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3" r:id="rId1"/>
    <p:sldMasterId id="2147483844" r:id="rId2"/>
    <p:sldMasterId id="2147483856" r:id="rId3"/>
  </p:sldMasterIdLst>
  <p:notesMasterIdLst>
    <p:notesMasterId r:id="rId66"/>
  </p:notesMasterIdLst>
  <p:handoutMasterIdLst>
    <p:handoutMasterId r:id="rId67"/>
  </p:handoutMasterIdLst>
  <p:sldIdLst>
    <p:sldId id="257" r:id="rId4"/>
    <p:sldId id="333" r:id="rId5"/>
    <p:sldId id="286" r:id="rId6"/>
    <p:sldId id="287" r:id="rId7"/>
    <p:sldId id="288" r:id="rId8"/>
    <p:sldId id="260" r:id="rId9"/>
    <p:sldId id="261" r:id="rId10"/>
    <p:sldId id="282" r:id="rId11"/>
    <p:sldId id="262" r:id="rId12"/>
    <p:sldId id="263" r:id="rId13"/>
    <p:sldId id="294" r:id="rId14"/>
    <p:sldId id="295" r:id="rId15"/>
    <p:sldId id="284" r:id="rId16"/>
    <p:sldId id="283" r:id="rId17"/>
    <p:sldId id="296" r:id="rId18"/>
    <p:sldId id="297" r:id="rId19"/>
    <p:sldId id="265" r:id="rId20"/>
    <p:sldId id="291" r:id="rId21"/>
    <p:sldId id="298" r:id="rId22"/>
    <p:sldId id="292" r:id="rId23"/>
    <p:sldId id="300" r:id="rId24"/>
    <p:sldId id="293" r:id="rId25"/>
    <p:sldId id="299" r:id="rId26"/>
    <p:sldId id="334" r:id="rId27"/>
    <p:sldId id="335" r:id="rId28"/>
    <p:sldId id="336" r:id="rId29"/>
    <p:sldId id="337" r:id="rId30"/>
    <p:sldId id="267" r:id="rId31"/>
    <p:sldId id="273" r:id="rId32"/>
    <p:sldId id="268" r:id="rId33"/>
    <p:sldId id="276" r:id="rId34"/>
    <p:sldId id="323" r:id="rId35"/>
    <p:sldId id="322" r:id="rId36"/>
    <p:sldId id="310" r:id="rId37"/>
    <p:sldId id="307" r:id="rId38"/>
    <p:sldId id="308" r:id="rId39"/>
    <p:sldId id="309" r:id="rId40"/>
    <p:sldId id="285" r:id="rId41"/>
    <p:sldId id="302" r:id="rId42"/>
    <p:sldId id="303" r:id="rId43"/>
    <p:sldId id="304" r:id="rId44"/>
    <p:sldId id="305" r:id="rId45"/>
    <p:sldId id="306" r:id="rId46"/>
    <p:sldId id="311" r:id="rId47"/>
    <p:sldId id="318" r:id="rId48"/>
    <p:sldId id="312" r:id="rId49"/>
    <p:sldId id="313" r:id="rId50"/>
    <p:sldId id="314" r:id="rId51"/>
    <p:sldId id="315" r:id="rId52"/>
    <p:sldId id="316" r:id="rId53"/>
    <p:sldId id="325" r:id="rId54"/>
    <p:sldId id="326" r:id="rId55"/>
    <p:sldId id="327" r:id="rId56"/>
    <p:sldId id="328" r:id="rId57"/>
    <p:sldId id="329" r:id="rId58"/>
    <p:sldId id="330" r:id="rId59"/>
    <p:sldId id="331" r:id="rId60"/>
    <p:sldId id="332" r:id="rId61"/>
    <p:sldId id="324" r:id="rId62"/>
    <p:sldId id="271" r:id="rId63"/>
    <p:sldId id="272" r:id="rId64"/>
    <p:sldId id="275" r:id="rId65"/>
  </p:sldIdLst>
  <p:sldSz cx="9144000" cy="6858000" type="screen4x3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CCCC"/>
    <a:srgbClr val="00FFCC"/>
    <a:srgbClr val="FF9999"/>
    <a:srgbClr val="EAD4E5"/>
    <a:srgbClr val="F9FAF4"/>
    <a:srgbClr val="99CCFF"/>
    <a:srgbClr val="EFDDCF"/>
    <a:srgbClr val="F0F2EA"/>
    <a:srgbClr val="F4F1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5" autoAdjust="0"/>
    <p:restoredTop sz="94633" autoAdjust="0"/>
  </p:normalViewPr>
  <p:slideViewPr>
    <p:cSldViewPr>
      <p:cViewPr>
        <p:scale>
          <a:sx n="110" d="100"/>
          <a:sy n="110" d="100"/>
        </p:scale>
        <p:origin x="-1374" y="-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5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</c:spPr>
          </c:dPt>
          <c:dPt>
            <c:idx val="6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7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8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9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1019</c:v>
                </c:pt>
                <c:pt idx="1">
                  <c:v>616</c:v>
                </c:pt>
                <c:pt idx="2">
                  <c:v>1568</c:v>
                </c:pt>
                <c:pt idx="3">
                  <c:v>3131</c:v>
                </c:pt>
                <c:pt idx="4">
                  <c:v>2929</c:v>
                </c:pt>
                <c:pt idx="5">
                  <c:v>3385</c:v>
                </c:pt>
                <c:pt idx="6">
                  <c:v>3199</c:v>
                </c:pt>
                <c:pt idx="7">
                  <c:v>3760</c:v>
                </c:pt>
                <c:pt idx="8">
                  <c:v>8691</c:v>
                </c:pt>
                <c:pt idx="9">
                  <c:v>8178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9708800"/>
        <c:axId val="90185728"/>
        <c:axId val="0"/>
      </c:bar3DChart>
      <c:catAx>
        <c:axId val="89708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0185728"/>
        <c:crosses val="autoZero"/>
        <c:auto val="1"/>
        <c:lblAlgn val="ctr"/>
        <c:lblOffset val="100"/>
        <c:noMultiLvlLbl val="0"/>
      </c:catAx>
      <c:valAx>
        <c:axId val="901857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8970880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0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6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2322187373292807"/>
          <c:y val="1.4759471169870014E-2"/>
          <c:w val="0.58845147310317847"/>
          <c:h val="0.76428711624634305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C00000"/>
              </a:solidFill>
            </c:spPr>
          </c:dPt>
          <c:dPt>
            <c:idx val="1"/>
            <c:bubble3D val="0"/>
            <c:spPr>
              <a:solidFill>
                <a:srgbClr val="92D050"/>
              </a:solidFill>
            </c:spPr>
          </c:dPt>
          <c:dPt>
            <c:idx val="2"/>
            <c:bubble3D val="0"/>
          </c:dPt>
          <c:dPt>
            <c:idx val="3"/>
            <c:bubble3D val="0"/>
            <c:spPr>
              <a:solidFill>
                <a:srgbClr val="F93967"/>
              </a:solidFill>
            </c:spPr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dPt>
            <c:idx val="8"/>
            <c:bubble3D val="0"/>
          </c:dPt>
          <c:dPt>
            <c:idx val="9"/>
            <c:bubble3D val="0"/>
          </c:dPt>
          <c:dPt>
            <c:idx val="10"/>
            <c:bubble3D val="0"/>
          </c:dPt>
          <c:dPt>
            <c:idx val="11"/>
            <c:bubble3D val="0"/>
            <c:spPr>
              <a:solidFill>
                <a:srgbClr val="E0D952"/>
              </a:solidFill>
            </c:spPr>
          </c:dPt>
          <c:dPt>
            <c:idx val="12"/>
            <c:bubble3D val="0"/>
          </c:dPt>
          <c:dPt>
            <c:idx val="13"/>
            <c:bubble3D val="0"/>
            <c:spPr>
              <a:solidFill>
                <a:srgbClr val="FF6600"/>
              </a:solidFill>
            </c:spPr>
          </c:dPt>
          <c:dPt>
            <c:idx val="14"/>
            <c:bubble3D val="0"/>
          </c:dPt>
          <c:dPt>
            <c:idx val="15"/>
            <c:bubble3D val="0"/>
            <c:spPr>
              <a:solidFill>
                <a:srgbClr val="FFCC00"/>
              </a:solidFill>
            </c:spPr>
          </c:dPt>
          <c:dPt>
            <c:idx val="16"/>
            <c:bubble3D val="0"/>
            <c:spPr>
              <a:solidFill>
                <a:srgbClr val="FFFF00"/>
              </a:solidFill>
            </c:spPr>
          </c:dPt>
          <c:dPt>
            <c:idx val="17"/>
            <c:bubble3D val="0"/>
          </c:dPt>
          <c:dPt>
            <c:idx val="18"/>
            <c:bubble3D val="0"/>
            <c:spPr>
              <a:solidFill>
                <a:srgbClr val="F93967"/>
              </a:solidFill>
            </c:spPr>
          </c:dPt>
          <c:dPt>
            <c:idx val="19"/>
            <c:bubble3D val="0"/>
            <c:spPr>
              <a:solidFill>
                <a:srgbClr val="FF9933"/>
              </a:solidFill>
            </c:spPr>
          </c:dPt>
          <c:dPt>
            <c:idx val="20"/>
            <c:bubble3D val="0"/>
            <c:spPr>
              <a:solidFill>
                <a:srgbClr val="CC99FF"/>
              </a:solidFill>
            </c:spPr>
          </c:dPt>
          <c:dPt>
            <c:idx val="21"/>
            <c:bubble3D val="0"/>
            <c:spPr>
              <a:solidFill>
                <a:srgbClr val="FF99CC"/>
              </a:solidFill>
            </c:spPr>
          </c:dPt>
          <c:dPt>
            <c:idx val="22"/>
            <c:bubble3D val="0"/>
            <c:spPr>
              <a:solidFill>
                <a:srgbClr val="00FF00"/>
              </a:solidFill>
            </c:spPr>
          </c:dPt>
          <c:dPt>
            <c:idx val="23"/>
            <c:bubble3D val="0"/>
            <c:spPr>
              <a:solidFill>
                <a:srgbClr val="00CCFF"/>
              </a:solidFill>
            </c:spPr>
          </c:dPt>
          <c:dPt>
            <c:idx val="24"/>
            <c:bubble3D val="0"/>
          </c:dPt>
          <c:dPt>
            <c:idx val="25"/>
            <c:bubble3D val="0"/>
            <c:spPr>
              <a:solidFill>
                <a:srgbClr val="99FFCC"/>
              </a:solidFill>
            </c:spPr>
          </c:dPt>
          <c:dPt>
            <c:idx val="26"/>
            <c:bubble3D val="0"/>
            <c:spPr>
              <a:solidFill>
                <a:srgbClr val="996633"/>
              </a:solidFill>
            </c:spPr>
          </c:dPt>
          <c:dPt>
            <c:idx val="27"/>
            <c:bubble3D val="0"/>
            <c:spPr>
              <a:solidFill>
                <a:srgbClr val="CC00FF"/>
              </a:solidFill>
            </c:spPr>
          </c:dPt>
          <c:dPt>
            <c:idx val="28"/>
            <c:bubble3D val="0"/>
            <c:spPr>
              <a:solidFill>
                <a:srgbClr val="00B0F0"/>
              </a:solidFill>
            </c:spPr>
          </c:dPt>
          <c:dPt>
            <c:idx val="29"/>
            <c:bubble3D val="0"/>
            <c:spPr>
              <a:solidFill>
                <a:srgbClr val="FF0000"/>
              </a:solidFill>
            </c:spPr>
          </c:dPt>
          <c:dPt>
            <c:idx val="3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31"/>
            <c:bubble3D val="0"/>
          </c:dPt>
          <c:dPt>
            <c:idx val="32"/>
            <c:bubble3D val="0"/>
            <c:spPr>
              <a:solidFill>
                <a:srgbClr val="CC99FF"/>
              </a:solidFill>
            </c:spPr>
          </c:dPt>
          <c:dPt>
            <c:idx val="33"/>
            <c:bubble3D val="0"/>
          </c:dPt>
          <c:dPt>
            <c:idx val="34"/>
            <c:bubble3D val="0"/>
          </c:dPt>
          <c:dLbls>
            <c:dLbl>
              <c:idx val="10"/>
              <c:layout>
                <c:manualLayout>
                  <c:x val="-1.4252986610224694E-2"/>
                  <c:y val="4.458486094137688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4.2737891421371035E-2"/>
                  <c:y val="2.337869866311150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1.4367468192043239E-2"/>
                  <c:y val="4.423656630744732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1.3150248263013621E-2"/>
                  <c:y val="6.883920305151279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5.8505488943773575E-3"/>
                  <c:y val="2.49751879420805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9.0540747134458944E-4"/>
                  <c:y val="-3.095174610228493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0"/>
              <c:layout>
                <c:manualLayout>
                  <c:x val="-8.4638835239934634E-3"/>
                  <c:y val="-1.403568809864932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898">
                    <a:solidFill>
                      <a:schemeClr val="tx1"/>
                    </a:solidFill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rgbClr val="C00000"/>
                  </a:solidFill>
                </a:ln>
              </c:spPr>
            </c:leaderLines>
          </c:dLbls>
          <c:cat>
            <c:strRef>
              <c:f>Sheet1!$A$2:$A$34</c:f>
              <c:strCache>
                <c:ptCount val="33"/>
                <c:pt idx="0">
                  <c:v>Izin Pendirian dan Operasional SD, SMP</c:v>
                </c:pt>
                <c:pt idx="1">
                  <c:v>Izin Pendirian dan Operasional PAUD</c:v>
                </c:pt>
                <c:pt idx="2">
                  <c:v>Isin Pendirian Satuan Penidikan Non Formal</c:v>
                </c:pt>
                <c:pt idx="3">
                  <c:v>Izin Mendirikan dan Operasional Rumah Sakit</c:v>
                </c:pt>
                <c:pt idx="4">
                  <c:v>Izin Mendirikan dan Operasional Klinik</c:v>
                </c:pt>
                <c:pt idx="5">
                  <c:v>Izin Apotik</c:v>
                </c:pt>
                <c:pt idx="6">
                  <c:v>Izin Toko Obat</c:v>
                </c:pt>
                <c:pt idx="7">
                  <c:v>Izin Penyelenggaraan Optikal</c:v>
                </c:pt>
                <c:pt idx="8">
                  <c:v>Izin Operasional Perusahaan Pemberantasan Hama</c:v>
                </c:pt>
                <c:pt idx="9">
                  <c:v>SPP IRP</c:v>
                </c:pt>
                <c:pt idx="10">
                  <c:v>SIUJK</c:v>
                </c:pt>
                <c:pt idx="11">
                  <c:v>Izin Pendirian Lembaga Latiha Swasta</c:v>
                </c:pt>
                <c:pt idx="12">
                  <c:v>IMTA</c:v>
                </c:pt>
                <c:pt idx="13">
                  <c:v>Izin Kerja Malam Tenaga Kerja Wanita</c:v>
                </c:pt>
                <c:pt idx="14">
                  <c:v>Izin Penyimpanan Sementara Limbah B3</c:v>
                </c:pt>
                <c:pt idx="15">
                  <c:v>Izin Lingkungan</c:v>
                </c:pt>
                <c:pt idx="16">
                  <c:v>Izin Pembuangan Limbah Cair</c:v>
                </c:pt>
                <c:pt idx="17">
                  <c:v>IPPM</c:v>
                </c:pt>
                <c:pt idx="18">
                  <c:v>IPR</c:v>
                </c:pt>
                <c:pt idx="19">
                  <c:v>Izin Lokasi</c:v>
                </c:pt>
                <c:pt idx="20">
                  <c:v>Izin Tata Ruang</c:v>
                </c:pt>
                <c:pt idx="21">
                  <c:v>IMB</c:v>
                </c:pt>
                <c:pt idx="22">
                  <c:v>HO</c:v>
                </c:pt>
                <c:pt idx="23">
                  <c:v>Izin Usaha</c:v>
                </c:pt>
                <c:pt idx="24">
                  <c:v>TDP</c:v>
                </c:pt>
                <c:pt idx="25">
                  <c:v>Izin Penyelenggaraan Reklame</c:v>
                </c:pt>
                <c:pt idx="26">
                  <c:v>Izin Angkutan</c:v>
                </c:pt>
                <c:pt idx="27">
                  <c:v>TDUP</c:v>
                </c:pt>
                <c:pt idx="28">
                  <c:v>Surat Izin Menempati Stand Kios</c:v>
                </c:pt>
                <c:pt idx="29">
                  <c:v>Tanda Daftar Gudang</c:v>
                </c:pt>
                <c:pt idx="30">
                  <c:v>SIUP</c:v>
                </c:pt>
                <c:pt idx="31">
                  <c:v>TDI</c:v>
                </c:pt>
                <c:pt idx="32">
                  <c:v>Izin Pembukaan Kantor Cabang Pembantu</c:v>
                </c:pt>
              </c:strCache>
            </c:strRef>
          </c:cat>
          <c:val>
            <c:numRef>
              <c:f>Sheet1!$B$2:$B$36</c:f>
              <c:numCache>
                <c:formatCode>General</c:formatCode>
                <c:ptCount val="35"/>
                <c:pt idx="0">
                  <c:v>63</c:v>
                </c:pt>
                <c:pt idx="1">
                  <c:v>371</c:v>
                </c:pt>
                <c:pt idx="2">
                  <c:v>21</c:v>
                </c:pt>
                <c:pt idx="3">
                  <c:v>6</c:v>
                </c:pt>
                <c:pt idx="4">
                  <c:v>37</c:v>
                </c:pt>
                <c:pt idx="5">
                  <c:v>43</c:v>
                </c:pt>
                <c:pt idx="6">
                  <c:v>4</c:v>
                </c:pt>
                <c:pt idx="7">
                  <c:v>0</c:v>
                </c:pt>
                <c:pt idx="8">
                  <c:v>2</c:v>
                </c:pt>
                <c:pt idx="9">
                  <c:v>123</c:v>
                </c:pt>
                <c:pt idx="10">
                  <c:v>155</c:v>
                </c:pt>
                <c:pt idx="11">
                  <c:v>6</c:v>
                </c:pt>
                <c:pt idx="12">
                  <c:v>116</c:v>
                </c:pt>
                <c:pt idx="13">
                  <c:v>22</c:v>
                </c:pt>
                <c:pt idx="14">
                  <c:v>83</c:v>
                </c:pt>
                <c:pt idx="15">
                  <c:v>351</c:v>
                </c:pt>
                <c:pt idx="16">
                  <c:v>28</c:v>
                </c:pt>
                <c:pt idx="17">
                  <c:v>359</c:v>
                </c:pt>
                <c:pt idx="18">
                  <c:v>293</c:v>
                </c:pt>
                <c:pt idx="19">
                  <c:v>46</c:v>
                </c:pt>
                <c:pt idx="20">
                  <c:v>46</c:v>
                </c:pt>
                <c:pt idx="21">
                  <c:v>589</c:v>
                </c:pt>
                <c:pt idx="22">
                  <c:v>194</c:v>
                </c:pt>
                <c:pt idx="23">
                  <c:v>82</c:v>
                </c:pt>
                <c:pt idx="24">
                  <c:v>2191</c:v>
                </c:pt>
                <c:pt idx="25">
                  <c:v>365</c:v>
                </c:pt>
                <c:pt idx="26">
                  <c:v>102</c:v>
                </c:pt>
                <c:pt idx="27">
                  <c:v>0</c:v>
                </c:pt>
                <c:pt idx="28">
                  <c:v>214</c:v>
                </c:pt>
                <c:pt idx="29">
                  <c:v>14</c:v>
                </c:pt>
                <c:pt idx="30">
                  <c:v>2051</c:v>
                </c:pt>
                <c:pt idx="31">
                  <c:v>221</c:v>
                </c:pt>
                <c:pt idx="32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79">
          <a:noFill/>
        </a:ln>
      </c:spPr>
    </c:plotArea>
    <c:legend>
      <c:legendPos val="b"/>
      <c:layout>
        <c:manualLayout>
          <c:xMode val="edge"/>
          <c:yMode val="edge"/>
          <c:x val="8.083039393831426E-3"/>
          <c:y val="0.68402968147500087"/>
          <c:w val="0.94936556572962316"/>
          <c:h val="0.31597031852499913"/>
        </c:manualLayout>
      </c:layout>
      <c:overlay val="0"/>
      <c:spPr>
        <a:ln cap="rnd">
          <a:bevel/>
        </a:ln>
      </c:spPr>
      <c:txPr>
        <a:bodyPr anchor="t"/>
        <a:lstStyle/>
        <a:p>
          <a:pPr>
            <a:spcAft>
              <a:spcPts val="0"/>
            </a:spcAft>
            <a:defRPr sz="798" kern="900" baseline="0">
              <a:solidFill>
                <a:schemeClr val="tx1">
                  <a:lumMod val="85000"/>
                  <a:lumOff val="15000"/>
                </a:schemeClr>
              </a:solidFill>
              <a:latin typeface="Albertus MT Lt" panose="020E05020303040203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tx2">
        <a:lumMod val="10000"/>
        <a:lumOff val="90000"/>
      </a:schemeClr>
    </a:solidFill>
  </c:spPr>
  <c:txPr>
    <a:bodyPr/>
    <a:lstStyle/>
    <a:p>
      <a:pPr>
        <a:defRPr sz="1797"/>
      </a:pPr>
      <a:endParaRPr lang="en-US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13748C-6CAE-47A8-8547-F081A1F4D748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E09C51F-C341-4834-9968-9B045ABAA6DB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GB" sz="900" b="1" dirty="0" smtClean="0">
              <a:solidFill>
                <a:schemeClr val="tx1"/>
              </a:solidFill>
              <a:latin typeface="Bahnschrift Light" panose="020B0502040204020203" pitchFamily="34" charset="0"/>
            </a:rPr>
            <a:t>TUJUAN                         </a:t>
          </a:r>
          <a:r>
            <a:rPr lang="en-GB" sz="900" b="0" dirty="0" smtClean="0">
              <a:solidFill>
                <a:schemeClr val="tx1"/>
              </a:solidFill>
              <a:latin typeface="Berlin Sans FB" panose="020E0602020502020306" pitchFamily="34" charset="0"/>
            </a:rPr>
            <a:t>MEMAJUKAN KUALITAS LAYANAN DAN KAPASITAS KELEMBAGAAN PERIZINAN DALAM RANGKA MENJAGA KONDUSIVITAS IKLIM INVESTASI, MENINGKATKAN KUANTITAS NILAI INVESTASI DAN FREKUENSI DI DAERAH</a:t>
          </a:r>
          <a:endParaRPr lang="en-GB" sz="900" b="0" dirty="0" smtClean="0">
            <a:solidFill>
              <a:schemeClr val="tx1"/>
            </a:solidFill>
            <a:latin typeface="Bahnschrift Light" panose="020B0502040204020203" pitchFamily="34" charset="0"/>
          </a:endParaRPr>
        </a:p>
        <a:p>
          <a:r>
            <a:rPr lang="en-GB" sz="900" b="1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Indikator</a:t>
          </a:r>
          <a:r>
            <a:rPr lang="en-GB" sz="900" b="1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900" b="1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Tujuan</a:t>
          </a:r>
          <a:r>
            <a:rPr lang="en-GB" sz="900" b="1" dirty="0" smtClean="0">
              <a:solidFill>
                <a:schemeClr val="tx1"/>
              </a:solidFill>
              <a:latin typeface="Bahnschrift Light" panose="020B0502040204020203" pitchFamily="34" charset="0"/>
            </a:rPr>
            <a:t> :</a:t>
          </a:r>
        </a:p>
        <a:p>
          <a:r>
            <a:rPr lang="en-GB" sz="9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Pertumbuhan</a:t>
          </a:r>
          <a:r>
            <a:rPr lang="en-GB" sz="9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9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realisasi</a:t>
          </a:r>
          <a:r>
            <a:rPr lang="en-GB" sz="9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9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investasi</a:t>
          </a:r>
          <a:endParaRPr lang="en-GB" sz="9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3D8930F1-2022-4C4A-811E-42CFD3E73EFE}" type="parTrans" cxnId="{7333D49F-0B3C-4B22-B762-BF3A4DF8CA89}">
      <dgm:prSet custT="1"/>
      <dgm:spPr/>
      <dgm:t>
        <a:bodyPr/>
        <a:lstStyle/>
        <a:p>
          <a:endParaRPr lang="en-GB" sz="800"/>
        </a:p>
      </dgm:t>
    </dgm:pt>
    <dgm:pt modelId="{71A1049C-0948-40D1-BF94-71405CAF4BB2}" type="sibTrans" cxnId="{7333D49F-0B3C-4B22-B762-BF3A4DF8CA89}">
      <dgm:prSet/>
      <dgm:spPr/>
      <dgm:t>
        <a:bodyPr/>
        <a:lstStyle/>
        <a:p>
          <a:endParaRPr lang="en-GB" sz="800"/>
        </a:p>
      </dgm:t>
    </dgm:pt>
    <dgm:pt modelId="{3E08FE66-8E85-411B-A0D6-FC196AC7E85B}">
      <dgm:prSet phldrT="[Text]" custT="1"/>
      <dgm:spPr>
        <a:solidFill>
          <a:srgbClr val="FFCC99"/>
        </a:solidFill>
      </dgm:spPr>
      <dgm:t>
        <a:bodyPr/>
        <a:lstStyle/>
        <a:p>
          <a:r>
            <a:rPr lang="en-GB" sz="1000" b="1" dirty="0" smtClean="0">
              <a:solidFill>
                <a:schemeClr val="tx1"/>
              </a:solidFill>
              <a:latin typeface="Bahnschrift Light" panose="020B0502040204020203" pitchFamily="34" charset="0"/>
            </a:rPr>
            <a:t>SASARAN STRATEGIS 1        </a:t>
          </a:r>
          <a:r>
            <a:rPr lang="en-GB" sz="1000" dirty="0" smtClean="0">
              <a:solidFill>
                <a:schemeClr val="tx1"/>
              </a:solidFill>
              <a:latin typeface="Bahnschrift Light" panose="020B0502040204020203" pitchFamily="34" charset="0"/>
            </a:rPr>
            <a:t>MENINGKATNYA ANGKA INVESTASI</a:t>
          </a:r>
        </a:p>
        <a:p>
          <a:r>
            <a:rPr lang="en-GB" sz="1000" b="1" dirty="0" smtClean="0">
              <a:solidFill>
                <a:schemeClr val="tx1"/>
              </a:solidFill>
              <a:latin typeface="Bahnschrift Light" panose="020B0502040204020203" pitchFamily="34" charset="0"/>
            </a:rPr>
            <a:t>INDIKATOR SASARAN :</a:t>
          </a:r>
        </a:p>
        <a:p>
          <a:r>
            <a:rPr lang="en-GB" sz="1000" b="0" dirty="0" smtClean="0">
              <a:solidFill>
                <a:schemeClr val="tx1"/>
              </a:solidFill>
              <a:latin typeface="Bahnschrift Light" panose="020B0502040204020203" pitchFamily="34" charset="0"/>
            </a:rPr>
            <a:t>NILAI REALISASI INVESTASI</a:t>
          </a:r>
          <a:endParaRPr lang="en-GB" sz="1000" b="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32A0B806-ED4C-4A5E-8961-93082D883E19}" type="parTrans" cxnId="{9E31B13A-A179-4AC0-8488-44E6B8518F4D}">
      <dgm:prSet custT="1"/>
      <dgm:spPr/>
      <dgm:t>
        <a:bodyPr/>
        <a:lstStyle/>
        <a:p>
          <a:endParaRPr lang="en-GB" sz="800"/>
        </a:p>
      </dgm:t>
    </dgm:pt>
    <dgm:pt modelId="{49163B60-11C5-4484-9A3F-1B6239B49E52}" type="sibTrans" cxnId="{9E31B13A-A179-4AC0-8488-44E6B8518F4D}">
      <dgm:prSet/>
      <dgm:spPr/>
      <dgm:t>
        <a:bodyPr/>
        <a:lstStyle/>
        <a:p>
          <a:endParaRPr lang="en-GB" sz="800"/>
        </a:p>
      </dgm:t>
    </dgm:pt>
    <dgm:pt modelId="{D20CE549-7B7B-4BE9-A4AF-5914F893F199}">
      <dgm:prSet phldrT="[Text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marL="177800" indent="-177800" algn="l">
            <a:tabLst>
              <a:tab pos="177800" algn="l"/>
            </a:tabLst>
          </a:pPr>
          <a:r>
            <a:rPr lang="en-GB" sz="1000" dirty="0" smtClean="0">
              <a:solidFill>
                <a:schemeClr val="tx1"/>
              </a:solidFill>
              <a:latin typeface="Bahnschrift Light" panose="020B0502040204020203" pitchFamily="34" charset="0"/>
            </a:rPr>
            <a:t>1. 	Program </a:t>
          </a:r>
          <a:r>
            <a:rPr lang="en-GB" sz="10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Pengembangan</a:t>
          </a:r>
          <a:r>
            <a:rPr lang="en-GB" sz="10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Iklim</a:t>
          </a:r>
          <a:r>
            <a:rPr lang="en-GB" sz="1000" dirty="0" smtClean="0">
              <a:solidFill>
                <a:schemeClr val="tx1"/>
              </a:solidFill>
              <a:latin typeface="Bahnschrift Light" panose="020B0502040204020203" pitchFamily="34" charset="0"/>
            </a:rPr>
            <a:t>, </a:t>
          </a:r>
          <a:r>
            <a:rPr lang="en-GB" sz="10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Promosi</a:t>
          </a:r>
          <a:r>
            <a:rPr lang="en-GB" sz="10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dan</a:t>
          </a:r>
          <a:r>
            <a:rPr lang="en-GB" sz="1000" dirty="0" smtClean="0">
              <a:solidFill>
                <a:schemeClr val="tx1"/>
              </a:solidFill>
              <a:latin typeface="Bahnschrift Light" panose="020B0502040204020203" pitchFamily="34" charset="0"/>
            </a:rPr>
            <a:t> Data </a:t>
          </a:r>
          <a:r>
            <a:rPr lang="en-GB" sz="10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dan</a:t>
          </a:r>
          <a:r>
            <a:rPr lang="en-GB" sz="10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Infomasi</a:t>
          </a:r>
          <a:r>
            <a:rPr lang="en-GB" sz="10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Penanaman</a:t>
          </a:r>
          <a:r>
            <a:rPr lang="en-GB" sz="1000" dirty="0" smtClean="0">
              <a:solidFill>
                <a:schemeClr val="tx1"/>
              </a:solidFill>
              <a:latin typeface="Bahnschrift Light" panose="020B0502040204020203" pitchFamily="34" charset="0"/>
            </a:rPr>
            <a:t> Modal               </a:t>
          </a:r>
        </a:p>
        <a:p>
          <a:pPr marL="177800" indent="-177800" algn="l">
            <a:tabLst>
              <a:tab pos="177800" algn="l"/>
            </a:tabLst>
          </a:pPr>
          <a:r>
            <a:rPr lang="en-GB" sz="1000" dirty="0" smtClean="0">
              <a:solidFill>
                <a:schemeClr val="tx1"/>
              </a:solidFill>
              <a:latin typeface="Bahnschrift Light" panose="020B0502040204020203" pitchFamily="34" charset="0"/>
            </a:rPr>
            <a:t>	</a:t>
          </a:r>
          <a:r>
            <a:rPr lang="en-GB" sz="1000" b="1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Indikator</a:t>
          </a:r>
          <a:r>
            <a:rPr lang="en-GB" sz="1000" b="1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b="1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Kinerja</a:t>
          </a:r>
          <a:r>
            <a:rPr lang="en-GB" sz="1000" b="1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dirty="0" smtClean="0">
              <a:solidFill>
                <a:schemeClr val="tx1"/>
              </a:solidFill>
              <a:latin typeface="Bahnschrift Light" panose="020B0502040204020203" pitchFamily="34" charset="0"/>
            </a:rPr>
            <a:t>: </a:t>
          </a:r>
        </a:p>
        <a:p>
          <a:pPr marL="177800" indent="-177800" algn="l">
            <a:tabLst>
              <a:tab pos="177800" algn="l"/>
            </a:tabLst>
          </a:pPr>
          <a:r>
            <a:rPr lang="en-GB" sz="1000" dirty="0" smtClean="0">
              <a:solidFill>
                <a:schemeClr val="tx1"/>
              </a:solidFill>
              <a:latin typeface="Bahnschrift Light" panose="020B0502040204020203" pitchFamily="34" charset="0"/>
            </a:rPr>
            <a:t>	</a:t>
          </a:r>
          <a:r>
            <a:rPr lang="en-GB" sz="10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Persentase</a:t>
          </a:r>
          <a:r>
            <a:rPr lang="en-GB" sz="10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peningkatan</a:t>
          </a:r>
          <a:r>
            <a:rPr lang="en-GB" sz="10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jumlah</a:t>
          </a:r>
          <a:r>
            <a:rPr lang="en-GB" sz="1000" dirty="0" smtClean="0">
              <a:solidFill>
                <a:schemeClr val="tx1"/>
              </a:solidFill>
              <a:latin typeface="Bahnschrift Light" panose="020B0502040204020203" pitchFamily="34" charset="0"/>
            </a:rPr>
            <a:t> investor</a:t>
          </a:r>
        </a:p>
        <a:p>
          <a:pPr marL="177800" indent="-177800" algn="l">
            <a:tabLst/>
          </a:pPr>
          <a:r>
            <a:rPr lang="en-GB" sz="1000" dirty="0" smtClean="0">
              <a:solidFill>
                <a:schemeClr val="tx1"/>
              </a:solidFill>
              <a:latin typeface="Bahnschrift Light" panose="020B0502040204020203" pitchFamily="34" charset="0"/>
            </a:rPr>
            <a:t>2. 	Program </a:t>
          </a:r>
          <a:r>
            <a:rPr lang="en-GB" sz="10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Pengendalian</a:t>
          </a:r>
          <a:r>
            <a:rPr lang="en-GB" sz="10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Pelaksanaan</a:t>
          </a:r>
          <a:r>
            <a:rPr lang="en-GB" sz="10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Penanaman</a:t>
          </a:r>
          <a:r>
            <a:rPr lang="en-GB" sz="1000" dirty="0" smtClean="0">
              <a:solidFill>
                <a:schemeClr val="tx1"/>
              </a:solidFill>
              <a:latin typeface="Bahnschrift Light" panose="020B0502040204020203" pitchFamily="34" charset="0"/>
            </a:rPr>
            <a:t> Modal                          </a:t>
          </a:r>
        </a:p>
        <a:p>
          <a:pPr marL="177800" indent="-177800" algn="l">
            <a:tabLst/>
          </a:pPr>
          <a:r>
            <a:rPr lang="en-GB" sz="1000" dirty="0" smtClean="0">
              <a:solidFill>
                <a:schemeClr val="tx1"/>
              </a:solidFill>
              <a:latin typeface="Bahnschrift Light" panose="020B0502040204020203" pitchFamily="34" charset="0"/>
            </a:rPr>
            <a:t>	 </a:t>
          </a:r>
          <a:r>
            <a:rPr lang="en-GB" sz="1000" b="1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Indikator</a:t>
          </a:r>
          <a:r>
            <a:rPr lang="en-GB" sz="1000" b="1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b="1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Kinerja</a:t>
          </a:r>
          <a:r>
            <a:rPr lang="en-GB" sz="1000" b="1" dirty="0" smtClean="0">
              <a:solidFill>
                <a:schemeClr val="tx1"/>
              </a:solidFill>
              <a:latin typeface="Bahnschrift Light" panose="020B0502040204020203" pitchFamily="34" charset="0"/>
            </a:rPr>
            <a:t> :</a:t>
          </a:r>
        </a:p>
        <a:p>
          <a:pPr marL="177800" indent="-177800" algn="l">
            <a:tabLst/>
          </a:pPr>
          <a:r>
            <a:rPr lang="en-GB" sz="1000" b="0" dirty="0" smtClean="0">
              <a:solidFill>
                <a:schemeClr val="tx1"/>
              </a:solidFill>
              <a:latin typeface="Bahnschrift Light" panose="020B0502040204020203" pitchFamily="34" charset="0"/>
            </a:rPr>
            <a:t>	</a:t>
          </a:r>
          <a:r>
            <a:rPr lang="en-GB" sz="1000" b="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Persentase</a:t>
          </a:r>
          <a:r>
            <a:rPr lang="en-GB" sz="1000" b="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b="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perusahaan</a:t>
          </a:r>
          <a:r>
            <a:rPr lang="en-GB" sz="1000" b="0" dirty="0" smtClean="0">
              <a:solidFill>
                <a:schemeClr val="tx1"/>
              </a:solidFill>
              <a:latin typeface="Bahnschrift Light" panose="020B0502040204020203" pitchFamily="34" charset="0"/>
            </a:rPr>
            <a:t> yang </a:t>
          </a:r>
          <a:r>
            <a:rPr lang="en-GB" sz="1000" b="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terverifikasi</a:t>
          </a:r>
          <a:r>
            <a:rPr lang="en-GB" sz="1000" b="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b="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izinnya</a:t>
          </a:r>
          <a:endParaRPr lang="en-GB" sz="1000" b="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E8A91C4F-637E-4081-BF2B-B6536D7D158A}" type="parTrans" cxnId="{DAADE78E-737D-4F9A-B242-31EA1A16CA56}">
      <dgm:prSet custT="1"/>
      <dgm:spPr/>
      <dgm:t>
        <a:bodyPr/>
        <a:lstStyle/>
        <a:p>
          <a:endParaRPr lang="en-GB" sz="800"/>
        </a:p>
      </dgm:t>
    </dgm:pt>
    <dgm:pt modelId="{7C0D24DA-FB87-42FA-83B3-0D7460CA5B1F}" type="sibTrans" cxnId="{DAADE78E-737D-4F9A-B242-31EA1A16CA56}">
      <dgm:prSet/>
      <dgm:spPr/>
      <dgm:t>
        <a:bodyPr/>
        <a:lstStyle/>
        <a:p>
          <a:endParaRPr lang="en-GB" sz="800"/>
        </a:p>
      </dgm:t>
    </dgm:pt>
    <dgm:pt modelId="{FD69BA7E-6CEA-4FF3-A80E-0B2D6490C79C}">
      <dgm:prSet phldrT="[Text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marL="177800" indent="-177800" algn="l">
            <a:tabLst>
              <a:tab pos="177800" algn="l"/>
            </a:tabLst>
          </a:pPr>
          <a:r>
            <a:rPr lang="en-GB" sz="1000" dirty="0" smtClean="0">
              <a:solidFill>
                <a:schemeClr val="tx1"/>
              </a:solidFill>
              <a:latin typeface="Bahnschrift Light" panose="020B0502040204020203" pitchFamily="34" charset="0"/>
            </a:rPr>
            <a:t>1. 	Program  </a:t>
          </a:r>
          <a:r>
            <a:rPr lang="en-GB" sz="10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Pelayanan</a:t>
          </a:r>
          <a:r>
            <a:rPr lang="en-GB" sz="10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Perizinan</a:t>
          </a:r>
          <a:r>
            <a:rPr lang="en-GB" sz="1000" dirty="0" smtClean="0">
              <a:solidFill>
                <a:schemeClr val="tx1"/>
              </a:solidFill>
              <a:latin typeface="Bahnschrift Light" panose="020B0502040204020203" pitchFamily="34" charset="0"/>
            </a:rPr>
            <a:t> Usaha, </a:t>
          </a:r>
          <a:r>
            <a:rPr lang="en-GB" sz="10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Perizinan</a:t>
          </a:r>
          <a:r>
            <a:rPr lang="en-GB" sz="10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Tertentu</a:t>
          </a:r>
          <a:r>
            <a:rPr lang="en-GB" sz="10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dan</a:t>
          </a:r>
          <a:r>
            <a:rPr lang="en-GB" sz="1000" dirty="0" smtClean="0">
              <a:solidFill>
                <a:schemeClr val="tx1"/>
              </a:solidFill>
              <a:latin typeface="Bahnschrift Light" panose="020B0502040204020203" pitchFamily="34" charset="0"/>
            </a:rPr>
            <a:t> Non </a:t>
          </a:r>
          <a:r>
            <a:rPr lang="en-GB" sz="10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Perizinan</a:t>
          </a:r>
          <a:endParaRPr lang="en-GB" sz="1000" dirty="0" smtClean="0">
            <a:solidFill>
              <a:schemeClr val="tx1"/>
            </a:solidFill>
            <a:latin typeface="Bahnschrift Light" panose="020B0502040204020203" pitchFamily="34" charset="0"/>
          </a:endParaRPr>
        </a:p>
        <a:p>
          <a:pPr marL="177800" indent="-177800" algn="l">
            <a:tabLst>
              <a:tab pos="177800" algn="l"/>
            </a:tabLst>
          </a:pPr>
          <a:r>
            <a:rPr lang="en-GB" sz="1000" b="1" dirty="0" smtClean="0">
              <a:solidFill>
                <a:schemeClr val="tx1"/>
              </a:solidFill>
              <a:latin typeface="Bahnschrift Light" panose="020B0502040204020203" pitchFamily="34" charset="0"/>
            </a:rPr>
            <a:t>	</a:t>
          </a:r>
          <a:r>
            <a:rPr lang="en-GB" sz="1000" b="1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Indikator</a:t>
          </a:r>
          <a:r>
            <a:rPr lang="en-GB" sz="1000" b="1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b="1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Kinerja</a:t>
          </a:r>
          <a:r>
            <a:rPr lang="en-GB" sz="1000" b="1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dirty="0" smtClean="0">
              <a:solidFill>
                <a:schemeClr val="tx1"/>
              </a:solidFill>
              <a:latin typeface="Bahnschrift Light" panose="020B0502040204020203" pitchFamily="34" charset="0"/>
            </a:rPr>
            <a:t>: </a:t>
          </a:r>
        </a:p>
        <a:p>
          <a:pPr marL="177800" indent="-177800" algn="l">
            <a:tabLst>
              <a:tab pos="177800" algn="l"/>
            </a:tabLst>
          </a:pPr>
          <a:r>
            <a:rPr lang="en-GB" sz="1000" dirty="0" smtClean="0">
              <a:solidFill>
                <a:schemeClr val="tx1"/>
              </a:solidFill>
              <a:latin typeface="Bahnschrift Light" panose="020B0502040204020203" pitchFamily="34" charset="0"/>
            </a:rPr>
            <a:t>	</a:t>
          </a:r>
          <a:r>
            <a:rPr lang="en-GB" sz="10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Persentase</a:t>
          </a:r>
          <a:r>
            <a:rPr lang="en-GB" sz="1000" dirty="0" smtClean="0">
              <a:solidFill>
                <a:schemeClr val="tx1"/>
              </a:solidFill>
              <a:latin typeface="Bahnschrift Light" panose="020B0502040204020203" pitchFamily="34" charset="0"/>
            </a:rPr>
            <a:t>  </a:t>
          </a:r>
          <a:r>
            <a:rPr lang="en-GB" sz="10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penyelesaian</a:t>
          </a:r>
          <a:r>
            <a:rPr lang="en-GB" sz="10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perizinan</a:t>
          </a:r>
          <a:r>
            <a:rPr lang="en-GB" sz="10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usaha</a:t>
          </a:r>
          <a:r>
            <a:rPr lang="en-GB" sz="1000" dirty="0" smtClean="0">
              <a:solidFill>
                <a:schemeClr val="tx1"/>
              </a:solidFill>
              <a:latin typeface="Bahnschrift Light" panose="020B0502040204020203" pitchFamily="34" charset="0"/>
            </a:rPr>
            <a:t>, </a:t>
          </a:r>
          <a:r>
            <a:rPr lang="en-GB" sz="10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perizinan</a:t>
          </a:r>
          <a:r>
            <a:rPr lang="en-GB" sz="10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tertentu</a:t>
          </a:r>
          <a:r>
            <a:rPr lang="en-GB" sz="10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dan</a:t>
          </a:r>
          <a:r>
            <a:rPr lang="en-GB" sz="1000" dirty="0" smtClean="0">
              <a:solidFill>
                <a:schemeClr val="tx1"/>
              </a:solidFill>
              <a:latin typeface="Bahnschrift Light" panose="020B0502040204020203" pitchFamily="34" charset="0"/>
            </a:rPr>
            <a:t> non </a:t>
          </a:r>
          <a:r>
            <a:rPr lang="en-GB" sz="10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perizinan</a:t>
          </a:r>
          <a:endParaRPr lang="en-GB" sz="1000" dirty="0" smtClean="0">
            <a:solidFill>
              <a:schemeClr val="tx1"/>
            </a:solidFill>
            <a:latin typeface="Bahnschrift Light" panose="020B0502040204020203" pitchFamily="34" charset="0"/>
          </a:endParaRPr>
        </a:p>
        <a:p>
          <a:pPr marL="177800" indent="-177800" algn="l">
            <a:tabLst>
              <a:tab pos="177800" algn="l"/>
            </a:tabLst>
          </a:pPr>
          <a:r>
            <a:rPr lang="en-GB" sz="1000" dirty="0" smtClean="0">
              <a:solidFill>
                <a:schemeClr val="tx1"/>
              </a:solidFill>
              <a:latin typeface="Bahnschrift Light" panose="020B0502040204020203" pitchFamily="34" charset="0"/>
            </a:rPr>
            <a:t>2. 	Program </a:t>
          </a:r>
          <a:r>
            <a:rPr lang="en-GB" sz="10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Pelayanan</a:t>
          </a:r>
          <a:r>
            <a:rPr lang="en-GB" sz="10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Perizinan</a:t>
          </a:r>
          <a:r>
            <a:rPr lang="en-GB" sz="1000" dirty="0" smtClean="0">
              <a:solidFill>
                <a:schemeClr val="tx1"/>
              </a:solidFill>
              <a:latin typeface="Bahnschrift Light" panose="020B0502040204020203" pitchFamily="34" charset="0"/>
            </a:rPr>
            <a:t> Tata </a:t>
          </a:r>
          <a:r>
            <a:rPr lang="en-GB" sz="10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Ruang</a:t>
          </a:r>
          <a:r>
            <a:rPr lang="en-GB" sz="1000" dirty="0" smtClean="0">
              <a:solidFill>
                <a:schemeClr val="tx1"/>
              </a:solidFill>
              <a:latin typeface="Bahnschrift Light" panose="020B0502040204020203" pitchFamily="34" charset="0"/>
            </a:rPr>
            <a:t>, </a:t>
          </a:r>
          <a:r>
            <a:rPr lang="en-GB" sz="10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Bangunan</a:t>
          </a:r>
          <a:r>
            <a:rPr lang="en-GB" sz="1000" dirty="0" smtClean="0">
              <a:solidFill>
                <a:schemeClr val="tx1"/>
              </a:solidFill>
              <a:latin typeface="Bahnschrift Light" panose="020B0502040204020203" pitchFamily="34" charset="0"/>
            </a:rPr>
            <a:t>  </a:t>
          </a:r>
          <a:r>
            <a:rPr lang="en-GB" sz="10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dan</a:t>
          </a:r>
          <a:r>
            <a:rPr lang="en-GB" sz="10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Lingkungan</a:t>
          </a:r>
          <a:endParaRPr lang="en-GB" sz="1000" dirty="0" smtClean="0">
            <a:solidFill>
              <a:schemeClr val="tx1"/>
            </a:solidFill>
            <a:latin typeface="Bahnschrift Light" panose="020B0502040204020203" pitchFamily="34" charset="0"/>
          </a:endParaRPr>
        </a:p>
        <a:p>
          <a:pPr marL="177800" indent="-177800" algn="l">
            <a:tabLst>
              <a:tab pos="177800" algn="l"/>
            </a:tabLst>
          </a:pPr>
          <a:r>
            <a:rPr lang="en-GB" sz="1000" dirty="0" smtClean="0">
              <a:solidFill>
                <a:schemeClr val="tx1"/>
              </a:solidFill>
              <a:latin typeface="Bahnschrift Light" panose="020B0502040204020203" pitchFamily="34" charset="0"/>
            </a:rPr>
            <a:t>  	</a:t>
          </a:r>
          <a:r>
            <a:rPr lang="en-GB" sz="1000" b="1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Indikator</a:t>
          </a:r>
          <a:r>
            <a:rPr lang="en-GB" sz="1000" b="1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b="1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Kinerja</a:t>
          </a:r>
          <a:r>
            <a:rPr lang="en-GB" sz="1000" b="1" dirty="0" smtClean="0">
              <a:solidFill>
                <a:schemeClr val="tx1"/>
              </a:solidFill>
              <a:latin typeface="Bahnschrift Light" panose="020B0502040204020203" pitchFamily="34" charset="0"/>
            </a:rPr>
            <a:t> :</a:t>
          </a:r>
        </a:p>
        <a:p>
          <a:pPr marL="177800" indent="-177800" algn="l">
            <a:tabLst>
              <a:tab pos="177800" algn="l"/>
            </a:tabLst>
          </a:pPr>
          <a:r>
            <a:rPr lang="en-GB" sz="1000" b="1" dirty="0" smtClean="0">
              <a:solidFill>
                <a:schemeClr val="tx1"/>
              </a:solidFill>
              <a:latin typeface="Bahnschrift Light" panose="020B0502040204020203" pitchFamily="34" charset="0"/>
            </a:rPr>
            <a:t>	</a:t>
          </a:r>
          <a:r>
            <a:rPr lang="en-GB" sz="1000" b="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Persentase</a:t>
          </a:r>
          <a:r>
            <a:rPr lang="en-GB" sz="1000" b="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b="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penyelesaian</a:t>
          </a:r>
          <a:r>
            <a:rPr lang="en-GB" sz="1000" b="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b="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perizinan</a:t>
          </a:r>
          <a:r>
            <a:rPr lang="en-GB" sz="1000" b="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b="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tata</a:t>
          </a:r>
          <a:r>
            <a:rPr lang="en-GB" sz="1000" b="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b="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ruang</a:t>
          </a:r>
          <a:r>
            <a:rPr lang="en-GB" sz="1000" b="0" dirty="0" smtClean="0">
              <a:solidFill>
                <a:schemeClr val="tx1"/>
              </a:solidFill>
              <a:latin typeface="Bahnschrift Light" panose="020B0502040204020203" pitchFamily="34" charset="0"/>
            </a:rPr>
            <a:t>, </a:t>
          </a:r>
          <a:r>
            <a:rPr lang="en-GB" sz="1000" b="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bangunan</a:t>
          </a:r>
          <a:r>
            <a:rPr lang="en-GB" sz="1000" b="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b="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dan</a:t>
          </a:r>
          <a:r>
            <a:rPr lang="en-GB" sz="1000" b="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b="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lingkungan</a:t>
          </a:r>
          <a:endParaRPr lang="en-GB" sz="1000" b="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D313EC25-3E4C-4657-BC6A-D07043446B73}" type="parTrans" cxnId="{5AA755D0-A4E9-4D99-9601-3F12D3530FC4}">
      <dgm:prSet custT="1"/>
      <dgm:spPr/>
      <dgm:t>
        <a:bodyPr/>
        <a:lstStyle/>
        <a:p>
          <a:endParaRPr lang="en-GB" sz="800"/>
        </a:p>
      </dgm:t>
    </dgm:pt>
    <dgm:pt modelId="{3D12F89E-41BA-4587-BAF6-FC3AF89000CC}" type="sibTrans" cxnId="{5AA755D0-A4E9-4D99-9601-3F12D3530FC4}">
      <dgm:prSet/>
      <dgm:spPr/>
      <dgm:t>
        <a:bodyPr/>
        <a:lstStyle/>
        <a:p>
          <a:endParaRPr lang="en-GB" sz="800"/>
        </a:p>
      </dgm:t>
    </dgm:pt>
    <dgm:pt modelId="{0C5F4B6A-6790-49C1-A681-2378F7553B00}">
      <dgm:prSet phldrT="[Text]" custT="1"/>
      <dgm:spPr>
        <a:solidFill>
          <a:srgbClr val="FFCC99"/>
        </a:solidFill>
      </dgm:spPr>
      <dgm:t>
        <a:bodyPr/>
        <a:lstStyle/>
        <a:p>
          <a:r>
            <a:rPr lang="en-GB" sz="1000" b="1" dirty="0" smtClean="0">
              <a:solidFill>
                <a:schemeClr val="tx1"/>
              </a:solidFill>
              <a:latin typeface="Bahnschrift Light" panose="020B0502040204020203" pitchFamily="34" charset="0"/>
            </a:rPr>
            <a:t>SASARAN STRATEGIS 2                  </a:t>
          </a:r>
          <a:r>
            <a:rPr lang="en-GB" sz="1000" dirty="0" smtClean="0">
              <a:solidFill>
                <a:schemeClr val="tx1"/>
              </a:solidFill>
              <a:latin typeface="Bahnschrift Light" panose="020B0502040204020203" pitchFamily="34" charset="0"/>
            </a:rPr>
            <a:t>MENINGKATNYA KUALITAS PELAYANAN PERIZINAN</a:t>
          </a:r>
        </a:p>
        <a:p>
          <a:r>
            <a:rPr lang="en-GB" sz="1000" b="1" dirty="0" smtClean="0">
              <a:solidFill>
                <a:schemeClr val="tx1"/>
              </a:solidFill>
              <a:latin typeface="Bahnschrift Light" panose="020B0502040204020203" pitchFamily="34" charset="0"/>
            </a:rPr>
            <a:t>INDIKATOR SASARAN :</a:t>
          </a:r>
        </a:p>
        <a:p>
          <a:r>
            <a:rPr lang="en-GB" sz="1000" b="0" dirty="0" smtClean="0">
              <a:solidFill>
                <a:schemeClr val="tx1"/>
              </a:solidFill>
              <a:latin typeface="Bahnschrift Light" panose="020B0502040204020203" pitchFamily="34" charset="0"/>
            </a:rPr>
            <a:t>NILAI SURVEY KEPUASAN MASYARAKAT</a:t>
          </a:r>
          <a:endParaRPr lang="en-GB" sz="1000" dirty="0">
            <a:solidFill>
              <a:schemeClr val="tx1"/>
            </a:solidFill>
            <a:latin typeface="Bahnschrift Light" panose="020B0502040204020203" pitchFamily="34" charset="0"/>
          </a:endParaRPr>
        </a:p>
      </dgm:t>
    </dgm:pt>
    <dgm:pt modelId="{BA1DD40F-A8AA-4AE6-B02B-CAEEA985AF29}" type="sibTrans" cxnId="{60970078-46FD-4089-8092-F2DDAD3E47A9}">
      <dgm:prSet/>
      <dgm:spPr/>
      <dgm:t>
        <a:bodyPr/>
        <a:lstStyle/>
        <a:p>
          <a:endParaRPr lang="en-GB" sz="800"/>
        </a:p>
      </dgm:t>
    </dgm:pt>
    <dgm:pt modelId="{72BF300F-0299-4849-B755-628F623EBFAF}" type="parTrans" cxnId="{60970078-46FD-4089-8092-F2DDAD3E47A9}">
      <dgm:prSet custT="1"/>
      <dgm:spPr/>
      <dgm:t>
        <a:bodyPr/>
        <a:lstStyle/>
        <a:p>
          <a:endParaRPr lang="en-GB" sz="800"/>
        </a:p>
      </dgm:t>
    </dgm:pt>
    <dgm:pt modelId="{55F150DD-70B5-48E8-BA79-DDEF776528E2}" type="pres">
      <dgm:prSet presAssocID="{8B13748C-6CAE-47A8-8547-F081A1F4D74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8BDD5B75-D647-45A8-8159-08C543D7F4E0}" type="pres">
      <dgm:prSet presAssocID="{7E09C51F-C341-4834-9968-9B045ABAA6DB}" presName="root1" presStyleCnt="0"/>
      <dgm:spPr/>
    </dgm:pt>
    <dgm:pt modelId="{2A1998C8-09E2-49A8-867A-BAF91068CF6E}" type="pres">
      <dgm:prSet presAssocID="{7E09C51F-C341-4834-9968-9B045ABAA6DB}" presName="LevelOneTextNode" presStyleLbl="node0" presStyleIdx="0" presStyleCnt="1" custScaleX="82843" custScaleY="294233" custLinFactNeighborX="-81519" custLinFactNeighborY="-29316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288A1215-3658-42DF-AF9B-E9AAF6304D4D}" type="pres">
      <dgm:prSet presAssocID="{7E09C51F-C341-4834-9968-9B045ABAA6DB}" presName="level2hierChild" presStyleCnt="0"/>
      <dgm:spPr/>
    </dgm:pt>
    <dgm:pt modelId="{5A000092-A20B-4A85-87CD-CF305D87DD5B}" type="pres">
      <dgm:prSet presAssocID="{32A0B806-ED4C-4A5E-8961-93082D883E19}" presName="conn2-1" presStyleLbl="parChTrans1D2" presStyleIdx="0" presStyleCnt="2"/>
      <dgm:spPr/>
      <dgm:t>
        <a:bodyPr/>
        <a:lstStyle/>
        <a:p>
          <a:endParaRPr lang="en-GB"/>
        </a:p>
      </dgm:t>
    </dgm:pt>
    <dgm:pt modelId="{300A67B0-E401-4F99-9A3D-DA2314D7DAB5}" type="pres">
      <dgm:prSet presAssocID="{32A0B806-ED4C-4A5E-8961-93082D883E19}" presName="connTx" presStyleLbl="parChTrans1D2" presStyleIdx="0" presStyleCnt="2"/>
      <dgm:spPr/>
      <dgm:t>
        <a:bodyPr/>
        <a:lstStyle/>
        <a:p>
          <a:endParaRPr lang="en-GB"/>
        </a:p>
      </dgm:t>
    </dgm:pt>
    <dgm:pt modelId="{4521BC18-C4EA-4356-ABEC-47A49D91143A}" type="pres">
      <dgm:prSet presAssocID="{3E08FE66-8E85-411B-A0D6-FC196AC7E85B}" presName="root2" presStyleCnt="0"/>
      <dgm:spPr/>
    </dgm:pt>
    <dgm:pt modelId="{10BA3CDF-BFBB-445C-BE6A-C920C91B2849}" type="pres">
      <dgm:prSet presAssocID="{3E08FE66-8E85-411B-A0D6-FC196AC7E85B}" presName="LevelTwoTextNode" presStyleLbl="node2" presStyleIdx="0" presStyleCnt="2" custScaleX="127633" custScaleY="156432" custLinFactNeighborX="-19213" custLinFactNeighborY="-56527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A7695090-6D26-4322-9465-3119EC96B007}" type="pres">
      <dgm:prSet presAssocID="{3E08FE66-8E85-411B-A0D6-FC196AC7E85B}" presName="level3hierChild" presStyleCnt="0"/>
      <dgm:spPr/>
    </dgm:pt>
    <dgm:pt modelId="{DE6F7AD1-3CC9-4BDD-A732-797785EEBDF1}" type="pres">
      <dgm:prSet presAssocID="{E8A91C4F-637E-4081-BF2B-B6536D7D158A}" presName="conn2-1" presStyleLbl="parChTrans1D3" presStyleIdx="0" presStyleCnt="2"/>
      <dgm:spPr/>
      <dgm:t>
        <a:bodyPr/>
        <a:lstStyle/>
        <a:p>
          <a:endParaRPr lang="en-GB"/>
        </a:p>
      </dgm:t>
    </dgm:pt>
    <dgm:pt modelId="{B233CBC1-3BFF-4B14-B690-BA5FA1E758E5}" type="pres">
      <dgm:prSet presAssocID="{E8A91C4F-637E-4081-BF2B-B6536D7D158A}" presName="connTx" presStyleLbl="parChTrans1D3" presStyleIdx="0" presStyleCnt="2"/>
      <dgm:spPr/>
      <dgm:t>
        <a:bodyPr/>
        <a:lstStyle/>
        <a:p>
          <a:endParaRPr lang="en-GB"/>
        </a:p>
      </dgm:t>
    </dgm:pt>
    <dgm:pt modelId="{E784945A-0D16-4295-B7BA-70973C1BF44B}" type="pres">
      <dgm:prSet presAssocID="{D20CE549-7B7B-4BE9-A4AF-5914F893F199}" presName="root2" presStyleCnt="0"/>
      <dgm:spPr/>
    </dgm:pt>
    <dgm:pt modelId="{B4ABDD93-B2B4-4CB7-9438-6F59D2EA833E}" type="pres">
      <dgm:prSet presAssocID="{D20CE549-7B7B-4BE9-A4AF-5914F893F199}" presName="LevelTwoTextNode" presStyleLbl="node3" presStyleIdx="0" presStyleCnt="2" custScaleX="192772" custScaleY="185306" custLinFactNeighborX="-44972" custLinFactNeighborY="-62263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F4FD973F-AA98-47EC-B0F0-40F5C47E2B13}" type="pres">
      <dgm:prSet presAssocID="{D20CE549-7B7B-4BE9-A4AF-5914F893F199}" presName="level3hierChild" presStyleCnt="0"/>
      <dgm:spPr/>
    </dgm:pt>
    <dgm:pt modelId="{AE798233-D368-4660-B2A3-4C90B209E9BA}" type="pres">
      <dgm:prSet presAssocID="{72BF300F-0299-4849-B755-628F623EBFAF}" presName="conn2-1" presStyleLbl="parChTrans1D2" presStyleIdx="1" presStyleCnt="2"/>
      <dgm:spPr/>
      <dgm:t>
        <a:bodyPr/>
        <a:lstStyle/>
        <a:p>
          <a:endParaRPr lang="en-GB"/>
        </a:p>
      </dgm:t>
    </dgm:pt>
    <dgm:pt modelId="{3B8F18E3-8CE3-45B8-8E94-73C362D2982B}" type="pres">
      <dgm:prSet presAssocID="{72BF300F-0299-4849-B755-628F623EBFAF}" presName="connTx" presStyleLbl="parChTrans1D2" presStyleIdx="1" presStyleCnt="2"/>
      <dgm:spPr/>
      <dgm:t>
        <a:bodyPr/>
        <a:lstStyle/>
        <a:p>
          <a:endParaRPr lang="en-GB"/>
        </a:p>
      </dgm:t>
    </dgm:pt>
    <dgm:pt modelId="{C66BCAFB-C682-4881-9DBC-CA54DF89C021}" type="pres">
      <dgm:prSet presAssocID="{0C5F4B6A-6790-49C1-A681-2378F7553B00}" presName="root2" presStyleCnt="0"/>
      <dgm:spPr/>
    </dgm:pt>
    <dgm:pt modelId="{643A3280-BD6E-48B4-A84A-3671A7143A28}" type="pres">
      <dgm:prSet presAssocID="{0C5F4B6A-6790-49C1-A681-2378F7553B00}" presName="LevelTwoTextNode" presStyleLbl="node2" presStyleIdx="1" presStyleCnt="2" custScaleX="126137" custScaleY="143423" custLinFactNeighborX="-17717" custLinFactNeighborY="2484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1619B1A8-02D7-4F6F-8FDD-520A6185773B}" type="pres">
      <dgm:prSet presAssocID="{0C5F4B6A-6790-49C1-A681-2378F7553B00}" presName="level3hierChild" presStyleCnt="0"/>
      <dgm:spPr/>
    </dgm:pt>
    <dgm:pt modelId="{555B9B4D-004B-4321-B7A9-EF37B003AC7B}" type="pres">
      <dgm:prSet presAssocID="{D313EC25-3E4C-4657-BC6A-D07043446B73}" presName="conn2-1" presStyleLbl="parChTrans1D3" presStyleIdx="1" presStyleCnt="2"/>
      <dgm:spPr/>
      <dgm:t>
        <a:bodyPr/>
        <a:lstStyle/>
        <a:p>
          <a:endParaRPr lang="en-GB"/>
        </a:p>
      </dgm:t>
    </dgm:pt>
    <dgm:pt modelId="{A1FC18E8-54EF-4BC2-B24C-9444EA1577B8}" type="pres">
      <dgm:prSet presAssocID="{D313EC25-3E4C-4657-BC6A-D07043446B73}" presName="connTx" presStyleLbl="parChTrans1D3" presStyleIdx="1" presStyleCnt="2"/>
      <dgm:spPr/>
      <dgm:t>
        <a:bodyPr/>
        <a:lstStyle/>
        <a:p>
          <a:endParaRPr lang="en-GB"/>
        </a:p>
      </dgm:t>
    </dgm:pt>
    <dgm:pt modelId="{66C3F6E6-CF4C-4F18-B764-730A1AE4C706}" type="pres">
      <dgm:prSet presAssocID="{FD69BA7E-6CEA-4FF3-A80E-0B2D6490C79C}" presName="root2" presStyleCnt="0"/>
      <dgm:spPr/>
    </dgm:pt>
    <dgm:pt modelId="{A3CAEBA2-03E7-4805-95CD-CAEA8BBF3F65}" type="pres">
      <dgm:prSet presAssocID="{FD69BA7E-6CEA-4FF3-A80E-0B2D6490C79C}" presName="LevelTwoTextNode" presStyleLbl="node3" presStyleIdx="1" presStyleCnt="2" custScaleX="192768" custScaleY="200339" custLinFactNeighborX="-45650" custLinFactNeighborY="23003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78009D59-4FCA-42CD-BEF5-6AB2AFDBBAAC}" type="pres">
      <dgm:prSet presAssocID="{FD69BA7E-6CEA-4FF3-A80E-0B2D6490C79C}" presName="level3hierChild" presStyleCnt="0"/>
      <dgm:spPr/>
    </dgm:pt>
  </dgm:ptLst>
  <dgm:cxnLst>
    <dgm:cxn modelId="{18AA3317-2038-4579-BDCB-F56F358CEC8E}" type="presOf" srcId="{0C5F4B6A-6790-49C1-A681-2378F7553B00}" destId="{643A3280-BD6E-48B4-A84A-3671A7143A28}" srcOrd="0" destOrd="0" presId="urn:microsoft.com/office/officeart/2005/8/layout/hierarchy2"/>
    <dgm:cxn modelId="{E2C3B454-E481-426B-98F3-091690AADDD2}" type="presOf" srcId="{8B13748C-6CAE-47A8-8547-F081A1F4D748}" destId="{55F150DD-70B5-48E8-BA79-DDEF776528E2}" srcOrd="0" destOrd="0" presId="urn:microsoft.com/office/officeart/2005/8/layout/hierarchy2"/>
    <dgm:cxn modelId="{A1062924-05CB-4590-8C00-E507BD6D8553}" type="presOf" srcId="{72BF300F-0299-4849-B755-628F623EBFAF}" destId="{3B8F18E3-8CE3-45B8-8E94-73C362D2982B}" srcOrd="1" destOrd="0" presId="urn:microsoft.com/office/officeart/2005/8/layout/hierarchy2"/>
    <dgm:cxn modelId="{B596159E-A491-44B6-BA46-597DE8F6EA71}" type="presOf" srcId="{D313EC25-3E4C-4657-BC6A-D07043446B73}" destId="{A1FC18E8-54EF-4BC2-B24C-9444EA1577B8}" srcOrd="1" destOrd="0" presId="urn:microsoft.com/office/officeart/2005/8/layout/hierarchy2"/>
    <dgm:cxn modelId="{9E31B13A-A179-4AC0-8488-44E6B8518F4D}" srcId="{7E09C51F-C341-4834-9968-9B045ABAA6DB}" destId="{3E08FE66-8E85-411B-A0D6-FC196AC7E85B}" srcOrd="0" destOrd="0" parTransId="{32A0B806-ED4C-4A5E-8961-93082D883E19}" sibTransId="{49163B60-11C5-4484-9A3F-1B6239B49E52}"/>
    <dgm:cxn modelId="{7AA2D7AF-FB1C-4DFD-9BFC-1DD63643BC9C}" type="presOf" srcId="{72BF300F-0299-4849-B755-628F623EBFAF}" destId="{AE798233-D368-4660-B2A3-4C90B209E9BA}" srcOrd="0" destOrd="0" presId="urn:microsoft.com/office/officeart/2005/8/layout/hierarchy2"/>
    <dgm:cxn modelId="{C8B18E1C-407A-441D-AC57-B15D74DEFE36}" type="presOf" srcId="{E8A91C4F-637E-4081-BF2B-B6536D7D158A}" destId="{B233CBC1-3BFF-4B14-B690-BA5FA1E758E5}" srcOrd="1" destOrd="0" presId="urn:microsoft.com/office/officeart/2005/8/layout/hierarchy2"/>
    <dgm:cxn modelId="{74227DF0-755A-42D6-BB5F-B3DF740956FF}" type="presOf" srcId="{32A0B806-ED4C-4A5E-8961-93082D883E19}" destId="{5A000092-A20B-4A85-87CD-CF305D87DD5B}" srcOrd="0" destOrd="0" presId="urn:microsoft.com/office/officeart/2005/8/layout/hierarchy2"/>
    <dgm:cxn modelId="{DAADE78E-737D-4F9A-B242-31EA1A16CA56}" srcId="{3E08FE66-8E85-411B-A0D6-FC196AC7E85B}" destId="{D20CE549-7B7B-4BE9-A4AF-5914F893F199}" srcOrd="0" destOrd="0" parTransId="{E8A91C4F-637E-4081-BF2B-B6536D7D158A}" sibTransId="{7C0D24DA-FB87-42FA-83B3-0D7460CA5B1F}"/>
    <dgm:cxn modelId="{0F38DABF-2BB4-46A9-802A-2B0D036949C6}" type="presOf" srcId="{32A0B806-ED4C-4A5E-8961-93082D883E19}" destId="{300A67B0-E401-4F99-9A3D-DA2314D7DAB5}" srcOrd="1" destOrd="0" presId="urn:microsoft.com/office/officeart/2005/8/layout/hierarchy2"/>
    <dgm:cxn modelId="{4D206856-5D91-4A23-9CA7-2C4D67DB9318}" type="presOf" srcId="{7E09C51F-C341-4834-9968-9B045ABAA6DB}" destId="{2A1998C8-09E2-49A8-867A-BAF91068CF6E}" srcOrd="0" destOrd="0" presId="urn:microsoft.com/office/officeart/2005/8/layout/hierarchy2"/>
    <dgm:cxn modelId="{73C1AAF2-81B3-42F3-B779-6E1B49C3BEB2}" type="presOf" srcId="{3E08FE66-8E85-411B-A0D6-FC196AC7E85B}" destId="{10BA3CDF-BFBB-445C-BE6A-C920C91B2849}" srcOrd="0" destOrd="0" presId="urn:microsoft.com/office/officeart/2005/8/layout/hierarchy2"/>
    <dgm:cxn modelId="{60970078-46FD-4089-8092-F2DDAD3E47A9}" srcId="{7E09C51F-C341-4834-9968-9B045ABAA6DB}" destId="{0C5F4B6A-6790-49C1-A681-2378F7553B00}" srcOrd="1" destOrd="0" parTransId="{72BF300F-0299-4849-B755-628F623EBFAF}" sibTransId="{BA1DD40F-A8AA-4AE6-B02B-CAEEA985AF29}"/>
    <dgm:cxn modelId="{EF653D93-A9FD-4D81-8837-0037A1FD205A}" type="presOf" srcId="{FD69BA7E-6CEA-4FF3-A80E-0B2D6490C79C}" destId="{A3CAEBA2-03E7-4805-95CD-CAEA8BBF3F65}" srcOrd="0" destOrd="0" presId="urn:microsoft.com/office/officeart/2005/8/layout/hierarchy2"/>
    <dgm:cxn modelId="{7333D49F-0B3C-4B22-B762-BF3A4DF8CA89}" srcId="{8B13748C-6CAE-47A8-8547-F081A1F4D748}" destId="{7E09C51F-C341-4834-9968-9B045ABAA6DB}" srcOrd="0" destOrd="0" parTransId="{3D8930F1-2022-4C4A-811E-42CFD3E73EFE}" sibTransId="{71A1049C-0948-40D1-BF94-71405CAF4BB2}"/>
    <dgm:cxn modelId="{46C14957-8BB3-419A-B662-CD5B5DDDB608}" type="presOf" srcId="{E8A91C4F-637E-4081-BF2B-B6536D7D158A}" destId="{DE6F7AD1-3CC9-4BDD-A732-797785EEBDF1}" srcOrd="0" destOrd="0" presId="urn:microsoft.com/office/officeart/2005/8/layout/hierarchy2"/>
    <dgm:cxn modelId="{AF70E13E-0C3B-44C9-84F0-B8D57C947C39}" type="presOf" srcId="{D313EC25-3E4C-4657-BC6A-D07043446B73}" destId="{555B9B4D-004B-4321-B7A9-EF37B003AC7B}" srcOrd="0" destOrd="0" presId="urn:microsoft.com/office/officeart/2005/8/layout/hierarchy2"/>
    <dgm:cxn modelId="{21C1C06B-4F27-45E1-ABBB-959E9FF4CE55}" type="presOf" srcId="{D20CE549-7B7B-4BE9-A4AF-5914F893F199}" destId="{B4ABDD93-B2B4-4CB7-9438-6F59D2EA833E}" srcOrd="0" destOrd="0" presId="urn:microsoft.com/office/officeart/2005/8/layout/hierarchy2"/>
    <dgm:cxn modelId="{5AA755D0-A4E9-4D99-9601-3F12D3530FC4}" srcId="{0C5F4B6A-6790-49C1-A681-2378F7553B00}" destId="{FD69BA7E-6CEA-4FF3-A80E-0B2D6490C79C}" srcOrd="0" destOrd="0" parTransId="{D313EC25-3E4C-4657-BC6A-D07043446B73}" sibTransId="{3D12F89E-41BA-4587-BAF6-FC3AF89000CC}"/>
    <dgm:cxn modelId="{6A843BEC-D731-4743-8817-4FD900C100EE}" type="presParOf" srcId="{55F150DD-70B5-48E8-BA79-DDEF776528E2}" destId="{8BDD5B75-D647-45A8-8159-08C543D7F4E0}" srcOrd="0" destOrd="0" presId="urn:microsoft.com/office/officeart/2005/8/layout/hierarchy2"/>
    <dgm:cxn modelId="{B1D84311-2481-4E7A-A764-FBC37ED8EF62}" type="presParOf" srcId="{8BDD5B75-D647-45A8-8159-08C543D7F4E0}" destId="{2A1998C8-09E2-49A8-867A-BAF91068CF6E}" srcOrd="0" destOrd="0" presId="urn:microsoft.com/office/officeart/2005/8/layout/hierarchy2"/>
    <dgm:cxn modelId="{A43828A4-0460-4316-ACC0-DBA254C21037}" type="presParOf" srcId="{8BDD5B75-D647-45A8-8159-08C543D7F4E0}" destId="{288A1215-3658-42DF-AF9B-E9AAF6304D4D}" srcOrd="1" destOrd="0" presId="urn:microsoft.com/office/officeart/2005/8/layout/hierarchy2"/>
    <dgm:cxn modelId="{8DE19AE3-908A-41A6-9D66-108E7BA154AC}" type="presParOf" srcId="{288A1215-3658-42DF-AF9B-E9AAF6304D4D}" destId="{5A000092-A20B-4A85-87CD-CF305D87DD5B}" srcOrd="0" destOrd="0" presId="urn:microsoft.com/office/officeart/2005/8/layout/hierarchy2"/>
    <dgm:cxn modelId="{BB2ADC4C-2281-40DE-8CD3-3A01A758A4ED}" type="presParOf" srcId="{5A000092-A20B-4A85-87CD-CF305D87DD5B}" destId="{300A67B0-E401-4F99-9A3D-DA2314D7DAB5}" srcOrd="0" destOrd="0" presId="urn:microsoft.com/office/officeart/2005/8/layout/hierarchy2"/>
    <dgm:cxn modelId="{D6DBB871-DA31-4D16-B10E-CCFC233A558A}" type="presParOf" srcId="{288A1215-3658-42DF-AF9B-E9AAF6304D4D}" destId="{4521BC18-C4EA-4356-ABEC-47A49D91143A}" srcOrd="1" destOrd="0" presId="urn:microsoft.com/office/officeart/2005/8/layout/hierarchy2"/>
    <dgm:cxn modelId="{A26790FC-1B2C-4268-BA10-C59C457ED043}" type="presParOf" srcId="{4521BC18-C4EA-4356-ABEC-47A49D91143A}" destId="{10BA3CDF-BFBB-445C-BE6A-C920C91B2849}" srcOrd="0" destOrd="0" presId="urn:microsoft.com/office/officeart/2005/8/layout/hierarchy2"/>
    <dgm:cxn modelId="{292FDD55-797F-4880-836D-3F9A7A85867A}" type="presParOf" srcId="{4521BC18-C4EA-4356-ABEC-47A49D91143A}" destId="{A7695090-6D26-4322-9465-3119EC96B007}" srcOrd="1" destOrd="0" presId="urn:microsoft.com/office/officeart/2005/8/layout/hierarchy2"/>
    <dgm:cxn modelId="{AEC7134F-0204-4172-95A1-9B84168EDD8A}" type="presParOf" srcId="{A7695090-6D26-4322-9465-3119EC96B007}" destId="{DE6F7AD1-3CC9-4BDD-A732-797785EEBDF1}" srcOrd="0" destOrd="0" presId="urn:microsoft.com/office/officeart/2005/8/layout/hierarchy2"/>
    <dgm:cxn modelId="{67176AC7-0223-4C65-87D0-B6582377706C}" type="presParOf" srcId="{DE6F7AD1-3CC9-4BDD-A732-797785EEBDF1}" destId="{B233CBC1-3BFF-4B14-B690-BA5FA1E758E5}" srcOrd="0" destOrd="0" presId="urn:microsoft.com/office/officeart/2005/8/layout/hierarchy2"/>
    <dgm:cxn modelId="{44F33997-DA95-496F-9537-117802D1D538}" type="presParOf" srcId="{A7695090-6D26-4322-9465-3119EC96B007}" destId="{E784945A-0D16-4295-B7BA-70973C1BF44B}" srcOrd="1" destOrd="0" presId="urn:microsoft.com/office/officeart/2005/8/layout/hierarchy2"/>
    <dgm:cxn modelId="{BED4196B-6243-4A96-9F38-72008123C2A0}" type="presParOf" srcId="{E784945A-0D16-4295-B7BA-70973C1BF44B}" destId="{B4ABDD93-B2B4-4CB7-9438-6F59D2EA833E}" srcOrd="0" destOrd="0" presId="urn:microsoft.com/office/officeart/2005/8/layout/hierarchy2"/>
    <dgm:cxn modelId="{5B705476-44F6-4758-8719-838CC83AA61B}" type="presParOf" srcId="{E784945A-0D16-4295-B7BA-70973C1BF44B}" destId="{F4FD973F-AA98-47EC-B0F0-40F5C47E2B13}" srcOrd="1" destOrd="0" presId="urn:microsoft.com/office/officeart/2005/8/layout/hierarchy2"/>
    <dgm:cxn modelId="{E38B8E9C-F3DD-499A-A24B-9A4AB0320CD9}" type="presParOf" srcId="{288A1215-3658-42DF-AF9B-E9AAF6304D4D}" destId="{AE798233-D368-4660-B2A3-4C90B209E9BA}" srcOrd="2" destOrd="0" presId="urn:microsoft.com/office/officeart/2005/8/layout/hierarchy2"/>
    <dgm:cxn modelId="{F495937D-20DC-416B-B633-DD7DC1411391}" type="presParOf" srcId="{AE798233-D368-4660-B2A3-4C90B209E9BA}" destId="{3B8F18E3-8CE3-45B8-8E94-73C362D2982B}" srcOrd="0" destOrd="0" presId="urn:microsoft.com/office/officeart/2005/8/layout/hierarchy2"/>
    <dgm:cxn modelId="{CA09E189-1642-4847-9FBD-BCF6DB4F1BAA}" type="presParOf" srcId="{288A1215-3658-42DF-AF9B-E9AAF6304D4D}" destId="{C66BCAFB-C682-4881-9DBC-CA54DF89C021}" srcOrd="3" destOrd="0" presId="urn:microsoft.com/office/officeart/2005/8/layout/hierarchy2"/>
    <dgm:cxn modelId="{38A8148C-793A-40FF-AD91-522661AB50BD}" type="presParOf" srcId="{C66BCAFB-C682-4881-9DBC-CA54DF89C021}" destId="{643A3280-BD6E-48B4-A84A-3671A7143A28}" srcOrd="0" destOrd="0" presId="urn:microsoft.com/office/officeart/2005/8/layout/hierarchy2"/>
    <dgm:cxn modelId="{B12F3057-F12B-48A7-8D18-E11C7CC9277E}" type="presParOf" srcId="{C66BCAFB-C682-4881-9DBC-CA54DF89C021}" destId="{1619B1A8-02D7-4F6F-8FDD-520A6185773B}" srcOrd="1" destOrd="0" presId="urn:microsoft.com/office/officeart/2005/8/layout/hierarchy2"/>
    <dgm:cxn modelId="{2FC08206-A13C-4017-8C63-4B62D535AFFD}" type="presParOf" srcId="{1619B1A8-02D7-4F6F-8FDD-520A6185773B}" destId="{555B9B4D-004B-4321-B7A9-EF37B003AC7B}" srcOrd="0" destOrd="0" presId="urn:microsoft.com/office/officeart/2005/8/layout/hierarchy2"/>
    <dgm:cxn modelId="{5CD09DD9-123A-42F7-BE34-15723CE40A36}" type="presParOf" srcId="{555B9B4D-004B-4321-B7A9-EF37B003AC7B}" destId="{A1FC18E8-54EF-4BC2-B24C-9444EA1577B8}" srcOrd="0" destOrd="0" presId="urn:microsoft.com/office/officeart/2005/8/layout/hierarchy2"/>
    <dgm:cxn modelId="{DC99E29A-0D44-42D1-A68E-4E07E1468A73}" type="presParOf" srcId="{1619B1A8-02D7-4F6F-8FDD-520A6185773B}" destId="{66C3F6E6-CF4C-4F18-B764-730A1AE4C706}" srcOrd="1" destOrd="0" presId="urn:microsoft.com/office/officeart/2005/8/layout/hierarchy2"/>
    <dgm:cxn modelId="{E229E9CA-3715-48FF-B984-FEAAD9716D8C}" type="presParOf" srcId="{66C3F6E6-CF4C-4F18-B764-730A1AE4C706}" destId="{A3CAEBA2-03E7-4805-95CD-CAEA8BBF3F65}" srcOrd="0" destOrd="0" presId="urn:microsoft.com/office/officeart/2005/8/layout/hierarchy2"/>
    <dgm:cxn modelId="{C0779342-22CE-4DAC-8F1D-3889A35B8D2C}" type="presParOf" srcId="{66C3F6E6-CF4C-4F18-B764-730A1AE4C706}" destId="{78009D59-4FCA-42CD-BEF5-6AB2AFDBBAA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5E6D7B-71E9-43CD-B6C8-64C0D79ECB53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</dgm:pt>
    <dgm:pt modelId="{4BF920DD-DB54-4FF6-B4ED-9DF4E9450570}">
      <dgm:prSet phldrT="[Text]" custT="1"/>
      <dgm:spPr/>
      <dgm:t>
        <a:bodyPr/>
        <a:lstStyle/>
        <a:p>
          <a:r>
            <a:rPr lang="en-GB" sz="1200" dirty="0" err="1" smtClean="0">
              <a:solidFill>
                <a:schemeClr val="tx1"/>
              </a:solidFill>
            </a:rPr>
            <a:t>Sasaran</a:t>
          </a:r>
          <a:r>
            <a:rPr lang="en-GB" sz="1200" dirty="0" smtClean="0">
              <a:solidFill>
                <a:schemeClr val="tx1"/>
              </a:solidFill>
            </a:rPr>
            <a:t> 1 :</a:t>
          </a:r>
        </a:p>
        <a:p>
          <a:r>
            <a:rPr lang="en-GB" sz="1200" dirty="0" err="1" smtClean="0">
              <a:solidFill>
                <a:schemeClr val="tx1"/>
              </a:solidFill>
            </a:rPr>
            <a:t>Meningkatnya</a:t>
          </a:r>
          <a:r>
            <a:rPr lang="en-GB" sz="1200" dirty="0" smtClean="0">
              <a:solidFill>
                <a:schemeClr val="tx1"/>
              </a:solidFill>
            </a:rPr>
            <a:t> </a:t>
          </a:r>
          <a:r>
            <a:rPr lang="en-GB" sz="1200" dirty="0" err="1" smtClean="0">
              <a:solidFill>
                <a:schemeClr val="tx1"/>
              </a:solidFill>
            </a:rPr>
            <a:t>angka</a:t>
          </a:r>
          <a:r>
            <a:rPr lang="en-GB" sz="1200" dirty="0" smtClean="0">
              <a:solidFill>
                <a:schemeClr val="tx1"/>
              </a:solidFill>
            </a:rPr>
            <a:t> </a:t>
          </a:r>
          <a:r>
            <a:rPr lang="en-GB" sz="1200" dirty="0" err="1" smtClean="0">
              <a:solidFill>
                <a:schemeClr val="tx1"/>
              </a:solidFill>
            </a:rPr>
            <a:t>investasi</a:t>
          </a:r>
          <a:endParaRPr lang="en-GB" sz="1200" dirty="0">
            <a:solidFill>
              <a:schemeClr val="tx1"/>
            </a:solidFill>
          </a:endParaRPr>
        </a:p>
      </dgm:t>
    </dgm:pt>
    <dgm:pt modelId="{C0C9FB7C-F32D-4635-A10F-E1266FC1FC42}" type="parTrans" cxnId="{A9A36AAD-5506-421B-92D0-F72CE2A91D60}">
      <dgm:prSet/>
      <dgm:spPr/>
      <dgm:t>
        <a:bodyPr/>
        <a:lstStyle/>
        <a:p>
          <a:endParaRPr lang="en-GB"/>
        </a:p>
      </dgm:t>
    </dgm:pt>
    <dgm:pt modelId="{1AA2AE4F-E380-43A9-A005-E2BF8900A30B}" type="sibTrans" cxnId="{A9A36AAD-5506-421B-92D0-F72CE2A91D60}">
      <dgm:prSet/>
      <dgm:spPr/>
      <dgm:t>
        <a:bodyPr/>
        <a:lstStyle/>
        <a:p>
          <a:endParaRPr lang="en-GB"/>
        </a:p>
      </dgm:t>
    </dgm:pt>
    <dgm:pt modelId="{B5C15816-DA22-47F5-9C6B-F36147D8607D}">
      <dgm:prSet phldrT="[Text]" custT="1"/>
      <dgm:spPr/>
      <dgm:t>
        <a:bodyPr/>
        <a:lstStyle/>
        <a:p>
          <a:r>
            <a:rPr lang="en-GB" sz="1200" dirty="0" smtClean="0">
              <a:solidFill>
                <a:schemeClr val="tx1"/>
              </a:solidFill>
            </a:rPr>
            <a:t>ANGGARAN</a:t>
          </a:r>
        </a:p>
        <a:p>
          <a:r>
            <a:rPr lang="en-GB" sz="1200" dirty="0" err="1" smtClean="0">
              <a:solidFill>
                <a:schemeClr val="tx1"/>
              </a:solidFill>
            </a:rPr>
            <a:t>Rp</a:t>
          </a:r>
          <a:r>
            <a:rPr lang="en-GB" sz="1200" dirty="0" smtClean="0">
              <a:solidFill>
                <a:schemeClr val="tx1"/>
              </a:solidFill>
            </a:rPr>
            <a:t>. 2.803.797.875</a:t>
          </a:r>
          <a:endParaRPr lang="en-GB" sz="1200" dirty="0">
            <a:solidFill>
              <a:schemeClr val="tx1"/>
            </a:solidFill>
          </a:endParaRPr>
        </a:p>
      </dgm:t>
    </dgm:pt>
    <dgm:pt modelId="{F982F4BB-31E0-4862-B482-8CEFEF3B0A8E}" type="parTrans" cxnId="{E2A56975-E7FA-4186-8B6E-1680148BD4AD}">
      <dgm:prSet/>
      <dgm:spPr/>
      <dgm:t>
        <a:bodyPr/>
        <a:lstStyle/>
        <a:p>
          <a:endParaRPr lang="en-GB"/>
        </a:p>
      </dgm:t>
    </dgm:pt>
    <dgm:pt modelId="{8C2BFF9B-0CC6-4C2E-B64E-07260508C9C1}" type="sibTrans" cxnId="{E2A56975-E7FA-4186-8B6E-1680148BD4AD}">
      <dgm:prSet/>
      <dgm:spPr/>
      <dgm:t>
        <a:bodyPr/>
        <a:lstStyle/>
        <a:p>
          <a:endParaRPr lang="en-GB"/>
        </a:p>
      </dgm:t>
    </dgm:pt>
    <dgm:pt modelId="{44A4A311-4FBE-462A-B8DA-110EA39FB63A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GB" sz="1200" dirty="0" smtClean="0">
              <a:solidFill>
                <a:schemeClr val="tx1"/>
              </a:solidFill>
            </a:rPr>
            <a:t>REALISASI</a:t>
          </a:r>
        </a:p>
        <a:p>
          <a:r>
            <a:rPr lang="en-GB" sz="1200" dirty="0" smtClean="0">
              <a:solidFill>
                <a:schemeClr val="tx1"/>
              </a:solidFill>
            </a:rPr>
            <a:t>Rp.2.188.783.092</a:t>
          </a:r>
          <a:endParaRPr lang="en-GB" sz="1200" dirty="0">
            <a:solidFill>
              <a:schemeClr val="tx1"/>
            </a:solidFill>
          </a:endParaRPr>
        </a:p>
      </dgm:t>
    </dgm:pt>
    <dgm:pt modelId="{9C9CEB42-FA59-4E95-A1DC-21AFE6683E20}" type="parTrans" cxnId="{857988DE-5510-4D52-B6CD-0818F7C947B8}">
      <dgm:prSet/>
      <dgm:spPr/>
      <dgm:t>
        <a:bodyPr/>
        <a:lstStyle/>
        <a:p>
          <a:endParaRPr lang="en-GB"/>
        </a:p>
      </dgm:t>
    </dgm:pt>
    <dgm:pt modelId="{402B65AD-FD70-42B2-AAFB-51EAD0C07A8C}" type="sibTrans" cxnId="{857988DE-5510-4D52-B6CD-0818F7C947B8}">
      <dgm:prSet/>
      <dgm:spPr/>
      <dgm:t>
        <a:bodyPr/>
        <a:lstStyle/>
        <a:p>
          <a:endParaRPr lang="en-GB"/>
        </a:p>
      </dgm:t>
    </dgm:pt>
    <dgm:pt modelId="{418F2340-05D9-4316-A403-10E19C58B062}" type="pres">
      <dgm:prSet presAssocID="{D45E6D7B-71E9-43CD-B6C8-64C0D79ECB53}" presName="CompostProcess" presStyleCnt="0">
        <dgm:presLayoutVars>
          <dgm:dir/>
          <dgm:resizeHandles val="exact"/>
        </dgm:presLayoutVars>
      </dgm:prSet>
      <dgm:spPr/>
    </dgm:pt>
    <dgm:pt modelId="{C8D4CB85-116A-481C-9B0E-FFAA10342B65}" type="pres">
      <dgm:prSet presAssocID="{D45E6D7B-71E9-43CD-B6C8-64C0D79ECB53}" presName="arrow" presStyleLbl="bgShp" presStyleIdx="0" presStyleCnt="1"/>
      <dgm:spPr>
        <a:solidFill>
          <a:schemeClr val="accent2">
            <a:lumMod val="40000"/>
            <a:lumOff val="60000"/>
          </a:schemeClr>
        </a:solidFill>
      </dgm:spPr>
    </dgm:pt>
    <dgm:pt modelId="{7E95EC4C-4199-4A13-9614-88AEAA3040CE}" type="pres">
      <dgm:prSet presAssocID="{D45E6D7B-71E9-43CD-B6C8-64C0D79ECB53}" presName="linearProcess" presStyleCnt="0"/>
      <dgm:spPr/>
    </dgm:pt>
    <dgm:pt modelId="{83CEE71F-E3FE-47E2-B6DF-AA9E247177DE}" type="pres">
      <dgm:prSet presAssocID="{4BF920DD-DB54-4FF6-B4ED-9DF4E9450570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2C35C68-1767-4965-B9AA-FB82D36567CD}" type="pres">
      <dgm:prSet presAssocID="{1AA2AE4F-E380-43A9-A005-E2BF8900A30B}" presName="sibTrans" presStyleCnt="0"/>
      <dgm:spPr/>
    </dgm:pt>
    <dgm:pt modelId="{48EA4B6F-157C-46E0-8D4E-2378F590C7EC}" type="pres">
      <dgm:prSet presAssocID="{B5C15816-DA22-47F5-9C6B-F36147D8607D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B2C47C4-D8E4-452A-9F40-33E3DC8BC189}" type="pres">
      <dgm:prSet presAssocID="{8C2BFF9B-0CC6-4C2E-B64E-07260508C9C1}" presName="sibTrans" presStyleCnt="0"/>
      <dgm:spPr/>
    </dgm:pt>
    <dgm:pt modelId="{FAE7A1BD-6D38-4527-8259-503D21A1F156}" type="pres">
      <dgm:prSet presAssocID="{44A4A311-4FBE-462A-B8DA-110EA39FB63A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2A56975-E7FA-4186-8B6E-1680148BD4AD}" srcId="{D45E6D7B-71E9-43CD-B6C8-64C0D79ECB53}" destId="{B5C15816-DA22-47F5-9C6B-F36147D8607D}" srcOrd="1" destOrd="0" parTransId="{F982F4BB-31E0-4862-B482-8CEFEF3B0A8E}" sibTransId="{8C2BFF9B-0CC6-4C2E-B64E-07260508C9C1}"/>
    <dgm:cxn modelId="{C4F394AE-A472-4135-ACA9-3A140D0604A0}" type="presOf" srcId="{B5C15816-DA22-47F5-9C6B-F36147D8607D}" destId="{48EA4B6F-157C-46E0-8D4E-2378F590C7EC}" srcOrd="0" destOrd="0" presId="urn:microsoft.com/office/officeart/2005/8/layout/hProcess9"/>
    <dgm:cxn modelId="{62911A1F-B8EC-4DC2-87D9-8FC5236B121F}" type="presOf" srcId="{4BF920DD-DB54-4FF6-B4ED-9DF4E9450570}" destId="{83CEE71F-E3FE-47E2-B6DF-AA9E247177DE}" srcOrd="0" destOrd="0" presId="urn:microsoft.com/office/officeart/2005/8/layout/hProcess9"/>
    <dgm:cxn modelId="{857988DE-5510-4D52-B6CD-0818F7C947B8}" srcId="{D45E6D7B-71E9-43CD-B6C8-64C0D79ECB53}" destId="{44A4A311-4FBE-462A-B8DA-110EA39FB63A}" srcOrd="2" destOrd="0" parTransId="{9C9CEB42-FA59-4E95-A1DC-21AFE6683E20}" sibTransId="{402B65AD-FD70-42B2-AAFB-51EAD0C07A8C}"/>
    <dgm:cxn modelId="{A8B583CB-F9B5-4804-894B-C20024823944}" type="presOf" srcId="{44A4A311-4FBE-462A-B8DA-110EA39FB63A}" destId="{FAE7A1BD-6D38-4527-8259-503D21A1F156}" srcOrd="0" destOrd="0" presId="urn:microsoft.com/office/officeart/2005/8/layout/hProcess9"/>
    <dgm:cxn modelId="{CA265A3B-75E1-428F-A965-FCA2E188BD60}" type="presOf" srcId="{D45E6D7B-71E9-43CD-B6C8-64C0D79ECB53}" destId="{418F2340-05D9-4316-A403-10E19C58B062}" srcOrd="0" destOrd="0" presId="urn:microsoft.com/office/officeart/2005/8/layout/hProcess9"/>
    <dgm:cxn modelId="{A9A36AAD-5506-421B-92D0-F72CE2A91D60}" srcId="{D45E6D7B-71E9-43CD-B6C8-64C0D79ECB53}" destId="{4BF920DD-DB54-4FF6-B4ED-9DF4E9450570}" srcOrd="0" destOrd="0" parTransId="{C0C9FB7C-F32D-4635-A10F-E1266FC1FC42}" sibTransId="{1AA2AE4F-E380-43A9-A005-E2BF8900A30B}"/>
    <dgm:cxn modelId="{470AD214-575F-4E75-B3BE-1F26FE5AB64A}" type="presParOf" srcId="{418F2340-05D9-4316-A403-10E19C58B062}" destId="{C8D4CB85-116A-481C-9B0E-FFAA10342B65}" srcOrd="0" destOrd="0" presId="urn:microsoft.com/office/officeart/2005/8/layout/hProcess9"/>
    <dgm:cxn modelId="{A3231D69-2267-4A6A-9B13-4BDE180A36E1}" type="presParOf" srcId="{418F2340-05D9-4316-A403-10E19C58B062}" destId="{7E95EC4C-4199-4A13-9614-88AEAA3040CE}" srcOrd="1" destOrd="0" presId="urn:microsoft.com/office/officeart/2005/8/layout/hProcess9"/>
    <dgm:cxn modelId="{63E6B7C1-AB2A-4BAF-9AA4-7768E344475F}" type="presParOf" srcId="{7E95EC4C-4199-4A13-9614-88AEAA3040CE}" destId="{83CEE71F-E3FE-47E2-B6DF-AA9E247177DE}" srcOrd="0" destOrd="0" presId="urn:microsoft.com/office/officeart/2005/8/layout/hProcess9"/>
    <dgm:cxn modelId="{A34160ED-96EF-4311-A614-F0D4EB993735}" type="presParOf" srcId="{7E95EC4C-4199-4A13-9614-88AEAA3040CE}" destId="{E2C35C68-1767-4965-B9AA-FB82D36567CD}" srcOrd="1" destOrd="0" presId="urn:microsoft.com/office/officeart/2005/8/layout/hProcess9"/>
    <dgm:cxn modelId="{B04B351E-620D-4F41-9948-465B15E189F0}" type="presParOf" srcId="{7E95EC4C-4199-4A13-9614-88AEAA3040CE}" destId="{48EA4B6F-157C-46E0-8D4E-2378F590C7EC}" srcOrd="2" destOrd="0" presId="urn:microsoft.com/office/officeart/2005/8/layout/hProcess9"/>
    <dgm:cxn modelId="{5C77E2E8-7453-4E43-9B3E-E4612A2FB482}" type="presParOf" srcId="{7E95EC4C-4199-4A13-9614-88AEAA3040CE}" destId="{2B2C47C4-D8E4-452A-9F40-33E3DC8BC189}" srcOrd="3" destOrd="0" presId="urn:microsoft.com/office/officeart/2005/8/layout/hProcess9"/>
    <dgm:cxn modelId="{EE549836-5763-49D2-8CF2-0F3E5BF05168}" type="presParOf" srcId="{7E95EC4C-4199-4A13-9614-88AEAA3040CE}" destId="{FAE7A1BD-6D38-4527-8259-503D21A1F156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45E6D7B-71E9-43CD-B6C8-64C0D79ECB53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</dgm:pt>
    <dgm:pt modelId="{4BF920DD-DB54-4FF6-B4ED-9DF4E9450570}">
      <dgm:prSet phldrT="[Text]" custT="1"/>
      <dgm:spPr>
        <a:solidFill>
          <a:srgbClr val="99FF99"/>
        </a:solidFill>
      </dgm:spPr>
      <dgm:t>
        <a:bodyPr/>
        <a:lstStyle/>
        <a:p>
          <a:r>
            <a:rPr lang="en-GB" sz="1200" dirty="0" err="1" smtClean="0">
              <a:solidFill>
                <a:schemeClr val="tx1"/>
              </a:solidFill>
            </a:rPr>
            <a:t>Sasaran</a:t>
          </a:r>
          <a:r>
            <a:rPr lang="en-GB" sz="1200" dirty="0" smtClean="0">
              <a:solidFill>
                <a:schemeClr val="tx1"/>
              </a:solidFill>
            </a:rPr>
            <a:t> 2 :</a:t>
          </a:r>
        </a:p>
        <a:p>
          <a:r>
            <a:rPr lang="en-GB" sz="1200" dirty="0" err="1" smtClean="0">
              <a:solidFill>
                <a:schemeClr val="tx1"/>
              </a:solidFill>
            </a:rPr>
            <a:t>Meningkatnya</a:t>
          </a:r>
          <a:r>
            <a:rPr lang="en-GB" sz="1200" dirty="0" smtClean="0">
              <a:solidFill>
                <a:schemeClr val="tx1"/>
              </a:solidFill>
            </a:rPr>
            <a:t> </a:t>
          </a:r>
          <a:r>
            <a:rPr lang="en-GB" sz="1200" dirty="0" err="1" smtClean="0">
              <a:solidFill>
                <a:schemeClr val="tx1"/>
              </a:solidFill>
            </a:rPr>
            <a:t>kualitas</a:t>
          </a:r>
          <a:r>
            <a:rPr lang="en-GB" sz="1200" dirty="0" smtClean="0">
              <a:solidFill>
                <a:schemeClr val="tx1"/>
              </a:solidFill>
            </a:rPr>
            <a:t> </a:t>
          </a:r>
          <a:r>
            <a:rPr lang="en-GB" sz="1200" dirty="0" err="1" smtClean="0">
              <a:solidFill>
                <a:schemeClr val="tx1"/>
              </a:solidFill>
            </a:rPr>
            <a:t>pelayanan</a:t>
          </a:r>
          <a:r>
            <a:rPr lang="en-GB" sz="1200" dirty="0" smtClean="0">
              <a:solidFill>
                <a:schemeClr val="tx1"/>
              </a:solidFill>
            </a:rPr>
            <a:t> </a:t>
          </a:r>
          <a:r>
            <a:rPr lang="en-GB" sz="1200" dirty="0" err="1" smtClean="0">
              <a:solidFill>
                <a:schemeClr val="tx1"/>
              </a:solidFill>
            </a:rPr>
            <a:t>perizinan</a:t>
          </a:r>
          <a:endParaRPr lang="en-GB" sz="1200" dirty="0">
            <a:solidFill>
              <a:schemeClr val="tx1"/>
            </a:solidFill>
          </a:endParaRPr>
        </a:p>
      </dgm:t>
    </dgm:pt>
    <dgm:pt modelId="{C0C9FB7C-F32D-4635-A10F-E1266FC1FC42}" type="parTrans" cxnId="{A9A36AAD-5506-421B-92D0-F72CE2A91D60}">
      <dgm:prSet/>
      <dgm:spPr/>
      <dgm:t>
        <a:bodyPr/>
        <a:lstStyle/>
        <a:p>
          <a:endParaRPr lang="en-GB"/>
        </a:p>
      </dgm:t>
    </dgm:pt>
    <dgm:pt modelId="{1AA2AE4F-E380-43A9-A005-E2BF8900A30B}" type="sibTrans" cxnId="{A9A36AAD-5506-421B-92D0-F72CE2A91D60}">
      <dgm:prSet/>
      <dgm:spPr/>
      <dgm:t>
        <a:bodyPr/>
        <a:lstStyle/>
        <a:p>
          <a:endParaRPr lang="en-GB"/>
        </a:p>
      </dgm:t>
    </dgm:pt>
    <dgm:pt modelId="{B5C15816-DA22-47F5-9C6B-F36147D8607D}">
      <dgm:prSet phldrT="[Text]" custT="1"/>
      <dgm:spPr/>
      <dgm:t>
        <a:bodyPr/>
        <a:lstStyle/>
        <a:p>
          <a:r>
            <a:rPr lang="en-GB" sz="1200" dirty="0" smtClean="0">
              <a:solidFill>
                <a:schemeClr val="tx1"/>
              </a:solidFill>
            </a:rPr>
            <a:t>ANGGARAN</a:t>
          </a:r>
        </a:p>
        <a:p>
          <a:r>
            <a:rPr lang="en-GB" sz="1200" dirty="0" err="1" smtClean="0">
              <a:solidFill>
                <a:schemeClr val="tx1"/>
              </a:solidFill>
            </a:rPr>
            <a:t>Rp</a:t>
          </a:r>
          <a:r>
            <a:rPr lang="en-GB" sz="1200" dirty="0" smtClean="0">
              <a:solidFill>
                <a:schemeClr val="tx1"/>
              </a:solidFill>
            </a:rPr>
            <a:t>. 4.466.166.000</a:t>
          </a:r>
        </a:p>
      </dgm:t>
    </dgm:pt>
    <dgm:pt modelId="{F982F4BB-31E0-4862-B482-8CEFEF3B0A8E}" type="parTrans" cxnId="{E2A56975-E7FA-4186-8B6E-1680148BD4AD}">
      <dgm:prSet/>
      <dgm:spPr/>
      <dgm:t>
        <a:bodyPr/>
        <a:lstStyle/>
        <a:p>
          <a:endParaRPr lang="en-GB"/>
        </a:p>
      </dgm:t>
    </dgm:pt>
    <dgm:pt modelId="{8C2BFF9B-0CC6-4C2E-B64E-07260508C9C1}" type="sibTrans" cxnId="{E2A56975-E7FA-4186-8B6E-1680148BD4AD}">
      <dgm:prSet/>
      <dgm:spPr/>
      <dgm:t>
        <a:bodyPr/>
        <a:lstStyle/>
        <a:p>
          <a:endParaRPr lang="en-GB"/>
        </a:p>
      </dgm:t>
    </dgm:pt>
    <dgm:pt modelId="{44A4A311-4FBE-462A-B8DA-110EA39FB63A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GB" sz="1200" dirty="0" smtClean="0">
              <a:solidFill>
                <a:schemeClr val="tx1"/>
              </a:solidFill>
            </a:rPr>
            <a:t>REALISASI</a:t>
          </a:r>
        </a:p>
        <a:p>
          <a:r>
            <a:rPr lang="en-GB" sz="1200" dirty="0" err="1" smtClean="0">
              <a:solidFill>
                <a:schemeClr val="tx1"/>
              </a:solidFill>
            </a:rPr>
            <a:t>Rp</a:t>
          </a:r>
          <a:r>
            <a:rPr lang="en-GB" sz="1200" dirty="0" smtClean="0">
              <a:solidFill>
                <a:schemeClr val="tx1"/>
              </a:solidFill>
            </a:rPr>
            <a:t>. 3.515.641.047</a:t>
          </a:r>
          <a:endParaRPr lang="en-GB" sz="1200" dirty="0">
            <a:solidFill>
              <a:schemeClr val="tx1"/>
            </a:solidFill>
          </a:endParaRPr>
        </a:p>
      </dgm:t>
    </dgm:pt>
    <dgm:pt modelId="{9C9CEB42-FA59-4E95-A1DC-21AFE6683E20}" type="parTrans" cxnId="{857988DE-5510-4D52-B6CD-0818F7C947B8}">
      <dgm:prSet/>
      <dgm:spPr/>
      <dgm:t>
        <a:bodyPr/>
        <a:lstStyle/>
        <a:p>
          <a:endParaRPr lang="en-GB"/>
        </a:p>
      </dgm:t>
    </dgm:pt>
    <dgm:pt modelId="{402B65AD-FD70-42B2-AAFB-51EAD0C07A8C}" type="sibTrans" cxnId="{857988DE-5510-4D52-B6CD-0818F7C947B8}">
      <dgm:prSet/>
      <dgm:spPr/>
      <dgm:t>
        <a:bodyPr/>
        <a:lstStyle/>
        <a:p>
          <a:endParaRPr lang="en-GB"/>
        </a:p>
      </dgm:t>
    </dgm:pt>
    <dgm:pt modelId="{418F2340-05D9-4316-A403-10E19C58B062}" type="pres">
      <dgm:prSet presAssocID="{D45E6D7B-71E9-43CD-B6C8-64C0D79ECB53}" presName="CompostProcess" presStyleCnt="0">
        <dgm:presLayoutVars>
          <dgm:dir/>
          <dgm:resizeHandles val="exact"/>
        </dgm:presLayoutVars>
      </dgm:prSet>
      <dgm:spPr/>
    </dgm:pt>
    <dgm:pt modelId="{C8D4CB85-116A-481C-9B0E-FFAA10342B65}" type="pres">
      <dgm:prSet presAssocID="{D45E6D7B-71E9-43CD-B6C8-64C0D79ECB53}" presName="arrow" presStyleLbl="bgShp" presStyleIdx="0" presStyleCnt="1"/>
      <dgm:spPr>
        <a:solidFill>
          <a:srgbClr val="00B0F0"/>
        </a:solidFill>
      </dgm:spPr>
    </dgm:pt>
    <dgm:pt modelId="{7E95EC4C-4199-4A13-9614-88AEAA3040CE}" type="pres">
      <dgm:prSet presAssocID="{D45E6D7B-71E9-43CD-B6C8-64C0D79ECB53}" presName="linearProcess" presStyleCnt="0"/>
      <dgm:spPr/>
    </dgm:pt>
    <dgm:pt modelId="{83CEE71F-E3FE-47E2-B6DF-AA9E247177DE}" type="pres">
      <dgm:prSet presAssocID="{4BF920DD-DB54-4FF6-B4ED-9DF4E9450570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2C35C68-1767-4965-B9AA-FB82D36567CD}" type="pres">
      <dgm:prSet presAssocID="{1AA2AE4F-E380-43A9-A005-E2BF8900A30B}" presName="sibTrans" presStyleCnt="0"/>
      <dgm:spPr/>
    </dgm:pt>
    <dgm:pt modelId="{48EA4B6F-157C-46E0-8D4E-2378F590C7EC}" type="pres">
      <dgm:prSet presAssocID="{B5C15816-DA22-47F5-9C6B-F36147D8607D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B2C47C4-D8E4-452A-9F40-33E3DC8BC189}" type="pres">
      <dgm:prSet presAssocID="{8C2BFF9B-0CC6-4C2E-B64E-07260508C9C1}" presName="sibTrans" presStyleCnt="0"/>
      <dgm:spPr/>
    </dgm:pt>
    <dgm:pt modelId="{FAE7A1BD-6D38-4527-8259-503D21A1F156}" type="pres">
      <dgm:prSet presAssocID="{44A4A311-4FBE-462A-B8DA-110EA39FB63A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2A56975-E7FA-4186-8B6E-1680148BD4AD}" srcId="{D45E6D7B-71E9-43CD-B6C8-64C0D79ECB53}" destId="{B5C15816-DA22-47F5-9C6B-F36147D8607D}" srcOrd="1" destOrd="0" parTransId="{F982F4BB-31E0-4862-B482-8CEFEF3B0A8E}" sibTransId="{8C2BFF9B-0CC6-4C2E-B64E-07260508C9C1}"/>
    <dgm:cxn modelId="{857988DE-5510-4D52-B6CD-0818F7C947B8}" srcId="{D45E6D7B-71E9-43CD-B6C8-64C0D79ECB53}" destId="{44A4A311-4FBE-462A-B8DA-110EA39FB63A}" srcOrd="2" destOrd="0" parTransId="{9C9CEB42-FA59-4E95-A1DC-21AFE6683E20}" sibTransId="{402B65AD-FD70-42B2-AAFB-51EAD0C07A8C}"/>
    <dgm:cxn modelId="{A562C5AD-8A14-43AD-ADB7-610371C44A88}" type="presOf" srcId="{B5C15816-DA22-47F5-9C6B-F36147D8607D}" destId="{48EA4B6F-157C-46E0-8D4E-2378F590C7EC}" srcOrd="0" destOrd="0" presId="urn:microsoft.com/office/officeart/2005/8/layout/hProcess9"/>
    <dgm:cxn modelId="{4ED5B9E5-1D25-4E2B-8468-66523900D8EB}" type="presOf" srcId="{D45E6D7B-71E9-43CD-B6C8-64C0D79ECB53}" destId="{418F2340-05D9-4316-A403-10E19C58B062}" srcOrd="0" destOrd="0" presId="urn:microsoft.com/office/officeart/2005/8/layout/hProcess9"/>
    <dgm:cxn modelId="{2B0EC6C6-7266-4462-AA07-DAE1C928C584}" type="presOf" srcId="{44A4A311-4FBE-462A-B8DA-110EA39FB63A}" destId="{FAE7A1BD-6D38-4527-8259-503D21A1F156}" srcOrd="0" destOrd="0" presId="urn:microsoft.com/office/officeart/2005/8/layout/hProcess9"/>
    <dgm:cxn modelId="{6629535A-A008-48B3-A55B-64934C0BB3F4}" type="presOf" srcId="{4BF920DD-DB54-4FF6-B4ED-9DF4E9450570}" destId="{83CEE71F-E3FE-47E2-B6DF-AA9E247177DE}" srcOrd="0" destOrd="0" presId="urn:microsoft.com/office/officeart/2005/8/layout/hProcess9"/>
    <dgm:cxn modelId="{A9A36AAD-5506-421B-92D0-F72CE2A91D60}" srcId="{D45E6D7B-71E9-43CD-B6C8-64C0D79ECB53}" destId="{4BF920DD-DB54-4FF6-B4ED-9DF4E9450570}" srcOrd="0" destOrd="0" parTransId="{C0C9FB7C-F32D-4635-A10F-E1266FC1FC42}" sibTransId="{1AA2AE4F-E380-43A9-A005-E2BF8900A30B}"/>
    <dgm:cxn modelId="{5144F6D7-11E1-428E-BAB1-3DF98B293C5E}" type="presParOf" srcId="{418F2340-05D9-4316-A403-10E19C58B062}" destId="{C8D4CB85-116A-481C-9B0E-FFAA10342B65}" srcOrd="0" destOrd="0" presId="urn:microsoft.com/office/officeart/2005/8/layout/hProcess9"/>
    <dgm:cxn modelId="{61C5AF0B-121F-4735-8C04-ED66D6021AA6}" type="presParOf" srcId="{418F2340-05D9-4316-A403-10E19C58B062}" destId="{7E95EC4C-4199-4A13-9614-88AEAA3040CE}" srcOrd="1" destOrd="0" presId="urn:microsoft.com/office/officeart/2005/8/layout/hProcess9"/>
    <dgm:cxn modelId="{4527C146-89E8-44D8-9D4C-BCF10FCA6324}" type="presParOf" srcId="{7E95EC4C-4199-4A13-9614-88AEAA3040CE}" destId="{83CEE71F-E3FE-47E2-B6DF-AA9E247177DE}" srcOrd="0" destOrd="0" presId="urn:microsoft.com/office/officeart/2005/8/layout/hProcess9"/>
    <dgm:cxn modelId="{F85C29E3-C09A-4332-9B44-6E0792EC0178}" type="presParOf" srcId="{7E95EC4C-4199-4A13-9614-88AEAA3040CE}" destId="{E2C35C68-1767-4965-B9AA-FB82D36567CD}" srcOrd="1" destOrd="0" presId="urn:microsoft.com/office/officeart/2005/8/layout/hProcess9"/>
    <dgm:cxn modelId="{4F6B1757-D6A1-41D6-9325-3A0239711728}" type="presParOf" srcId="{7E95EC4C-4199-4A13-9614-88AEAA3040CE}" destId="{48EA4B6F-157C-46E0-8D4E-2378F590C7EC}" srcOrd="2" destOrd="0" presId="urn:microsoft.com/office/officeart/2005/8/layout/hProcess9"/>
    <dgm:cxn modelId="{081A59D2-2CFA-437F-9FEA-DB3A33D1F0D8}" type="presParOf" srcId="{7E95EC4C-4199-4A13-9614-88AEAA3040CE}" destId="{2B2C47C4-D8E4-452A-9F40-33E3DC8BC189}" srcOrd="3" destOrd="0" presId="urn:microsoft.com/office/officeart/2005/8/layout/hProcess9"/>
    <dgm:cxn modelId="{A72DC1AD-99EF-40A7-94AD-414A28BE8F6C}" type="presParOf" srcId="{7E95EC4C-4199-4A13-9614-88AEAA3040CE}" destId="{FAE7A1BD-6D38-4527-8259-503D21A1F156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D233B75-4853-40AC-A226-9B02F7A3A918}" type="doc">
      <dgm:prSet loTypeId="urn:microsoft.com/office/officeart/2005/8/layout/hProcess9" loCatId="process" qsTypeId="urn:microsoft.com/office/officeart/2005/8/quickstyle/3d2" qsCatId="3D" csTypeId="urn:microsoft.com/office/officeart/2005/8/colors/colorful2" csCatId="colorful" phldr="1"/>
      <dgm:spPr/>
    </dgm:pt>
    <dgm:pt modelId="{FA63455C-30CE-4C06-9E2D-5C288036048A}">
      <dgm:prSet phldrT="[Text]" custT="1"/>
      <dgm:spPr>
        <a:solidFill>
          <a:srgbClr val="00B050"/>
        </a:solidFill>
      </dgm:spPr>
      <dgm:t>
        <a:bodyPr/>
        <a:lstStyle/>
        <a:p>
          <a:r>
            <a:rPr lang="id-ID" sz="1600" dirty="0" smtClean="0">
              <a:solidFill>
                <a:schemeClr val="bg1"/>
              </a:solidFill>
            </a:rPr>
            <a:t>Tahun 2013 :</a:t>
          </a:r>
        </a:p>
        <a:p>
          <a:r>
            <a:rPr lang="id-ID" sz="1600" dirty="0" smtClean="0">
              <a:solidFill>
                <a:schemeClr val="bg1"/>
              </a:solidFill>
            </a:rPr>
            <a:t> 74,46</a:t>
          </a:r>
          <a:endParaRPr lang="id-ID" sz="1600" dirty="0">
            <a:solidFill>
              <a:schemeClr val="bg1"/>
            </a:solidFill>
          </a:endParaRPr>
        </a:p>
      </dgm:t>
    </dgm:pt>
    <dgm:pt modelId="{E8A9F40A-8280-4ECD-B38C-55B13ACCD7E3}" type="parTrans" cxnId="{375E9A36-B11D-40F4-BA47-0DE0073753F1}">
      <dgm:prSet/>
      <dgm:spPr/>
      <dgm:t>
        <a:bodyPr/>
        <a:lstStyle/>
        <a:p>
          <a:endParaRPr lang="id-ID"/>
        </a:p>
      </dgm:t>
    </dgm:pt>
    <dgm:pt modelId="{CE4CBFCD-3DD2-4CC2-AA6C-64C8D41C80D0}" type="sibTrans" cxnId="{375E9A36-B11D-40F4-BA47-0DE0073753F1}">
      <dgm:prSet/>
      <dgm:spPr/>
      <dgm:t>
        <a:bodyPr/>
        <a:lstStyle/>
        <a:p>
          <a:endParaRPr lang="id-ID"/>
        </a:p>
      </dgm:t>
    </dgm:pt>
    <dgm:pt modelId="{864EA5AA-3573-4CD7-B57F-0E89F62F021D}">
      <dgm:prSet phldrT="[Text]" custT="1"/>
      <dgm:spPr>
        <a:solidFill>
          <a:srgbClr val="FFC000"/>
        </a:solidFill>
      </dgm:spPr>
      <dgm:t>
        <a:bodyPr/>
        <a:lstStyle/>
        <a:p>
          <a:r>
            <a:rPr lang="id-ID" sz="1600" b="0" dirty="0" smtClean="0">
              <a:solidFill>
                <a:schemeClr val="bg1"/>
              </a:solidFill>
            </a:rPr>
            <a:t>Tahun 2014 : 77,45</a:t>
          </a:r>
          <a:endParaRPr lang="id-ID" sz="1600" b="0" dirty="0">
            <a:solidFill>
              <a:schemeClr val="bg1"/>
            </a:solidFill>
          </a:endParaRPr>
        </a:p>
      </dgm:t>
    </dgm:pt>
    <dgm:pt modelId="{E59633DE-F110-4012-819D-B521CDC0C00A}" type="parTrans" cxnId="{A695B107-BC45-4A94-82B3-1F1C9A4C0FB1}">
      <dgm:prSet/>
      <dgm:spPr/>
      <dgm:t>
        <a:bodyPr/>
        <a:lstStyle/>
        <a:p>
          <a:endParaRPr lang="id-ID"/>
        </a:p>
      </dgm:t>
    </dgm:pt>
    <dgm:pt modelId="{73F6E125-AF17-487E-9A74-C1309F484358}" type="sibTrans" cxnId="{A695B107-BC45-4A94-82B3-1F1C9A4C0FB1}">
      <dgm:prSet/>
      <dgm:spPr/>
      <dgm:t>
        <a:bodyPr/>
        <a:lstStyle/>
        <a:p>
          <a:endParaRPr lang="id-ID"/>
        </a:p>
      </dgm:t>
    </dgm:pt>
    <dgm:pt modelId="{20906417-448A-4FD3-B973-637182F73BEE}">
      <dgm:prSet phldrT="[Text]" custT="1"/>
      <dgm:spPr>
        <a:solidFill>
          <a:srgbClr val="00B0F0"/>
        </a:solidFill>
      </dgm:spPr>
      <dgm:t>
        <a:bodyPr/>
        <a:lstStyle/>
        <a:p>
          <a:r>
            <a:rPr lang="en-GB" sz="1600" b="0" dirty="0" err="1" smtClean="0">
              <a:solidFill>
                <a:schemeClr val="bg1"/>
              </a:solidFill>
            </a:rPr>
            <a:t>Tahun</a:t>
          </a:r>
          <a:r>
            <a:rPr lang="en-GB" sz="1600" b="0" dirty="0" smtClean="0">
              <a:solidFill>
                <a:schemeClr val="bg1"/>
              </a:solidFill>
            </a:rPr>
            <a:t> 2015 : 76,19</a:t>
          </a:r>
          <a:endParaRPr lang="id-ID" sz="1600" b="0" dirty="0">
            <a:solidFill>
              <a:schemeClr val="bg1"/>
            </a:solidFill>
          </a:endParaRPr>
        </a:p>
      </dgm:t>
    </dgm:pt>
    <dgm:pt modelId="{823E5852-9A50-46CC-8C91-3E17309D7F46}" type="parTrans" cxnId="{BE29363D-A1F0-4F70-923F-5A1EC3B150A0}">
      <dgm:prSet/>
      <dgm:spPr/>
      <dgm:t>
        <a:bodyPr/>
        <a:lstStyle/>
        <a:p>
          <a:endParaRPr lang="en-GB"/>
        </a:p>
      </dgm:t>
    </dgm:pt>
    <dgm:pt modelId="{ED5AC16F-30E7-4019-B0B5-A8E3D7263EFC}" type="sibTrans" cxnId="{BE29363D-A1F0-4F70-923F-5A1EC3B150A0}">
      <dgm:prSet/>
      <dgm:spPr/>
      <dgm:t>
        <a:bodyPr/>
        <a:lstStyle/>
        <a:p>
          <a:endParaRPr lang="en-GB"/>
        </a:p>
      </dgm:t>
    </dgm:pt>
    <dgm:pt modelId="{6A33D56B-1FE7-486E-82B7-6716CC368295}">
      <dgm:prSet phldrT="[Text]" custT="1"/>
      <dgm:spPr>
        <a:solidFill>
          <a:srgbClr val="CC00FF"/>
        </a:solidFill>
      </dgm:spPr>
      <dgm:t>
        <a:bodyPr/>
        <a:lstStyle/>
        <a:p>
          <a:r>
            <a:rPr lang="en-GB" sz="1600" b="0" dirty="0" err="1" smtClean="0">
              <a:solidFill>
                <a:schemeClr val="bg1"/>
              </a:solidFill>
            </a:rPr>
            <a:t>Tahun</a:t>
          </a:r>
          <a:r>
            <a:rPr lang="en-GB" sz="1600" b="0" dirty="0" smtClean="0">
              <a:solidFill>
                <a:schemeClr val="bg1"/>
              </a:solidFill>
            </a:rPr>
            <a:t> 2016 : 74.04</a:t>
          </a:r>
        </a:p>
      </dgm:t>
    </dgm:pt>
    <dgm:pt modelId="{7E07D410-3108-4141-88E8-32F336D614BE}" type="parTrans" cxnId="{67DE54F4-AA1D-40A5-831C-12712EE419A6}">
      <dgm:prSet/>
      <dgm:spPr/>
      <dgm:t>
        <a:bodyPr/>
        <a:lstStyle/>
        <a:p>
          <a:endParaRPr lang="en-GB"/>
        </a:p>
      </dgm:t>
    </dgm:pt>
    <dgm:pt modelId="{564E4E19-AA5A-425B-BC76-4A0613DDFEAE}" type="sibTrans" cxnId="{67DE54F4-AA1D-40A5-831C-12712EE419A6}">
      <dgm:prSet/>
      <dgm:spPr/>
      <dgm:t>
        <a:bodyPr/>
        <a:lstStyle/>
        <a:p>
          <a:endParaRPr lang="en-GB"/>
        </a:p>
      </dgm:t>
    </dgm:pt>
    <dgm:pt modelId="{554FCA7D-CA8C-4F56-952F-321190801DC4}">
      <dgm:prSet phldrT="[Text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GB" sz="1600" b="0" dirty="0" err="1" smtClean="0">
              <a:solidFill>
                <a:schemeClr val="bg1"/>
              </a:solidFill>
            </a:rPr>
            <a:t>Tahun</a:t>
          </a:r>
          <a:r>
            <a:rPr lang="en-GB" sz="1600" b="0" dirty="0" smtClean="0">
              <a:solidFill>
                <a:schemeClr val="bg1"/>
              </a:solidFill>
            </a:rPr>
            <a:t> 2017 : 87.42                          SANGAT BAIK</a:t>
          </a:r>
        </a:p>
      </dgm:t>
    </dgm:pt>
    <dgm:pt modelId="{B335D292-0A75-4868-898C-66E2B6813464}" type="parTrans" cxnId="{8E4842F8-B07B-4D5E-BA5D-7FC823B6ADD0}">
      <dgm:prSet/>
      <dgm:spPr/>
      <dgm:t>
        <a:bodyPr/>
        <a:lstStyle/>
        <a:p>
          <a:endParaRPr lang="en-GB"/>
        </a:p>
      </dgm:t>
    </dgm:pt>
    <dgm:pt modelId="{11ECFCD2-582C-4275-8BAB-2FB1C8D3D6D8}" type="sibTrans" cxnId="{8E4842F8-B07B-4D5E-BA5D-7FC823B6ADD0}">
      <dgm:prSet/>
      <dgm:spPr/>
      <dgm:t>
        <a:bodyPr/>
        <a:lstStyle/>
        <a:p>
          <a:endParaRPr lang="en-GB"/>
        </a:p>
      </dgm:t>
    </dgm:pt>
    <dgm:pt modelId="{F521B73F-D865-4BD1-9C34-60D5D341A773}" type="pres">
      <dgm:prSet presAssocID="{FD233B75-4853-40AC-A226-9B02F7A3A918}" presName="CompostProcess" presStyleCnt="0">
        <dgm:presLayoutVars>
          <dgm:dir/>
          <dgm:resizeHandles val="exact"/>
        </dgm:presLayoutVars>
      </dgm:prSet>
      <dgm:spPr/>
    </dgm:pt>
    <dgm:pt modelId="{74BB77E1-06B8-4224-8E24-43E375F24A42}" type="pres">
      <dgm:prSet presAssocID="{FD233B75-4853-40AC-A226-9B02F7A3A918}" presName="arrow" presStyleLbl="bgShp" presStyleIdx="0" presStyleCnt="1" custLinFactNeighborX="2212" custLinFactNeighborY="1550"/>
      <dgm:spPr/>
    </dgm:pt>
    <dgm:pt modelId="{47CEB7A3-57A9-437A-B63C-573FEBDD7C4C}" type="pres">
      <dgm:prSet presAssocID="{FD233B75-4853-40AC-A226-9B02F7A3A918}" presName="linearProcess" presStyleCnt="0"/>
      <dgm:spPr/>
    </dgm:pt>
    <dgm:pt modelId="{27FBC879-3FE8-484E-977E-19145D39B366}" type="pres">
      <dgm:prSet presAssocID="{FA63455C-30CE-4C06-9E2D-5C288036048A}" presName="textNode" presStyleLbl="node1" presStyleIdx="0" presStyleCnt="5" custScaleX="95622" custLinFactNeighborX="39018" custLinFactNeighborY="1190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7CDD52BF-B91F-4741-9205-4A5C35E96A2D}" type="pres">
      <dgm:prSet presAssocID="{CE4CBFCD-3DD2-4CC2-AA6C-64C8D41C80D0}" presName="sibTrans" presStyleCnt="0"/>
      <dgm:spPr/>
    </dgm:pt>
    <dgm:pt modelId="{2F821EEF-2A9F-45CD-AD0B-C99BDA7C43AE}" type="pres">
      <dgm:prSet presAssocID="{864EA5AA-3573-4CD7-B57F-0E89F62F021D}" presName="textNode" presStyleLbl="node1" presStyleIdx="1" presStyleCnt="5" custScaleX="9924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D50C251-AFCC-4D8D-9098-4C5DF80A403C}" type="pres">
      <dgm:prSet presAssocID="{73F6E125-AF17-487E-9A74-C1309F484358}" presName="sibTrans" presStyleCnt="0"/>
      <dgm:spPr/>
    </dgm:pt>
    <dgm:pt modelId="{10E8CE35-E4F1-48ED-A49F-1EB76139CD12}" type="pres">
      <dgm:prSet presAssocID="{20906417-448A-4FD3-B973-637182F73BEE}" presName="textNode" presStyleLbl="node1" presStyleIdx="2" presStyleCnt="5" custScaleX="1020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0DF24EE-0466-4291-8D21-75B31F3F143B}" type="pres">
      <dgm:prSet presAssocID="{ED5AC16F-30E7-4019-B0B5-A8E3D7263EFC}" presName="sibTrans" presStyleCnt="0"/>
      <dgm:spPr/>
    </dgm:pt>
    <dgm:pt modelId="{4774AAE0-1165-46F0-94D1-3761EB3AFE3F}" type="pres">
      <dgm:prSet presAssocID="{6A33D56B-1FE7-486E-82B7-6716CC368295}" presName="textNode" presStyleLbl="node1" presStyleIdx="3" presStyleCnt="5" custScaleX="9488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CF50081-8A17-44AF-BB58-30D6A593521B}" type="pres">
      <dgm:prSet presAssocID="{564E4E19-AA5A-425B-BC76-4A0613DDFEAE}" presName="sibTrans" presStyleCnt="0"/>
      <dgm:spPr/>
    </dgm:pt>
    <dgm:pt modelId="{7C75C0D3-EA28-497F-A63A-299C195D3120}" type="pres">
      <dgm:prSet presAssocID="{554FCA7D-CA8C-4F56-952F-321190801DC4}" presName="textNode" presStyleLbl="node1" presStyleIdx="4" presStyleCnt="5" custScaleX="10191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379FC04-C67E-467B-96E8-B18078C45148}" type="presOf" srcId="{FD233B75-4853-40AC-A226-9B02F7A3A918}" destId="{F521B73F-D865-4BD1-9C34-60D5D341A773}" srcOrd="0" destOrd="0" presId="urn:microsoft.com/office/officeart/2005/8/layout/hProcess9"/>
    <dgm:cxn modelId="{96CB1259-D1CD-44AF-BC8B-6A630F0DA300}" type="presOf" srcId="{20906417-448A-4FD3-B973-637182F73BEE}" destId="{10E8CE35-E4F1-48ED-A49F-1EB76139CD12}" srcOrd="0" destOrd="0" presId="urn:microsoft.com/office/officeart/2005/8/layout/hProcess9"/>
    <dgm:cxn modelId="{16D74037-7ADE-4435-9160-C7A4004BEBD7}" type="presOf" srcId="{864EA5AA-3573-4CD7-B57F-0E89F62F021D}" destId="{2F821EEF-2A9F-45CD-AD0B-C99BDA7C43AE}" srcOrd="0" destOrd="0" presId="urn:microsoft.com/office/officeart/2005/8/layout/hProcess9"/>
    <dgm:cxn modelId="{67DE54F4-AA1D-40A5-831C-12712EE419A6}" srcId="{FD233B75-4853-40AC-A226-9B02F7A3A918}" destId="{6A33D56B-1FE7-486E-82B7-6716CC368295}" srcOrd="3" destOrd="0" parTransId="{7E07D410-3108-4141-88E8-32F336D614BE}" sibTransId="{564E4E19-AA5A-425B-BC76-4A0613DDFEAE}"/>
    <dgm:cxn modelId="{BE29363D-A1F0-4F70-923F-5A1EC3B150A0}" srcId="{FD233B75-4853-40AC-A226-9B02F7A3A918}" destId="{20906417-448A-4FD3-B973-637182F73BEE}" srcOrd="2" destOrd="0" parTransId="{823E5852-9A50-46CC-8C91-3E17309D7F46}" sibTransId="{ED5AC16F-30E7-4019-B0B5-A8E3D7263EFC}"/>
    <dgm:cxn modelId="{804F5A59-488A-4B40-BFE1-0E035284A8A6}" type="presOf" srcId="{FA63455C-30CE-4C06-9E2D-5C288036048A}" destId="{27FBC879-3FE8-484E-977E-19145D39B366}" srcOrd="0" destOrd="0" presId="urn:microsoft.com/office/officeart/2005/8/layout/hProcess9"/>
    <dgm:cxn modelId="{79363B23-2B54-4B41-B305-95CDE401AE78}" type="presOf" srcId="{554FCA7D-CA8C-4F56-952F-321190801DC4}" destId="{7C75C0D3-EA28-497F-A63A-299C195D3120}" srcOrd="0" destOrd="0" presId="urn:microsoft.com/office/officeart/2005/8/layout/hProcess9"/>
    <dgm:cxn modelId="{375E9A36-B11D-40F4-BA47-0DE0073753F1}" srcId="{FD233B75-4853-40AC-A226-9B02F7A3A918}" destId="{FA63455C-30CE-4C06-9E2D-5C288036048A}" srcOrd="0" destOrd="0" parTransId="{E8A9F40A-8280-4ECD-B38C-55B13ACCD7E3}" sibTransId="{CE4CBFCD-3DD2-4CC2-AA6C-64C8D41C80D0}"/>
    <dgm:cxn modelId="{A695B107-BC45-4A94-82B3-1F1C9A4C0FB1}" srcId="{FD233B75-4853-40AC-A226-9B02F7A3A918}" destId="{864EA5AA-3573-4CD7-B57F-0E89F62F021D}" srcOrd="1" destOrd="0" parTransId="{E59633DE-F110-4012-819D-B521CDC0C00A}" sibTransId="{73F6E125-AF17-487E-9A74-C1309F484358}"/>
    <dgm:cxn modelId="{8E4842F8-B07B-4D5E-BA5D-7FC823B6ADD0}" srcId="{FD233B75-4853-40AC-A226-9B02F7A3A918}" destId="{554FCA7D-CA8C-4F56-952F-321190801DC4}" srcOrd="4" destOrd="0" parTransId="{B335D292-0A75-4868-898C-66E2B6813464}" sibTransId="{11ECFCD2-582C-4275-8BAB-2FB1C8D3D6D8}"/>
    <dgm:cxn modelId="{7ABA7171-A97F-401F-AB4D-996C8286C877}" type="presOf" srcId="{6A33D56B-1FE7-486E-82B7-6716CC368295}" destId="{4774AAE0-1165-46F0-94D1-3761EB3AFE3F}" srcOrd="0" destOrd="0" presId="urn:microsoft.com/office/officeart/2005/8/layout/hProcess9"/>
    <dgm:cxn modelId="{7CF15F26-06AE-48A4-937B-513F00163911}" type="presParOf" srcId="{F521B73F-D865-4BD1-9C34-60D5D341A773}" destId="{74BB77E1-06B8-4224-8E24-43E375F24A42}" srcOrd="0" destOrd="0" presId="urn:microsoft.com/office/officeart/2005/8/layout/hProcess9"/>
    <dgm:cxn modelId="{9703AB88-3FD0-4CD0-B8DE-C4655AABDA44}" type="presParOf" srcId="{F521B73F-D865-4BD1-9C34-60D5D341A773}" destId="{47CEB7A3-57A9-437A-B63C-573FEBDD7C4C}" srcOrd="1" destOrd="0" presId="urn:microsoft.com/office/officeart/2005/8/layout/hProcess9"/>
    <dgm:cxn modelId="{119A5FC7-4B7E-4C23-BD37-F1B11CD83540}" type="presParOf" srcId="{47CEB7A3-57A9-437A-B63C-573FEBDD7C4C}" destId="{27FBC879-3FE8-484E-977E-19145D39B366}" srcOrd="0" destOrd="0" presId="urn:microsoft.com/office/officeart/2005/8/layout/hProcess9"/>
    <dgm:cxn modelId="{F5339B17-71F8-4488-8777-710EDF1B3937}" type="presParOf" srcId="{47CEB7A3-57A9-437A-B63C-573FEBDD7C4C}" destId="{7CDD52BF-B91F-4741-9205-4A5C35E96A2D}" srcOrd="1" destOrd="0" presId="urn:microsoft.com/office/officeart/2005/8/layout/hProcess9"/>
    <dgm:cxn modelId="{B0C6A0B7-DE83-40A3-BBA8-A9E2C215525E}" type="presParOf" srcId="{47CEB7A3-57A9-437A-B63C-573FEBDD7C4C}" destId="{2F821EEF-2A9F-45CD-AD0B-C99BDA7C43AE}" srcOrd="2" destOrd="0" presId="urn:microsoft.com/office/officeart/2005/8/layout/hProcess9"/>
    <dgm:cxn modelId="{F739741D-4FA4-4BA1-A063-F07D64AE721A}" type="presParOf" srcId="{47CEB7A3-57A9-437A-B63C-573FEBDD7C4C}" destId="{1D50C251-AFCC-4D8D-9098-4C5DF80A403C}" srcOrd="3" destOrd="0" presId="urn:microsoft.com/office/officeart/2005/8/layout/hProcess9"/>
    <dgm:cxn modelId="{9D83472B-00B3-4CC7-81D6-9AA4E87D1CB0}" type="presParOf" srcId="{47CEB7A3-57A9-437A-B63C-573FEBDD7C4C}" destId="{10E8CE35-E4F1-48ED-A49F-1EB76139CD12}" srcOrd="4" destOrd="0" presId="urn:microsoft.com/office/officeart/2005/8/layout/hProcess9"/>
    <dgm:cxn modelId="{F5EA185E-6DD2-4D76-81F5-E52F413CA2E9}" type="presParOf" srcId="{47CEB7A3-57A9-437A-B63C-573FEBDD7C4C}" destId="{80DF24EE-0466-4291-8D21-75B31F3F143B}" srcOrd="5" destOrd="0" presId="urn:microsoft.com/office/officeart/2005/8/layout/hProcess9"/>
    <dgm:cxn modelId="{342C396D-8289-4B44-8A4D-DA517D4FF7CE}" type="presParOf" srcId="{47CEB7A3-57A9-437A-B63C-573FEBDD7C4C}" destId="{4774AAE0-1165-46F0-94D1-3761EB3AFE3F}" srcOrd="6" destOrd="0" presId="urn:microsoft.com/office/officeart/2005/8/layout/hProcess9"/>
    <dgm:cxn modelId="{E4A40EE5-0A70-4D35-96A0-CACB5993FDFA}" type="presParOf" srcId="{47CEB7A3-57A9-437A-B63C-573FEBDD7C4C}" destId="{DCF50081-8A17-44AF-BB58-30D6A593521B}" srcOrd="7" destOrd="0" presId="urn:microsoft.com/office/officeart/2005/8/layout/hProcess9"/>
    <dgm:cxn modelId="{8BEE876F-4E70-4D91-8E6C-9EBEC217F1F5}" type="presParOf" srcId="{47CEB7A3-57A9-437A-B63C-573FEBDD7C4C}" destId="{7C75C0D3-EA28-497F-A63A-299C195D3120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593E614-2A4A-4429-82A8-B30A2710D1DE}" type="doc">
      <dgm:prSet loTypeId="urn:microsoft.com/office/officeart/2005/8/layout/radial3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449D3EFE-3A4C-4338-A86A-7066237CFA24}">
      <dgm:prSet phldrT="[Text]"/>
      <dgm:spPr>
        <a:solidFill>
          <a:srgbClr val="FFCCCC">
            <a:alpha val="50000"/>
          </a:srgbClr>
        </a:solidFill>
      </dgm:spPr>
      <dgm:t>
        <a:bodyPr/>
        <a:lstStyle/>
        <a:p>
          <a:r>
            <a:rPr lang="en-GB" dirty="0" smtClean="0"/>
            <a:t>PENGUATAN MANAJEMEN KINERJA DPM &amp; PTSP</a:t>
          </a:r>
          <a:endParaRPr lang="en-GB" dirty="0"/>
        </a:p>
      </dgm:t>
    </dgm:pt>
    <dgm:pt modelId="{EF85983B-7A4D-4FB1-8362-915A2AE46D59}" type="parTrans" cxnId="{F1B2C087-A153-429C-AE1B-3E1CD097F07A}">
      <dgm:prSet/>
      <dgm:spPr/>
      <dgm:t>
        <a:bodyPr/>
        <a:lstStyle/>
        <a:p>
          <a:endParaRPr lang="en-GB"/>
        </a:p>
      </dgm:t>
    </dgm:pt>
    <dgm:pt modelId="{8AA7C276-699E-46C3-BDEF-5D056C0E90ED}" type="sibTrans" cxnId="{F1B2C087-A153-429C-AE1B-3E1CD097F07A}">
      <dgm:prSet/>
      <dgm:spPr/>
      <dgm:t>
        <a:bodyPr/>
        <a:lstStyle/>
        <a:p>
          <a:endParaRPr lang="en-GB"/>
        </a:p>
      </dgm:t>
    </dgm:pt>
    <dgm:pt modelId="{20168E4C-70A1-4919-882E-A163B1C609D6}">
      <dgm:prSet phldrT="[Text]" custT="1"/>
      <dgm:spPr/>
      <dgm:t>
        <a:bodyPr/>
        <a:lstStyle/>
        <a:p>
          <a:pPr algn="l"/>
          <a:r>
            <a:rPr lang="en-GB" sz="2900" b="1" dirty="0" smtClean="0"/>
            <a:t>1</a:t>
          </a:r>
          <a:r>
            <a:rPr lang="en-GB" sz="2900" dirty="0" smtClean="0"/>
            <a:t> </a:t>
          </a:r>
          <a:r>
            <a:rPr lang="en-GB" sz="1200" dirty="0" err="1" smtClean="0"/>
            <a:t>Memperkuat</a:t>
          </a:r>
          <a:r>
            <a:rPr lang="en-GB" sz="1200" dirty="0" smtClean="0"/>
            <a:t> </a:t>
          </a:r>
          <a:r>
            <a:rPr lang="en-GB" sz="1200" dirty="0" err="1" smtClean="0"/>
            <a:t>Komitmen</a:t>
          </a:r>
          <a:r>
            <a:rPr lang="en-GB" sz="1200" dirty="0" smtClean="0"/>
            <a:t> </a:t>
          </a:r>
          <a:r>
            <a:rPr lang="en-GB" sz="1200" dirty="0" err="1" smtClean="0"/>
            <a:t>Pejabat</a:t>
          </a:r>
          <a:r>
            <a:rPr lang="en-GB" sz="1200" dirty="0" smtClean="0"/>
            <a:t> </a:t>
          </a:r>
          <a:r>
            <a:rPr lang="en-GB" sz="1200" dirty="0" err="1" smtClean="0"/>
            <a:t>Eselon</a:t>
          </a:r>
          <a:r>
            <a:rPr lang="en-GB" sz="1200" dirty="0" smtClean="0"/>
            <a:t> II </a:t>
          </a:r>
          <a:r>
            <a:rPr lang="en-GB" sz="1200" dirty="0" err="1" smtClean="0"/>
            <a:t>hingga</a:t>
          </a:r>
          <a:r>
            <a:rPr lang="en-GB" sz="1200" dirty="0" smtClean="0"/>
            <a:t> </a:t>
          </a:r>
          <a:r>
            <a:rPr lang="en-GB" sz="1200" dirty="0" err="1" smtClean="0"/>
            <a:t>Pejabat</a:t>
          </a:r>
          <a:r>
            <a:rPr lang="en-GB" sz="1200" dirty="0" smtClean="0"/>
            <a:t> </a:t>
          </a:r>
          <a:r>
            <a:rPr lang="en-GB" sz="1200" dirty="0" err="1" smtClean="0"/>
            <a:t>Pelaksana</a:t>
          </a:r>
          <a:endParaRPr lang="en-GB" sz="1200" dirty="0"/>
        </a:p>
      </dgm:t>
    </dgm:pt>
    <dgm:pt modelId="{1DA435C1-A24B-4A47-AFD3-8B5053BF7EC2}" type="parTrans" cxnId="{66EDCE71-7B41-4AE3-A787-D3228F87DEA2}">
      <dgm:prSet/>
      <dgm:spPr/>
      <dgm:t>
        <a:bodyPr/>
        <a:lstStyle/>
        <a:p>
          <a:endParaRPr lang="en-GB"/>
        </a:p>
      </dgm:t>
    </dgm:pt>
    <dgm:pt modelId="{672F52A5-57D5-437E-A5C2-355DC17AE6D5}" type="sibTrans" cxnId="{66EDCE71-7B41-4AE3-A787-D3228F87DEA2}">
      <dgm:prSet/>
      <dgm:spPr/>
      <dgm:t>
        <a:bodyPr/>
        <a:lstStyle/>
        <a:p>
          <a:endParaRPr lang="en-GB"/>
        </a:p>
      </dgm:t>
    </dgm:pt>
    <dgm:pt modelId="{7B90F6F3-C022-46FA-8DFC-8E2FB4FFA4EE}">
      <dgm:prSet phldrT="[Text]" custT="1"/>
      <dgm:spPr>
        <a:solidFill>
          <a:srgbClr val="FFFF00">
            <a:alpha val="50000"/>
          </a:srgbClr>
        </a:solidFill>
      </dgm:spPr>
      <dgm:t>
        <a:bodyPr/>
        <a:lstStyle/>
        <a:p>
          <a:pPr algn="l"/>
          <a:r>
            <a:rPr lang="en-GB" sz="2800" b="1" dirty="0" smtClean="0"/>
            <a:t>2 </a:t>
          </a:r>
          <a:r>
            <a:rPr lang="en-GB" sz="1100" dirty="0" err="1" smtClean="0"/>
            <a:t>Pembentukan</a:t>
          </a:r>
          <a:r>
            <a:rPr lang="en-GB" sz="1100" dirty="0" smtClean="0"/>
            <a:t> Tim SAKIP DPM PTSP </a:t>
          </a:r>
          <a:r>
            <a:rPr lang="en-GB" sz="1100" dirty="0" err="1" smtClean="0"/>
            <a:t>dan</a:t>
          </a:r>
          <a:r>
            <a:rPr lang="en-GB" sz="1100" dirty="0" smtClean="0"/>
            <a:t> </a:t>
          </a:r>
          <a:r>
            <a:rPr lang="en-GB" sz="1100" dirty="0" err="1" smtClean="0"/>
            <a:t>Pendampingan</a:t>
          </a:r>
          <a:r>
            <a:rPr lang="en-GB" sz="1100" dirty="0" smtClean="0"/>
            <a:t> Tim SAKIP </a:t>
          </a:r>
          <a:r>
            <a:rPr lang="en-GB" sz="1100" dirty="0" err="1" smtClean="0"/>
            <a:t>Provinsi</a:t>
          </a:r>
          <a:endParaRPr lang="en-GB" sz="1100" dirty="0"/>
        </a:p>
      </dgm:t>
    </dgm:pt>
    <dgm:pt modelId="{E22A8E1B-F3D9-484D-B577-AC288A9C0359}" type="parTrans" cxnId="{53F7C7FE-6C1A-45DE-9B04-6B4C8666C149}">
      <dgm:prSet/>
      <dgm:spPr/>
      <dgm:t>
        <a:bodyPr/>
        <a:lstStyle/>
        <a:p>
          <a:endParaRPr lang="en-GB"/>
        </a:p>
      </dgm:t>
    </dgm:pt>
    <dgm:pt modelId="{9C736835-6792-4B38-8390-5D7D0893E935}" type="sibTrans" cxnId="{53F7C7FE-6C1A-45DE-9B04-6B4C8666C149}">
      <dgm:prSet/>
      <dgm:spPr/>
      <dgm:t>
        <a:bodyPr/>
        <a:lstStyle/>
        <a:p>
          <a:endParaRPr lang="en-GB"/>
        </a:p>
      </dgm:t>
    </dgm:pt>
    <dgm:pt modelId="{362E4FA2-9F37-40C8-816C-4B15065CD5FE}">
      <dgm:prSet phldrT="[Text]" custT="1"/>
      <dgm:spPr>
        <a:solidFill>
          <a:schemeClr val="accent5">
            <a:lumMod val="50000"/>
            <a:alpha val="50000"/>
          </a:schemeClr>
        </a:solidFill>
      </dgm:spPr>
      <dgm:t>
        <a:bodyPr/>
        <a:lstStyle/>
        <a:p>
          <a:pPr algn="l"/>
          <a:r>
            <a:rPr lang="en-GB" sz="2800" b="1" dirty="0" smtClean="0"/>
            <a:t>3</a:t>
          </a:r>
          <a:r>
            <a:rPr lang="en-GB" sz="1100" dirty="0" smtClean="0"/>
            <a:t>Pemantauan</a:t>
          </a:r>
          <a:r>
            <a:rPr lang="en-GB" sz="1200" dirty="0" smtClean="0"/>
            <a:t> </a:t>
          </a:r>
          <a:r>
            <a:rPr lang="en-GB" sz="1100" dirty="0" err="1" smtClean="0"/>
            <a:t>terhadap</a:t>
          </a:r>
          <a:r>
            <a:rPr lang="en-GB" sz="1100" dirty="0" smtClean="0"/>
            <a:t> </a:t>
          </a:r>
          <a:r>
            <a:rPr lang="en-GB" sz="1100" dirty="0" err="1" smtClean="0"/>
            <a:t>Perjanjian</a:t>
          </a:r>
          <a:r>
            <a:rPr lang="en-GB" sz="1100" dirty="0" smtClean="0"/>
            <a:t> </a:t>
          </a:r>
          <a:r>
            <a:rPr lang="en-GB" sz="1100" dirty="0" err="1" smtClean="0"/>
            <a:t>Kinerja</a:t>
          </a:r>
          <a:r>
            <a:rPr lang="en-GB" sz="1100" dirty="0" smtClean="0"/>
            <a:t> </a:t>
          </a:r>
          <a:r>
            <a:rPr lang="en-GB" sz="1100" dirty="0" err="1" smtClean="0"/>
            <a:t>Eselon</a:t>
          </a:r>
          <a:r>
            <a:rPr lang="en-GB" sz="1100" dirty="0" smtClean="0"/>
            <a:t> II, III, IV </a:t>
          </a:r>
          <a:r>
            <a:rPr lang="en-GB" sz="1100" dirty="0" err="1" smtClean="0"/>
            <a:t>dan</a:t>
          </a:r>
          <a:r>
            <a:rPr lang="en-GB" sz="1100" dirty="0" smtClean="0"/>
            <a:t> Jab</a:t>
          </a:r>
          <a:r>
            <a:rPr lang="id-ID" sz="1100" dirty="0" smtClean="0"/>
            <a:t>a</a:t>
          </a:r>
          <a:r>
            <a:rPr lang="en-GB" sz="1100" dirty="0" smtClean="0"/>
            <a:t>tan </a:t>
          </a:r>
          <a:r>
            <a:rPr lang="en-GB" sz="1100" dirty="0" err="1" smtClean="0"/>
            <a:t>Pelaksana</a:t>
          </a:r>
          <a:r>
            <a:rPr lang="en-GB" sz="1100" dirty="0" smtClean="0"/>
            <a:t> minimal </a:t>
          </a:r>
          <a:r>
            <a:rPr lang="en-GB" sz="1100" dirty="0" err="1" smtClean="0"/>
            <a:t>setiap</a:t>
          </a:r>
          <a:r>
            <a:rPr lang="en-GB" sz="1100" dirty="0" smtClean="0"/>
            <a:t> </a:t>
          </a:r>
          <a:r>
            <a:rPr lang="en-GB" sz="1100" dirty="0" err="1" smtClean="0"/>
            <a:t>triwulan</a:t>
          </a:r>
          <a:endParaRPr lang="en-GB" sz="1100" dirty="0"/>
        </a:p>
      </dgm:t>
    </dgm:pt>
    <dgm:pt modelId="{3456B9D4-3328-4C85-9CF0-662F8CAF51B9}" type="parTrans" cxnId="{8BBD665E-9525-4C1A-BE14-5E23F67C0B7C}">
      <dgm:prSet/>
      <dgm:spPr/>
      <dgm:t>
        <a:bodyPr/>
        <a:lstStyle/>
        <a:p>
          <a:endParaRPr lang="en-GB"/>
        </a:p>
      </dgm:t>
    </dgm:pt>
    <dgm:pt modelId="{9F37092D-E91E-48E7-992C-1A01C6C1520C}" type="sibTrans" cxnId="{8BBD665E-9525-4C1A-BE14-5E23F67C0B7C}">
      <dgm:prSet/>
      <dgm:spPr/>
      <dgm:t>
        <a:bodyPr/>
        <a:lstStyle/>
        <a:p>
          <a:endParaRPr lang="en-GB"/>
        </a:p>
      </dgm:t>
    </dgm:pt>
    <dgm:pt modelId="{E5CC771F-C0B4-4BA8-B34F-D6EA71E4F194}">
      <dgm:prSet phldrT="[Text]" custT="1"/>
      <dgm:spPr>
        <a:solidFill>
          <a:srgbClr val="00B0F0">
            <a:alpha val="50000"/>
          </a:srgbClr>
        </a:solidFill>
      </dgm:spPr>
      <dgm:t>
        <a:bodyPr/>
        <a:lstStyle/>
        <a:p>
          <a:pPr algn="l"/>
          <a:r>
            <a:rPr lang="en-GB" sz="2800" b="1" dirty="0" smtClean="0"/>
            <a:t>4</a:t>
          </a:r>
          <a:r>
            <a:rPr lang="en-GB" sz="1100" dirty="0" smtClean="0"/>
            <a:t>Evaluasi SAKIP internal </a:t>
          </a:r>
          <a:r>
            <a:rPr lang="id-ID" sz="1100" dirty="0" smtClean="0"/>
            <a:t>O</a:t>
          </a:r>
          <a:r>
            <a:rPr lang="en-GB" sz="1100" dirty="0" smtClean="0"/>
            <a:t>PD </a:t>
          </a:r>
          <a:r>
            <a:rPr lang="en-GB" sz="1100" dirty="0" err="1" smtClean="0"/>
            <a:t>dilakukan</a:t>
          </a:r>
          <a:r>
            <a:rPr lang="en-GB" sz="1100" dirty="0" smtClean="0"/>
            <a:t> </a:t>
          </a:r>
          <a:r>
            <a:rPr lang="en-GB" sz="1100" dirty="0" err="1" smtClean="0"/>
            <a:t>oleh</a:t>
          </a:r>
          <a:r>
            <a:rPr lang="en-GB" sz="1100" dirty="0" smtClean="0"/>
            <a:t> Tim Evaluator yang </a:t>
          </a:r>
          <a:r>
            <a:rPr lang="en-GB" sz="1100" dirty="0" err="1" smtClean="0"/>
            <a:t>dibentuk</a:t>
          </a:r>
          <a:r>
            <a:rPr lang="en-GB" sz="1100" dirty="0" smtClean="0"/>
            <a:t> </a:t>
          </a:r>
          <a:r>
            <a:rPr lang="en-GB" sz="1100" dirty="0" err="1" smtClean="0"/>
            <a:t>oleh</a:t>
          </a:r>
          <a:r>
            <a:rPr lang="en-GB" sz="1100" dirty="0" smtClean="0"/>
            <a:t> </a:t>
          </a:r>
          <a:r>
            <a:rPr lang="en-GB" sz="1100" dirty="0" err="1" smtClean="0"/>
            <a:t>Kepala</a:t>
          </a:r>
          <a:r>
            <a:rPr lang="en-GB" sz="1100" dirty="0" smtClean="0"/>
            <a:t> PD</a:t>
          </a:r>
          <a:endParaRPr lang="en-GB" sz="1100" dirty="0"/>
        </a:p>
      </dgm:t>
    </dgm:pt>
    <dgm:pt modelId="{A5C19065-3AE8-4116-A4F1-BF7CE42D586A}" type="parTrans" cxnId="{E84297DC-BF64-46EC-92EB-D8E8C7C5B7FC}">
      <dgm:prSet/>
      <dgm:spPr/>
      <dgm:t>
        <a:bodyPr/>
        <a:lstStyle/>
        <a:p>
          <a:endParaRPr lang="en-GB"/>
        </a:p>
      </dgm:t>
    </dgm:pt>
    <dgm:pt modelId="{EA730F04-318D-4A5B-8AFC-D3B2E2BD83E3}" type="sibTrans" cxnId="{E84297DC-BF64-46EC-92EB-D8E8C7C5B7FC}">
      <dgm:prSet/>
      <dgm:spPr/>
      <dgm:t>
        <a:bodyPr/>
        <a:lstStyle/>
        <a:p>
          <a:endParaRPr lang="en-GB"/>
        </a:p>
      </dgm:t>
    </dgm:pt>
    <dgm:pt modelId="{AC6B7918-0C88-4179-82E8-43BC97AE0A83}">
      <dgm:prSet phldrT="[Text]" custT="1"/>
      <dgm:spPr>
        <a:solidFill>
          <a:srgbClr val="99FF99">
            <a:alpha val="50000"/>
          </a:srgbClr>
        </a:solidFill>
      </dgm:spPr>
      <dgm:t>
        <a:bodyPr/>
        <a:lstStyle/>
        <a:p>
          <a:pPr algn="l"/>
          <a:r>
            <a:rPr lang="en-GB" sz="2800" b="1" dirty="0" smtClean="0"/>
            <a:t>5</a:t>
          </a:r>
          <a:r>
            <a:rPr lang="en-GB" sz="1200" dirty="0" smtClean="0"/>
            <a:t>Pemberian reward </a:t>
          </a:r>
          <a:r>
            <a:rPr lang="en-GB" sz="1200" dirty="0" err="1" smtClean="0"/>
            <a:t>dan</a:t>
          </a:r>
          <a:r>
            <a:rPr lang="en-GB" sz="1200" dirty="0" smtClean="0"/>
            <a:t> punishment</a:t>
          </a:r>
          <a:endParaRPr lang="en-GB" sz="1200" dirty="0"/>
        </a:p>
      </dgm:t>
    </dgm:pt>
    <dgm:pt modelId="{58420CD7-2587-4F04-AAFE-67E349019C66}" type="parTrans" cxnId="{5EBAB55A-F08A-469C-81B0-B34B20A4D77E}">
      <dgm:prSet/>
      <dgm:spPr/>
      <dgm:t>
        <a:bodyPr/>
        <a:lstStyle/>
        <a:p>
          <a:endParaRPr lang="en-GB"/>
        </a:p>
      </dgm:t>
    </dgm:pt>
    <dgm:pt modelId="{94732B4C-92D6-4C82-9237-860A19C9A063}" type="sibTrans" cxnId="{5EBAB55A-F08A-469C-81B0-B34B20A4D77E}">
      <dgm:prSet/>
      <dgm:spPr/>
      <dgm:t>
        <a:bodyPr/>
        <a:lstStyle/>
        <a:p>
          <a:endParaRPr lang="en-GB"/>
        </a:p>
      </dgm:t>
    </dgm:pt>
    <dgm:pt modelId="{B3798AB7-EDF2-4CE2-B777-2B0AC004239D}" type="pres">
      <dgm:prSet presAssocID="{B593E614-2A4A-4429-82A8-B30A2710D1D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BF729DD5-C1CE-40AB-A16B-F28E65A6ABAF}" type="pres">
      <dgm:prSet presAssocID="{B593E614-2A4A-4429-82A8-B30A2710D1DE}" presName="radial" presStyleCnt="0">
        <dgm:presLayoutVars>
          <dgm:animLvl val="ctr"/>
        </dgm:presLayoutVars>
      </dgm:prSet>
      <dgm:spPr/>
    </dgm:pt>
    <dgm:pt modelId="{3FB420B5-C9D8-4A36-9103-7F56B834F28A}" type="pres">
      <dgm:prSet presAssocID="{449D3EFE-3A4C-4338-A86A-7066237CFA24}" presName="centerShape" presStyleLbl="vennNode1" presStyleIdx="0" presStyleCnt="6"/>
      <dgm:spPr/>
      <dgm:t>
        <a:bodyPr/>
        <a:lstStyle/>
        <a:p>
          <a:endParaRPr lang="en-GB"/>
        </a:p>
      </dgm:t>
    </dgm:pt>
    <dgm:pt modelId="{9BB3E320-1651-4E24-B790-B3FC9DB5BCDC}" type="pres">
      <dgm:prSet presAssocID="{20168E4C-70A1-4919-882E-A163B1C609D6}" presName="node" presStyleLbl="vennNode1" presStyleIdx="1" presStyleCnt="6" custScaleX="128840" custScaleY="10858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0FE3734-19E2-42F3-95C2-07E356FC2BCD}" type="pres">
      <dgm:prSet presAssocID="{7B90F6F3-C022-46FA-8DFC-8E2FB4FFA4EE}" presName="node" presStyleLbl="vennNode1" presStyleIdx="2" presStyleCnt="6" custScaleX="133449" custScaleY="103473" custRadScaleRad="114971" custRadScaleInc="-761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514DEC4-6917-4885-ABEE-B1D10D58F83B}" type="pres">
      <dgm:prSet presAssocID="{362E4FA2-9F37-40C8-816C-4B15065CD5FE}" presName="node" presStyleLbl="vennNode1" presStyleIdx="3" presStyleCnt="6" custScaleX="138234" custScaleY="93111" custRadScaleRad="103074" custRadScaleInc="320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C893932-EB8C-4952-8ECB-0505D34CA747}" type="pres">
      <dgm:prSet presAssocID="{E5CC771F-C0B4-4BA8-B34F-D6EA71E4F194}" presName="node" presStyleLbl="vennNode1" presStyleIdx="4" presStyleCnt="6" custScaleX="141101" custScaleY="95407" custRadScaleRad="107987" custRadScaleInc="-180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DBFF110-1343-495F-9A5B-65D0C0DA63BB}" type="pres">
      <dgm:prSet presAssocID="{AC6B7918-0C88-4179-82E8-43BC97AE0A83}" presName="node" presStyleLbl="vennNode1" presStyleIdx="5" presStyleCnt="6" custScaleX="149020" custScaleY="104279" custRadScaleRad="112437" custRadScaleInc="-2743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857D5B65-1FBF-4BD5-B243-A0F00AD10E85}" type="presOf" srcId="{20168E4C-70A1-4919-882E-A163B1C609D6}" destId="{9BB3E320-1651-4E24-B790-B3FC9DB5BCDC}" srcOrd="0" destOrd="0" presId="urn:microsoft.com/office/officeart/2005/8/layout/radial3"/>
    <dgm:cxn modelId="{E84297DC-BF64-46EC-92EB-D8E8C7C5B7FC}" srcId="{449D3EFE-3A4C-4338-A86A-7066237CFA24}" destId="{E5CC771F-C0B4-4BA8-B34F-D6EA71E4F194}" srcOrd="3" destOrd="0" parTransId="{A5C19065-3AE8-4116-A4F1-BF7CE42D586A}" sibTransId="{EA730F04-318D-4A5B-8AFC-D3B2E2BD83E3}"/>
    <dgm:cxn modelId="{66EDCE71-7B41-4AE3-A787-D3228F87DEA2}" srcId="{449D3EFE-3A4C-4338-A86A-7066237CFA24}" destId="{20168E4C-70A1-4919-882E-A163B1C609D6}" srcOrd="0" destOrd="0" parTransId="{1DA435C1-A24B-4A47-AFD3-8B5053BF7EC2}" sibTransId="{672F52A5-57D5-437E-A5C2-355DC17AE6D5}"/>
    <dgm:cxn modelId="{8BBD665E-9525-4C1A-BE14-5E23F67C0B7C}" srcId="{449D3EFE-3A4C-4338-A86A-7066237CFA24}" destId="{362E4FA2-9F37-40C8-816C-4B15065CD5FE}" srcOrd="2" destOrd="0" parTransId="{3456B9D4-3328-4C85-9CF0-662F8CAF51B9}" sibTransId="{9F37092D-E91E-48E7-992C-1A01C6C1520C}"/>
    <dgm:cxn modelId="{19F95ED9-99B3-4EFE-890A-FD6B3BA333A1}" type="presOf" srcId="{B593E614-2A4A-4429-82A8-B30A2710D1DE}" destId="{B3798AB7-EDF2-4CE2-B777-2B0AC004239D}" srcOrd="0" destOrd="0" presId="urn:microsoft.com/office/officeart/2005/8/layout/radial3"/>
    <dgm:cxn modelId="{53F7C7FE-6C1A-45DE-9B04-6B4C8666C149}" srcId="{449D3EFE-3A4C-4338-A86A-7066237CFA24}" destId="{7B90F6F3-C022-46FA-8DFC-8E2FB4FFA4EE}" srcOrd="1" destOrd="0" parTransId="{E22A8E1B-F3D9-484D-B577-AC288A9C0359}" sibTransId="{9C736835-6792-4B38-8390-5D7D0893E935}"/>
    <dgm:cxn modelId="{3E709BA0-D841-4595-81BE-5C6D3F2A98B1}" type="presOf" srcId="{7B90F6F3-C022-46FA-8DFC-8E2FB4FFA4EE}" destId="{80FE3734-19E2-42F3-95C2-07E356FC2BCD}" srcOrd="0" destOrd="0" presId="urn:microsoft.com/office/officeart/2005/8/layout/radial3"/>
    <dgm:cxn modelId="{27CBA4E8-9B30-4595-AA03-A248BE1F1D24}" type="presOf" srcId="{362E4FA2-9F37-40C8-816C-4B15065CD5FE}" destId="{6514DEC4-6917-4885-ABEE-B1D10D58F83B}" srcOrd="0" destOrd="0" presId="urn:microsoft.com/office/officeart/2005/8/layout/radial3"/>
    <dgm:cxn modelId="{5EBAB55A-F08A-469C-81B0-B34B20A4D77E}" srcId="{449D3EFE-3A4C-4338-A86A-7066237CFA24}" destId="{AC6B7918-0C88-4179-82E8-43BC97AE0A83}" srcOrd="4" destOrd="0" parTransId="{58420CD7-2587-4F04-AAFE-67E349019C66}" sibTransId="{94732B4C-92D6-4C82-9237-860A19C9A063}"/>
    <dgm:cxn modelId="{065DB73F-7ABA-4373-A310-03B908307E5F}" type="presOf" srcId="{AC6B7918-0C88-4179-82E8-43BC97AE0A83}" destId="{3DBFF110-1343-495F-9A5B-65D0C0DA63BB}" srcOrd="0" destOrd="0" presId="urn:microsoft.com/office/officeart/2005/8/layout/radial3"/>
    <dgm:cxn modelId="{CB101983-5889-4533-B1EF-982E75E642C4}" type="presOf" srcId="{E5CC771F-C0B4-4BA8-B34F-D6EA71E4F194}" destId="{6C893932-EB8C-4952-8ECB-0505D34CA747}" srcOrd="0" destOrd="0" presId="urn:microsoft.com/office/officeart/2005/8/layout/radial3"/>
    <dgm:cxn modelId="{6FDCF5B6-3673-42C8-ADBC-D994A9376616}" type="presOf" srcId="{449D3EFE-3A4C-4338-A86A-7066237CFA24}" destId="{3FB420B5-C9D8-4A36-9103-7F56B834F28A}" srcOrd="0" destOrd="0" presId="urn:microsoft.com/office/officeart/2005/8/layout/radial3"/>
    <dgm:cxn modelId="{F1B2C087-A153-429C-AE1B-3E1CD097F07A}" srcId="{B593E614-2A4A-4429-82A8-B30A2710D1DE}" destId="{449D3EFE-3A4C-4338-A86A-7066237CFA24}" srcOrd="0" destOrd="0" parTransId="{EF85983B-7A4D-4FB1-8362-915A2AE46D59}" sibTransId="{8AA7C276-699E-46C3-BDEF-5D056C0E90ED}"/>
    <dgm:cxn modelId="{D3390FD3-B737-45E1-97DD-EC97FABDC98D}" type="presParOf" srcId="{B3798AB7-EDF2-4CE2-B777-2B0AC004239D}" destId="{BF729DD5-C1CE-40AB-A16B-F28E65A6ABAF}" srcOrd="0" destOrd="0" presId="urn:microsoft.com/office/officeart/2005/8/layout/radial3"/>
    <dgm:cxn modelId="{ABAEBF3D-33AA-4DB0-9B82-6C9F70B776FA}" type="presParOf" srcId="{BF729DD5-C1CE-40AB-A16B-F28E65A6ABAF}" destId="{3FB420B5-C9D8-4A36-9103-7F56B834F28A}" srcOrd="0" destOrd="0" presId="urn:microsoft.com/office/officeart/2005/8/layout/radial3"/>
    <dgm:cxn modelId="{BBF8B1C5-C490-49D1-A378-65F2CCCDEC0E}" type="presParOf" srcId="{BF729DD5-C1CE-40AB-A16B-F28E65A6ABAF}" destId="{9BB3E320-1651-4E24-B790-B3FC9DB5BCDC}" srcOrd="1" destOrd="0" presId="urn:microsoft.com/office/officeart/2005/8/layout/radial3"/>
    <dgm:cxn modelId="{BA8D47D3-27AA-49C7-8562-5D10BBFF6506}" type="presParOf" srcId="{BF729DD5-C1CE-40AB-A16B-F28E65A6ABAF}" destId="{80FE3734-19E2-42F3-95C2-07E356FC2BCD}" srcOrd="2" destOrd="0" presId="urn:microsoft.com/office/officeart/2005/8/layout/radial3"/>
    <dgm:cxn modelId="{2F5BEE30-AF9A-4353-9FCC-52FBE49CA587}" type="presParOf" srcId="{BF729DD5-C1CE-40AB-A16B-F28E65A6ABAF}" destId="{6514DEC4-6917-4885-ABEE-B1D10D58F83B}" srcOrd="3" destOrd="0" presId="urn:microsoft.com/office/officeart/2005/8/layout/radial3"/>
    <dgm:cxn modelId="{E5852AE1-6F8A-43BF-AAE7-7FB3D8D47324}" type="presParOf" srcId="{BF729DD5-C1CE-40AB-A16B-F28E65A6ABAF}" destId="{6C893932-EB8C-4952-8ECB-0505D34CA747}" srcOrd="4" destOrd="0" presId="urn:microsoft.com/office/officeart/2005/8/layout/radial3"/>
    <dgm:cxn modelId="{F765F6BE-4A5A-4ACD-9C7E-17E69A799E23}" type="presParOf" srcId="{BF729DD5-C1CE-40AB-A16B-F28E65A6ABAF}" destId="{3DBFF110-1343-495F-9A5B-65D0C0DA63BB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1998C8-09E2-49A8-867A-BAF91068CF6E}">
      <dsp:nvSpPr>
        <dsp:cNvPr id="0" name=""/>
        <dsp:cNvSpPr/>
      </dsp:nvSpPr>
      <dsp:spPr>
        <a:xfrm>
          <a:off x="0" y="832634"/>
          <a:ext cx="1445036" cy="2566164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1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TUJUAN                         </a:t>
          </a:r>
          <a:r>
            <a:rPr lang="en-GB" sz="900" b="0" kern="1200" dirty="0" smtClean="0">
              <a:solidFill>
                <a:schemeClr val="tx1"/>
              </a:solidFill>
              <a:latin typeface="Berlin Sans FB" panose="020E0602020502020306" pitchFamily="34" charset="0"/>
            </a:rPr>
            <a:t>MEMAJUKAN KUALITAS LAYANAN DAN KAPASITAS KELEMBAGAAN PERIZINAN DALAM RANGKA MENJAGA KONDUSIVITAS IKLIM INVESTASI, MENINGKATKAN KUANTITAS NILAI INVESTASI DAN FREKUENSI DI DAERAH</a:t>
          </a:r>
          <a:endParaRPr lang="en-GB" sz="900" b="0" kern="1200" dirty="0" smtClean="0">
            <a:solidFill>
              <a:schemeClr val="tx1"/>
            </a:solidFill>
            <a:latin typeface="Bahnschrift Light" panose="020B0502040204020203" pitchFamily="34" charset="0"/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1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Indikator</a:t>
          </a:r>
          <a:r>
            <a:rPr lang="en-GB" sz="900" b="1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900" b="1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Tujuan</a:t>
          </a:r>
          <a:r>
            <a:rPr lang="en-GB" sz="900" b="1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 :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Pertumbuhan</a:t>
          </a:r>
          <a:r>
            <a:rPr lang="en-GB" sz="90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900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realisasi</a:t>
          </a:r>
          <a:r>
            <a:rPr lang="en-GB" sz="90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900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investasi</a:t>
          </a:r>
          <a:endParaRPr lang="en-GB" sz="9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42324" y="874958"/>
        <a:ext cx="1360388" cy="2481516"/>
      </dsp:txXfrm>
    </dsp:sp>
    <dsp:sp modelId="{5A000092-A20B-4A85-87CD-CF305D87DD5B}">
      <dsp:nvSpPr>
        <dsp:cNvPr id="0" name=""/>
        <dsp:cNvSpPr/>
      </dsp:nvSpPr>
      <dsp:spPr>
        <a:xfrm rot="17301068">
          <a:off x="1042512" y="1541971"/>
          <a:ext cx="1174976" cy="32268"/>
        </a:xfrm>
        <a:custGeom>
          <a:avLst/>
          <a:gdLst/>
          <a:ahLst/>
          <a:cxnLst/>
          <a:rect l="0" t="0" r="0" b="0"/>
          <a:pathLst>
            <a:path>
              <a:moveTo>
                <a:pt x="0" y="16134"/>
              </a:moveTo>
              <a:lnTo>
                <a:pt x="1174976" y="1613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800" kern="1200"/>
        </a:p>
      </dsp:txBody>
      <dsp:txXfrm>
        <a:off x="1600626" y="1528731"/>
        <a:ext cx="58748" cy="58748"/>
      </dsp:txXfrm>
    </dsp:sp>
    <dsp:sp modelId="{10BA3CDF-BFBB-445C-BE6A-C920C91B2849}">
      <dsp:nvSpPr>
        <dsp:cNvPr id="0" name=""/>
        <dsp:cNvSpPr/>
      </dsp:nvSpPr>
      <dsp:spPr>
        <a:xfrm>
          <a:off x="1814965" y="318330"/>
          <a:ext cx="2226312" cy="1364327"/>
        </a:xfrm>
        <a:prstGeom prst="roundRect">
          <a:avLst>
            <a:gd name="adj" fmla="val 10000"/>
          </a:avLst>
        </a:prstGeom>
        <a:solidFill>
          <a:srgbClr val="FFCC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b="1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SASARAN STRATEGIS 1        </a:t>
          </a:r>
          <a:r>
            <a:rPr lang="en-GB" sz="100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MENINGKATNYA ANGKA INVESTASI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b="1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INDIKATOR SASARAN :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b="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NILAI REALISASI INVESTASI</a:t>
          </a:r>
          <a:endParaRPr lang="en-GB" sz="1000" b="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1854925" y="358290"/>
        <a:ext cx="2146392" cy="1284407"/>
      </dsp:txXfrm>
    </dsp:sp>
    <dsp:sp modelId="{DE6F7AD1-3CC9-4BDD-A732-797785EEBDF1}">
      <dsp:nvSpPr>
        <dsp:cNvPr id="0" name=""/>
        <dsp:cNvSpPr/>
      </dsp:nvSpPr>
      <dsp:spPr>
        <a:xfrm rot="20916809">
          <a:off x="4038784" y="959346"/>
          <a:ext cx="253394" cy="32268"/>
        </a:xfrm>
        <a:custGeom>
          <a:avLst/>
          <a:gdLst/>
          <a:ahLst/>
          <a:cxnLst/>
          <a:rect l="0" t="0" r="0" b="0"/>
          <a:pathLst>
            <a:path>
              <a:moveTo>
                <a:pt x="0" y="16134"/>
              </a:moveTo>
              <a:lnTo>
                <a:pt x="253394" y="1613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800" kern="1200"/>
        </a:p>
      </dsp:txBody>
      <dsp:txXfrm>
        <a:off x="4159146" y="969145"/>
        <a:ext cx="12669" cy="12669"/>
      </dsp:txXfrm>
    </dsp:sp>
    <dsp:sp modelId="{B4ABDD93-B2B4-4CB7-9438-6F59D2EA833E}">
      <dsp:nvSpPr>
        <dsp:cNvPr id="0" name=""/>
        <dsp:cNvSpPr/>
      </dsp:nvSpPr>
      <dsp:spPr>
        <a:xfrm>
          <a:off x="4289684" y="142390"/>
          <a:ext cx="3362536" cy="1616153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177800" lvl="0" indent="-17780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177800" algn="l"/>
            </a:tabLst>
          </a:pPr>
          <a:r>
            <a:rPr lang="en-GB" sz="100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1. 	Program </a:t>
          </a:r>
          <a:r>
            <a:rPr lang="en-GB" sz="1000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Pengembangan</a:t>
          </a:r>
          <a:r>
            <a:rPr lang="en-GB" sz="100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Iklim</a:t>
          </a:r>
          <a:r>
            <a:rPr lang="en-GB" sz="100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, </a:t>
          </a:r>
          <a:r>
            <a:rPr lang="en-GB" sz="1000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Promosi</a:t>
          </a:r>
          <a:r>
            <a:rPr lang="en-GB" sz="100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dan</a:t>
          </a:r>
          <a:r>
            <a:rPr lang="en-GB" sz="100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 Data </a:t>
          </a:r>
          <a:r>
            <a:rPr lang="en-GB" sz="1000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dan</a:t>
          </a:r>
          <a:r>
            <a:rPr lang="en-GB" sz="100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Infomasi</a:t>
          </a:r>
          <a:r>
            <a:rPr lang="en-GB" sz="100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Penanaman</a:t>
          </a:r>
          <a:r>
            <a:rPr lang="en-GB" sz="100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 Modal               </a:t>
          </a:r>
        </a:p>
        <a:p>
          <a:pPr marL="177800" lvl="0" indent="-17780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177800" algn="l"/>
            </a:tabLst>
          </a:pPr>
          <a:r>
            <a:rPr lang="en-GB" sz="100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	</a:t>
          </a:r>
          <a:r>
            <a:rPr lang="en-GB" sz="1000" b="1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Indikator</a:t>
          </a:r>
          <a:r>
            <a:rPr lang="en-GB" sz="1000" b="1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b="1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Kinerja</a:t>
          </a:r>
          <a:r>
            <a:rPr lang="en-GB" sz="1000" b="1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: </a:t>
          </a:r>
        </a:p>
        <a:p>
          <a:pPr marL="177800" lvl="0" indent="-17780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177800" algn="l"/>
            </a:tabLst>
          </a:pPr>
          <a:r>
            <a:rPr lang="en-GB" sz="100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	</a:t>
          </a:r>
          <a:r>
            <a:rPr lang="en-GB" sz="1000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Persentase</a:t>
          </a:r>
          <a:r>
            <a:rPr lang="en-GB" sz="100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peningkatan</a:t>
          </a:r>
          <a:r>
            <a:rPr lang="en-GB" sz="100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jumlah</a:t>
          </a:r>
          <a:r>
            <a:rPr lang="en-GB" sz="100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 investor</a:t>
          </a:r>
        </a:p>
        <a:p>
          <a:pPr marL="177800" lvl="0" indent="-17780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tabLst/>
          </a:pPr>
          <a:r>
            <a:rPr lang="en-GB" sz="100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2. 	Program </a:t>
          </a:r>
          <a:r>
            <a:rPr lang="en-GB" sz="1000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Pengendalian</a:t>
          </a:r>
          <a:r>
            <a:rPr lang="en-GB" sz="100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Pelaksanaan</a:t>
          </a:r>
          <a:r>
            <a:rPr lang="en-GB" sz="100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Penanaman</a:t>
          </a:r>
          <a:r>
            <a:rPr lang="en-GB" sz="100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 Modal                          </a:t>
          </a:r>
        </a:p>
        <a:p>
          <a:pPr marL="177800" lvl="0" indent="-17780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tabLst/>
          </a:pPr>
          <a:r>
            <a:rPr lang="en-GB" sz="100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	 </a:t>
          </a:r>
          <a:r>
            <a:rPr lang="en-GB" sz="1000" b="1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Indikator</a:t>
          </a:r>
          <a:r>
            <a:rPr lang="en-GB" sz="1000" b="1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b="1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Kinerja</a:t>
          </a:r>
          <a:r>
            <a:rPr lang="en-GB" sz="1000" b="1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 :</a:t>
          </a:r>
        </a:p>
        <a:p>
          <a:pPr marL="177800" lvl="0" indent="-17780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tabLst/>
          </a:pPr>
          <a:r>
            <a:rPr lang="en-GB" sz="1000" b="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	</a:t>
          </a:r>
          <a:r>
            <a:rPr lang="en-GB" sz="1000" b="0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Persentase</a:t>
          </a:r>
          <a:r>
            <a:rPr lang="en-GB" sz="1000" b="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b="0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perusahaan</a:t>
          </a:r>
          <a:r>
            <a:rPr lang="en-GB" sz="1000" b="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 yang </a:t>
          </a:r>
          <a:r>
            <a:rPr lang="en-GB" sz="1000" b="0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terverifikasi</a:t>
          </a:r>
          <a:r>
            <a:rPr lang="en-GB" sz="1000" b="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b="0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izinnya</a:t>
          </a:r>
          <a:endParaRPr lang="en-GB" sz="1000" b="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4337020" y="189726"/>
        <a:ext cx="3267864" cy="1521481"/>
      </dsp:txXfrm>
    </dsp:sp>
    <dsp:sp modelId="{AE798233-D368-4660-B2A3-4C90B209E9BA}">
      <dsp:nvSpPr>
        <dsp:cNvPr id="0" name=""/>
        <dsp:cNvSpPr/>
      </dsp:nvSpPr>
      <dsp:spPr>
        <a:xfrm rot="4456767">
          <a:off x="912230" y="2803064"/>
          <a:ext cx="1461635" cy="32268"/>
        </a:xfrm>
        <a:custGeom>
          <a:avLst/>
          <a:gdLst/>
          <a:ahLst/>
          <a:cxnLst/>
          <a:rect l="0" t="0" r="0" b="0"/>
          <a:pathLst>
            <a:path>
              <a:moveTo>
                <a:pt x="0" y="16134"/>
              </a:moveTo>
              <a:lnTo>
                <a:pt x="1461635" y="1613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800" kern="1200"/>
        </a:p>
      </dsp:txBody>
      <dsp:txXfrm>
        <a:off x="1606507" y="2782657"/>
        <a:ext cx="73081" cy="73081"/>
      </dsp:txXfrm>
    </dsp:sp>
    <dsp:sp modelId="{643A3280-BD6E-48B4-A84A-3671A7143A28}">
      <dsp:nvSpPr>
        <dsp:cNvPr id="0" name=""/>
        <dsp:cNvSpPr/>
      </dsp:nvSpPr>
      <dsp:spPr>
        <a:xfrm>
          <a:off x="1841060" y="2897245"/>
          <a:ext cx="2200217" cy="1250869"/>
        </a:xfrm>
        <a:prstGeom prst="roundRect">
          <a:avLst>
            <a:gd name="adj" fmla="val 10000"/>
          </a:avLst>
        </a:prstGeom>
        <a:solidFill>
          <a:srgbClr val="FFCC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b="1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SASARAN STRATEGIS 2                  </a:t>
          </a:r>
          <a:r>
            <a:rPr lang="en-GB" sz="100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MENINGKATNYA KUALITAS PELAYANAN PERIZINAN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b="1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INDIKATOR SASARAN :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b="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NILAI SURVEY KEPUASAN MASYARAKAT</a:t>
          </a:r>
          <a:endParaRPr lang="en-GB" sz="100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1877697" y="2933882"/>
        <a:ext cx="2126943" cy="1177595"/>
      </dsp:txXfrm>
    </dsp:sp>
    <dsp:sp modelId="{555B9B4D-004B-4321-B7A9-EF37B003AC7B}">
      <dsp:nvSpPr>
        <dsp:cNvPr id="0" name=""/>
        <dsp:cNvSpPr/>
      </dsp:nvSpPr>
      <dsp:spPr>
        <a:xfrm rot="21338692">
          <a:off x="4040973" y="3498530"/>
          <a:ext cx="211095" cy="32268"/>
        </a:xfrm>
        <a:custGeom>
          <a:avLst/>
          <a:gdLst/>
          <a:ahLst/>
          <a:cxnLst/>
          <a:rect l="0" t="0" r="0" b="0"/>
          <a:pathLst>
            <a:path>
              <a:moveTo>
                <a:pt x="0" y="16134"/>
              </a:moveTo>
              <a:lnTo>
                <a:pt x="211095" y="1613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800" kern="1200"/>
        </a:p>
      </dsp:txBody>
      <dsp:txXfrm>
        <a:off x="4141243" y="3509387"/>
        <a:ext cx="10554" cy="10554"/>
      </dsp:txXfrm>
    </dsp:sp>
    <dsp:sp modelId="{A3CAEBA2-03E7-4805-95CD-CAEA8BBF3F65}">
      <dsp:nvSpPr>
        <dsp:cNvPr id="0" name=""/>
        <dsp:cNvSpPr/>
      </dsp:nvSpPr>
      <dsp:spPr>
        <a:xfrm>
          <a:off x="4251763" y="2633017"/>
          <a:ext cx="3362466" cy="1747264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177800" lvl="0" indent="-17780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177800" algn="l"/>
            </a:tabLst>
          </a:pPr>
          <a:r>
            <a:rPr lang="en-GB" sz="100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1. 	Program  </a:t>
          </a:r>
          <a:r>
            <a:rPr lang="en-GB" sz="1000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Pelayanan</a:t>
          </a:r>
          <a:r>
            <a:rPr lang="en-GB" sz="100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Perizinan</a:t>
          </a:r>
          <a:r>
            <a:rPr lang="en-GB" sz="100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 Usaha, </a:t>
          </a:r>
          <a:r>
            <a:rPr lang="en-GB" sz="1000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Perizinan</a:t>
          </a:r>
          <a:r>
            <a:rPr lang="en-GB" sz="100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Tertentu</a:t>
          </a:r>
          <a:r>
            <a:rPr lang="en-GB" sz="100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dan</a:t>
          </a:r>
          <a:r>
            <a:rPr lang="en-GB" sz="100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 Non </a:t>
          </a:r>
          <a:r>
            <a:rPr lang="en-GB" sz="1000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Perizinan</a:t>
          </a:r>
          <a:endParaRPr lang="en-GB" sz="1000" kern="1200" dirty="0" smtClean="0">
            <a:solidFill>
              <a:schemeClr val="tx1"/>
            </a:solidFill>
            <a:latin typeface="Bahnschrift Light" panose="020B0502040204020203" pitchFamily="34" charset="0"/>
          </a:endParaRPr>
        </a:p>
        <a:p>
          <a:pPr marL="177800" lvl="0" indent="-17780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177800" algn="l"/>
            </a:tabLst>
          </a:pPr>
          <a:r>
            <a:rPr lang="en-GB" sz="1000" b="1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	</a:t>
          </a:r>
          <a:r>
            <a:rPr lang="en-GB" sz="1000" b="1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Indikator</a:t>
          </a:r>
          <a:r>
            <a:rPr lang="en-GB" sz="1000" b="1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b="1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Kinerja</a:t>
          </a:r>
          <a:r>
            <a:rPr lang="en-GB" sz="1000" b="1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: </a:t>
          </a:r>
        </a:p>
        <a:p>
          <a:pPr marL="177800" lvl="0" indent="-17780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177800" algn="l"/>
            </a:tabLst>
          </a:pPr>
          <a:r>
            <a:rPr lang="en-GB" sz="100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	</a:t>
          </a:r>
          <a:r>
            <a:rPr lang="en-GB" sz="1000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Persentase</a:t>
          </a:r>
          <a:r>
            <a:rPr lang="en-GB" sz="100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  </a:t>
          </a:r>
          <a:r>
            <a:rPr lang="en-GB" sz="1000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penyelesaian</a:t>
          </a:r>
          <a:r>
            <a:rPr lang="en-GB" sz="100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perizinan</a:t>
          </a:r>
          <a:r>
            <a:rPr lang="en-GB" sz="100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usaha</a:t>
          </a:r>
          <a:r>
            <a:rPr lang="en-GB" sz="100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, </a:t>
          </a:r>
          <a:r>
            <a:rPr lang="en-GB" sz="1000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perizinan</a:t>
          </a:r>
          <a:r>
            <a:rPr lang="en-GB" sz="100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tertentu</a:t>
          </a:r>
          <a:r>
            <a:rPr lang="en-GB" sz="100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dan</a:t>
          </a:r>
          <a:r>
            <a:rPr lang="en-GB" sz="100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 non </a:t>
          </a:r>
          <a:r>
            <a:rPr lang="en-GB" sz="1000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perizinan</a:t>
          </a:r>
          <a:endParaRPr lang="en-GB" sz="1000" kern="1200" dirty="0" smtClean="0">
            <a:solidFill>
              <a:schemeClr val="tx1"/>
            </a:solidFill>
            <a:latin typeface="Bahnschrift Light" panose="020B0502040204020203" pitchFamily="34" charset="0"/>
          </a:endParaRPr>
        </a:p>
        <a:p>
          <a:pPr marL="177800" lvl="0" indent="-17780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177800" algn="l"/>
            </a:tabLst>
          </a:pPr>
          <a:r>
            <a:rPr lang="en-GB" sz="100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2. 	Program </a:t>
          </a:r>
          <a:r>
            <a:rPr lang="en-GB" sz="1000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Pelayanan</a:t>
          </a:r>
          <a:r>
            <a:rPr lang="en-GB" sz="100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Perizinan</a:t>
          </a:r>
          <a:r>
            <a:rPr lang="en-GB" sz="100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 Tata </a:t>
          </a:r>
          <a:r>
            <a:rPr lang="en-GB" sz="1000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Ruang</a:t>
          </a:r>
          <a:r>
            <a:rPr lang="en-GB" sz="100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, </a:t>
          </a:r>
          <a:r>
            <a:rPr lang="en-GB" sz="1000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Bangunan</a:t>
          </a:r>
          <a:r>
            <a:rPr lang="en-GB" sz="100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  </a:t>
          </a:r>
          <a:r>
            <a:rPr lang="en-GB" sz="1000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dan</a:t>
          </a:r>
          <a:r>
            <a:rPr lang="en-GB" sz="100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Lingkungan</a:t>
          </a:r>
          <a:endParaRPr lang="en-GB" sz="1000" kern="1200" dirty="0" smtClean="0">
            <a:solidFill>
              <a:schemeClr val="tx1"/>
            </a:solidFill>
            <a:latin typeface="Bahnschrift Light" panose="020B0502040204020203" pitchFamily="34" charset="0"/>
          </a:endParaRPr>
        </a:p>
        <a:p>
          <a:pPr marL="177800" lvl="0" indent="-17780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177800" algn="l"/>
            </a:tabLst>
          </a:pPr>
          <a:r>
            <a:rPr lang="en-GB" sz="100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  	</a:t>
          </a:r>
          <a:r>
            <a:rPr lang="en-GB" sz="1000" b="1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Indikator</a:t>
          </a:r>
          <a:r>
            <a:rPr lang="en-GB" sz="1000" b="1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b="1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Kinerja</a:t>
          </a:r>
          <a:r>
            <a:rPr lang="en-GB" sz="1000" b="1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 :</a:t>
          </a:r>
        </a:p>
        <a:p>
          <a:pPr marL="177800" lvl="0" indent="-17780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177800" algn="l"/>
            </a:tabLst>
          </a:pPr>
          <a:r>
            <a:rPr lang="en-GB" sz="1000" b="1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	</a:t>
          </a:r>
          <a:r>
            <a:rPr lang="en-GB" sz="1000" b="0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Persentase</a:t>
          </a:r>
          <a:r>
            <a:rPr lang="en-GB" sz="1000" b="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b="0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penyelesaian</a:t>
          </a:r>
          <a:r>
            <a:rPr lang="en-GB" sz="1000" b="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b="0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perizinan</a:t>
          </a:r>
          <a:r>
            <a:rPr lang="en-GB" sz="1000" b="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b="0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tata</a:t>
          </a:r>
          <a:r>
            <a:rPr lang="en-GB" sz="1000" b="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b="0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ruang</a:t>
          </a:r>
          <a:r>
            <a:rPr lang="en-GB" sz="1000" b="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, </a:t>
          </a:r>
          <a:r>
            <a:rPr lang="en-GB" sz="1000" b="0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bangunan</a:t>
          </a:r>
          <a:r>
            <a:rPr lang="en-GB" sz="1000" b="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b="0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dan</a:t>
          </a:r>
          <a:r>
            <a:rPr lang="en-GB" sz="1000" b="0" kern="1200" dirty="0" smtClean="0">
              <a:solidFill>
                <a:schemeClr val="tx1"/>
              </a:solidFill>
              <a:latin typeface="Bahnschrift Light" panose="020B0502040204020203" pitchFamily="34" charset="0"/>
            </a:rPr>
            <a:t> </a:t>
          </a:r>
          <a:r>
            <a:rPr lang="en-GB" sz="1000" b="0" kern="1200" dirty="0" err="1" smtClean="0">
              <a:solidFill>
                <a:schemeClr val="tx1"/>
              </a:solidFill>
              <a:latin typeface="Bahnschrift Light" panose="020B0502040204020203" pitchFamily="34" charset="0"/>
            </a:rPr>
            <a:t>lingkungan</a:t>
          </a:r>
          <a:endParaRPr lang="en-GB" sz="1000" b="0" kern="1200" dirty="0">
            <a:solidFill>
              <a:schemeClr val="tx1"/>
            </a:solidFill>
            <a:latin typeface="Bahnschrift Light" panose="020B0502040204020203" pitchFamily="34" charset="0"/>
          </a:endParaRPr>
        </a:p>
      </dsp:txBody>
      <dsp:txXfrm>
        <a:off x="4302939" y="2684193"/>
        <a:ext cx="3260114" cy="16449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D4CB85-116A-481C-9B0E-FFAA10342B65}">
      <dsp:nvSpPr>
        <dsp:cNvPr id="0" name=""/>
        <dsp:cNvSpPr/>
      </dsp:nvSpPr>
      <dsp:spPr>
        <a:xfrm>
          <a:off x="457199" y="0"/>
          <a:ext cx="5181600" cy="1728192"/>
        </a:xfrm>
        <a:prstGeom prst="rightArrow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CEE71F-E3FE-47E2-B6DF-AA9E247177DE}">
      <dsp:nvSpPr>
        <dsp:cNvPr id="0" name=""/>
        <dsp:cNvSpPr/>
      </dsp:nvSpPr>
      <dsp:spPr>
        <a:xfrm>
          <a:off x="1999" y="518457"/>
          <a:ext cx="1861002" cy="69127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err="1" smtClean="0">
              <a:solidFill>
                <a:schemeClr val="tx1"/>
              </a:solidFill>
            </a:rPr>
            <a:t>Sasaran</a:t>
          </a:r>
          <a:r>
            <a:rPr lang="en-GB" sz="1200" kern="1200" dirty="0" smtClean="0">
              <a:solidFill>
                <a:schemeClr val="tx1"/>
              </a:solidFill>
            </a:rPr>
            <a:t> 1 :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err="1" smtClean="0">
              <a:solidFill>
                <a:schemeClr val="tx1"/>
              </a:solidFill>
            </a:rPr>
            <a:t>Meningkatnya</a:t>
          </a:r>
          <a:r>
            <a:rPr lang="en-GB" sz="1200" kern="1200" dirty="0" smtClean="0">
              <a:solidFill>
                <a:schemeClr val="tx1"/>
              </a:solidFill>
            </a:rPr>
            <a:t> </a:t>
          </a:r>
          <a:r>
            <a:rPr lang="en-GB" sz="1200" kern="1200" dirty="0" err="1" smtClean="0">
              <a:solidFill>
                <a:schemeClr val="tx1"/>
              </a:solidFill>
            </a:rPr>
            <a:t>angka</a:t>
          </a:r>
          <a:r>
            <a:rPr lang="en-GB" sz="1200" kern="1200" dirty="0" smtClean="0">
              <a:solidFill>
                <a:schemeClr val="tx1"/>
              </a:solidFill>
            </a:rPr>
            <a:t> </a:t>
          </a:r>
          <a:r>
            <a:rPr lang="en-GB" sz="1200" kern="1200" dirty="0" err="1" smtClean="0">
              <a:solidFill>
                <a:schemeClr val="tx1"/>
              </a:solidFill>
            </a:rPr>
            <a:t>investasi</a:t>
          </a:r>
          <a:endParaRPr lang="en-GB" sz="1200" kern="1200" dirty="0">
            <a:solidFill>
              <a:schemeClr val="tx1"/>
            </a:solidFill>
          </a:endParaRPr>
        </a:p>
      </dsp:txBody>
      <dsp:txXfrm>
        <a:off x="35744" y="552202"/>
        <a:ext cx="1793512" cy="623786"/>
      </dsp:txXfrm>
    </dsp:sp>
    <dsp:sp modelId="{48EA4B6F-157C-46E0-8D4E-2378F590C7EC}">
      <dsp:nvSpPr>
        <dsp:cNvPr id="0" name=""/>
        <dsp:cNvSpPr/>
      </dsp:nvSpPr>
      <dsp:spPr>
        <a:xfrm>
          <a:off x="2117498" y="518457"/>
          <a:ext cx="1861002" cy="691276"/>
        </a:xfrm>
        <a:prstGeom prst="roundRect">
          <a:avLst/>
        </a:prstGeom>
        <a:solidFill>
          <a:schemeClr val="accent5">
            <a:hueOff val="1628512"/>
            <a:satOff val="5598"/>
            <a:lumOff val="-268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>
              <a:solidFill>
                <a:schemeClr val="tx1"/>
              </a:solidFill>
            </a:rPr>
            <a:t>ANGGARAN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err="1" smtClean="0">
              <a:solidFill>
                <a:schemeClr val="tx1"/>
              </a:solidFill>
            </a:rPr>
            <a:t>Rp</a:t>
          </a:r>
          <a:r>
            <a:rPr lang="en-GB" sz="1200" kern="1200" dirty="0" smtClean="0">
              <a:solidFill>
                <a:schemeClr val="tx1"/>
              </a:solidFill>
            </a:rPr>
            <a:t>. 2.803.797.875</a:t>
          </a:r>
          <a:endParaRPr lang="en-GB" sz="1200" kern="1200" dirty="0">
            <a:solidFill>
              <a:schemeClr val="tx1"/>
            </a:solidFill>
          </a:endParaRPr>
        </a:p>
      </dsp:txBody>
      <dsp:txXfrm>
        <a:off x="2151243" y="552202"/>
        <a:ext cx="1793512" cy="623786"/>
      </dsp:txXfrm>
    </dsp:sp>
    <dsp:sp modelId="{FAE7A1BD-6D38-4527-8259-503D21A1F156}">
      <dsp:nvSpPr>
        <dsp:cNvPr id="0" name=""/>
        <dsp:cNvSpPr/>
      </dsp:nvSpPr>
      <dsp:spPr>
        <a:xfrm>
          <a:off x="4232997" y="518457"/>
          <a:ext cx="1861002" cy="691276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>
              <a:solidFill>
                <a:schemeClr val="tx1"/>
              </a:solidFill>
            </a:rPr>
            <a:t>REALISASI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>
              <a:solidFill>
                <a:schemeClr val="tx1"/>
              </a:solidFill>
            </a:rPr>
            <a:t>Rp.2.188.783.092</a:t>
          </a:r>
          <a:endParaRPr lang="en-GB" sz="1200" kern="1200" dirty="0">
            <a:solidFill>
              <a:schemeClr val="tx1"/>
            </a:solidFill>
          </a:endParaRPr>
        </a:p>
      </dsp:txBody>
      <dsp:txXfrm>
        <a:off x="4266742" y="552202"/>
        <a:ext cx="1793512" cy="6237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D4CB85-116A-481C-9B0E-FFAA10342B65}">
      <dsp:nvSpPr>
        <dsp:cNvPr id="0" name=""/>
        <dsp:cNvSpPr/>
      </dsp:nvSpPr>
      <dsp:spPr>
        <a:xfrm>
          <a:off x="457199" y="0"/>
          <a:ext cx="5181600" cy="1511048"/>
        </a:xfrm>
        <a:prstGeom prst="rightArrow">
          <a:avLst/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CEE71F-E3FE-47E2-B6DF-AA9E247177DE}">
      <dsp:nvSpPr>
        <dsp:cNvPr id="0" name=""/>
        <dsp:cNvSpPr/>
      </dsp:nvSpPr>
      <dsp:spPr>
        <a:xfrm>
          <a:off x="1302" y="453314"/>
          <a:ext cx="1908497" cy="604419"/>
        </a:xfrm>
        <a:prstGeom prst="roundRect">
          <a:avLst/>
        </a:prstGeom>
        <a:solidFill>
          <a:srgbClr val="99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err="1" smtClean="0">
              <a:solidFill>
                <a:schemeClr val="tx1"/>
              </a:solidFill>
            </a:rPr>
            <a:t>Sasaran</a:t>
          </a:r>
          <a:r>
            <a:rPr lang="en-GB" sz="1200" kern="1200" dirty="0" smtClean="0">
              <a:solidFill>
                <a:schemeClr val="tx1"/>
              </a:solidFill>
            </a:rPr>
            <a:t> 2 :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err="1" smtClean="0">
              <a:solidFill>
                <a:schemeClr val="tx1"/>
              </a:solidFill>
            </a:rPr>
            <a:t>Meningkatnya</a:t>
          </a:r>
          <a:r>
            <a:rPr lang="en-GB" sz="1200" kern="1200" dirty="0" smtClean="0">
              <a:solidFill>
                <a:schemeClr val="tx1"/>
              </a:solidFill>
            </a:rPr>
            <a:t> </a:t>
          </a:r>
          <a:r>
            <a:rPr lang="en-GB" sz="1200" kern="1200" dirty="0" err="1" smtClean="0">
              <a:solidFill>
                <a:schemeClr val="tx1"/>
              </a:solidFill>
            </a:rPr>
            <a:t>kualitas</a:t>
          </a:r>
          <a:r>
            <a:rPr lang="en-GB" sz="1200" kern="1200" dirty="0" smtClean="0">
              <a:solidFill>
                <a:schemeClr val="tx1"/>
              </a:solidFill>
            </a:rPr>
            <a:t> </a:t>
          </a:r>
          <a:r>
            <a:rPr lang="en-GB" sz="1200" kern="1200" dirty="0" err="1" smtClean="0">
              <a:solidFill>
                <a:schemeClr val="tx1"/>
              </a:solidFill>
            </a:rPr>
            <a:t>pelayanan</a:t>
          </a:r>
          <a:r>
            <a:rPr lang="en-GB" sz="1200" kern="1200" dirty="0" smtClean="0">
              <a:solidFill>
                <a:schemeClr val="tx1"/>
              </a:solidFill>
            </a:rPr>
            <a:t> </a:t>
          </a:r>
          <a:r>
            <a:rPr lang="en-GB" sz="1200" kern="1200" dirty="0" err="1" smtClean="0">
              <a:solidFill>
                <a:schemeClr val="tx1"/>
              </a:solidFill>
            </a:rPr>
            <a:t>perizinan</a:t>
          </a:r>
          <a:endParaRPr lang="en-GB" sz="1200" kern="1200" dirty="0">
            <a:solidFill>
              <a:schemeClr val="tx1"/>
            </a:solidFill>
          </a:endParaRPr>
        </a:p>
      </dsp:txBody>
      <dsp:txXfrm>
        <a:off x="30807" y="482819"/>
        <a:ext cx="1849487" cy="545409"/>
      </dsp:txXfrm>
    </dsp:sp>
    <dsp:sp modelId="{48EA4B6F-157C-46E0-8D4E-2378F590C7EC}">
      <dsp:nvSpPr>
        <dsp:cNvPr id="0" name=""/>
        <dsp:cNvSpPr/>
      </dsp:nvSpPr>
      <dsp:spPr>
        <a:xfrm>
          <a:off x="2093751" y="453314"/>
          <a:ext cx="1908497" cy="604419"/>
        </a:xfrm>
        <a:prstGeom prst="roundRect">
          <a:avLst/>
        </a:prstGeom>
        <a:solidFill>
          <a:schemeClr val="accent5">
            <a:hueOff val="1628512"/>
            <a:satOff val="5598"/>
            <a:lumOff val="-268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>
              <a:solidFill>
                <a:schemeClr val="tx1"/>
              </a:solidFill>
            </a:rPr>
            <a:t>ANGGARAN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err="1" smtClean="0">
              <a:solidFill>
                <a:schemeClr val="tx1"/>
              </a:solidFill>
            </a:rPr>
            <a:t>Rp</a:t>
          </a:r>
          <a:r>
            <a:rPr lang="en-GB" sz="1200" kern="1200" dirty="0" smtClean="0">
              <a:solidFill>
                <a:schemeClr val="tx1"/>
              </a:solidFill>
            </a:rPr>
            <a:t>. 4.466.166.000</a:t>
          </a:r>
        </a:p>
      </dsp:txBody>
      <dsp:txXfrm>
        <a:off x="2123256" y="482819"/>
        <a:ext cx="1849487" cy="545409"/>
      </dsp:txXfrm>
    </dsp:sp>
    <dsp:sp modelId="{FAE7A1BD-6D38-4527-8259-503D21A1F156}">
      <dsp:nvSpPr>
        <dsp:cNvPr id="0" name=""/>
        <dsp:cNvSpPr/>
      </dsp:nvSpPr>
      <dsp:spPr>
        <a:xfrm>
          <a:off x="4186200" y="453314"/>
          <a:ext cx="1908497" cy="604419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>
              <a:solidFill>
                <a:schemeClr val="tx1"/>
              </a:solidFill>
            </a:rPr>
            <a:t>REALISASI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err="1" smtClean="0">
              <a:solidFill>
                <a:schemeClr val="tx1"/>
              </a:solidFill>
            </a:rPr>
            <a:t>Rp</a:t>
          </a:r>
          <a:r>
            <a:rPr lang="en-GB" sz="1200" kern="1200" dirty="0" smtClean="0">
              <a:solidFill>
                <a:schemeClr val="tx1"/>
              </a:solidFill>
            </a:rPr>
            <a:t>. 3.515.641.047</a:t>
          </a:r>
          <a:endParaRPr lang="en-GB" sz="1200" kern="1200" dirty="0">
            <a:solidFill>
              <a:schemeClr val="tx1"/>
            </a:solidFill>
          </a:endParaRPr>
        </a:p>
      </dsp:txBody>
      <dsp:txXfrm>
        <a:off x="4215705" y="482819"/>
        <a:ext cx="1849487" cy="5454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BB77E1-06B8-4224-8E24-43E375F24A42}">
      <dsp:nvSpPr>
        <dsp:cNvPr id="0" name=""/>
        <dsp:cNvSpPr/>
      </dsp:nvSpPr>
      <dsp:spPr>
        <a:xfrm>
          <a:off x="783521" y="0"/>
          <a:ext cx="7099988" cy="2880320"/>
        </a:xfrm>
        <a:prstGeom prst="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7FBC879-3FE8-484E-977E-19145D39B366}">
      <dsp:nvSpPr>
        <dsp:cNvPr id="0" name=""/>
        <dsp:cNvSpPr/>
      </dsp:nvSpPr>
      <dsp:spPr>
        <a:xfrm>
          <a:off x="98726" y="877806"/>
          <a:ext cx="1428379" cy="1152128"/>
        </a:xfrm>
        <a:prstGeom prst="roundRect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dirty="0" smtClean="0">
              <a:solidFill>
                <a:schemeClr val="bg1"/>
              </a:solidFill>
            </a:rPr>
            <a:t>Tahun 2013 :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kern="1200" dirty="0" smtClean="0">
              <a:solidFill>
                <a:schemeClr val="bg1"/>
              </a:solidFill>
            </a:rPr>
            <a:t> 74,46</a:t>
          </a:r>
          <a:endParaRPr lang="id-ID" sz="1600" kern="1200" dirty="0">
            <a:solidFill>
              <a:schemeClr val="bg1"/>
            </a:solidFill>
          </a:endParaRPr>
        </a:p>
      </dsp:txBody>
      <dsp:txXfrm>
        <a:off x="154968" y="934048"/>
        <a:ext cx="1315895" cy="1039644"/>
      </dsp:txXfrm>
    </dsp:sp>
    <dsp:sp modelId="{2F821EEF-2A9F-45CD-AD0B-C99BDA7C43AE}">
      <dsp:nvSpPr>
        <dsp:cNvPr id="0" name=""/>
        <dsp:cNvSpPr/>
      </dsp:nvSpPr>
      <dsp:spPr>
        <a:xfrm>
          <a:off x="1675026" y="864095"/>
          <a:ext cx="1482483" cy="1152128"/>
        </a:xfrm>
        <a:prstGeom prst="round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b="0" kern="1200" dirty="0" smtClean="0">
              <a:solidFill>
                <a:schemeClr val="bg1"/>
              </a:solidFill>
            </a:rPr>
            <a:t>Tahun 2014 : 77,45</a:t>
          </a:r>
          <a:endParaRPr lang="id-ID" sz="1600" b="0" kern="1200" dirty="0">
            <a:solidFill>
              <a:schemeClr val="bg1"/>
            </a:solidFill>
          </a:endParaRPr>
        </a:p>
      </dsp:txBody>
      <dsp:txXfrm>
        <a:off x="1731268" y="920337"/>
        <a:ext cx="1369999" cy="1039644"/>
      </dsp:txXfrm>
    </dsp:sp>
    <dsp:sp modelId="{10E8CE35-E4F1-48ED-A49F-1EB76139CD12}">
      <dsp:nvSpPr>
        <dsp:cNvPr id="0" name=""/>
        <dsp:cNvSpPr/>
      </dsp:nvSpPr>
      <dsp:spPr>
        <a:xfrm>
          <a:off x="3400073" y="864095"/>
          <a:ext cx="1523831" cy="1152128"/>
        </a:xfrm>
        <a:prstGeom prst="round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0" kern="1200" dirty="0" err="1" smtClean="0">
              <a:solidFill>
                <a:schemeClr val="bg1"/>
              </a:solidFill>
            </a:rPr>
            <a:t>Tahun</a:t>
          </a:r>
          <a:r>
            <a:rPr lang="en-GB" sz="1600" b="0" kern="1200" dirty="0" smtClean="0">
              <a:solidFill>
                <a:schemeClr val="bg1"/>
              </a:solidFill>
            </a:rPr>
            <a:t> 2015 : 76,19</a:t>
          </a:r>
          <a:endParaRPr lang="id-ID" sz="1600" b="0" kern="1200" dirty="0">
            <a:solidFill>
              <a:schemeClr val="bg1"/>
            </a:solidFill>
          </a:endParaRPr>
        </a:p>
      </dsp:txBody>
      <dsp:txXfrm>
        <a:off x="3456315" y="920337"/>
        <a:ext cx="1411347" cy="1039644"/>
      </dsp:txXfrm>
    </dsp:sp>
    <dsp:sp modelId="{4774AAE0-1165-46F0-94D1-3761EB3AFE3F}">
      <dsp:nvSpPr>
        <dsp:cNvPr id="0" name=""/>
        <dsp:cNvSpPr/>
      </dsp:nvSpPr>
      <dsp:spPr>
        <a:xfrm>
          <a:off x="5166468" y="864095"/>
          <a:ext cx="1417369" cy="1152128"/>
        </a:xfrm>
        <a:prstGeom prst="roundRect">
          <a:avLst/>
        </a:prstGeom>
        <a:solidFill>
          <a:srgbClr val="CC00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0" kern="1200" dirty="0" err="1" smtClean="0">
              <a:solidFill>
                <a:schemeClr val="bg1"/>
              </a:solidFill>
            </a:rPr>
            <a:t>Tahun</a:t>
          </a:r>
          <a:r>
            <a:rPr lang="en-GB" sz="1600" b="0" kern="1200" dirty="0" smtClean="0">
              <a:solidFill>
                <a:schemeClr val="bg1"/>
              </a:solidFill>
            </a:rPr>
            <a:t> 2016 : 74.04</a:t>
          </a:r>
        </a:p>
      </dsp:txBody>
      <dsp:txXfrm>
        <a:off x="5222710" y="920337"/>
        <a:ext cx="1304885" cy="1039644"/>
      </dsp:txXfrm>
    </dsp:sp>
    <dsp:sp modelId="{7C75C0D3-EA28-497F-A63A-299C195D3120}">
      <dsp:nvSpPr>
        <dsp:cNvPr id="0" name=""/>
        <dsp:cNvSpPr/>
      </dsp:nvSpPr>
      <dsp:spPr>
        <a:xfrm>
          <a:off x="6826402" y="864095"/>
          <a:ext cx="1522442" cy="1152128"/>
        </a:xfrm>
        <a:prstGeom prst="roundRect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0" kern="1200" dirty="0" err="1" smtClean="0">
              <a:solidFill>
                <a:schemeClr val="bg1"/>
              </a:solidFill>
            </a:rPr>
            <a:t>Tahun</a:t>
          </a:r>
          <a:r>
            <a:rPr lang="en-GB" sz="1600" b="0" kern="1200" dirty="0" smtClean="0">
              <a:solidFill>
                <a:schemeClr val="bg1"/>
              </a:solidFill>
            </a:rPr>
            <a:t> 2017 : 87.42                          SANGAT BAIK</a:t>
          </a:r>
        </a:p>
      </dsp:txBody>
      <dsp:txXfrm>
        <a:off x="6882644" y="920337"/>
        <a:ext cx="1409958" cy="103964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B420B5-C9D8-4A36-9103-7F56B834F28A}">
      <dsp:nvSpPr>
        <dsp:cNvPr id="0" name=""/>
        <dsp:cNvSpPr/>
      </dsp:nvSpPr>
      <dsp:spPr>
        <a:xfrm>
          <a:off x="2751433" y="1270675"/>
          <a:ext cx="2837177" cy="2837177"/>
        </a:xfrm>
        <a:prstGeom prst="ellipse">
          <a:avLst/>
        </a:prstGeom>
        <a:solidFill>
          <a:srgbClr val="FFCCCC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PENGUATAN MANAJEMEN KINERJA DPM &amp; PTSP</a:t>
          </a:r>
          <a:endParaRPr lang="en-GB" sz="2400" kern="1200" dirty="0"/>
        </a:p>
      </dsp:txBody>
      <dsp:txXfrm>
        <a:off x="3166928" y="1686170"/>
        <a:ext cx="2006187" cy="2006187"/>
      </dsp:txXfrm>
    </dsp:sp>
    <dsp:sp modelId="{9BB3E320-1651-4E24-B790-B3FC9DB5BCDC}">
      <dsp:nvSpPr>
        <dsp:cNvPr id="0" name=""/>
        <dsp:cNvSpPr/>
      </dsp:nvSpPr>
      <dsp:spPr>
        <a:xfrm>
          <a:off x="3256167" y="73369"/>
          <a:ext cx="1827710" cy="1540403"/>
        </a:xfrm>
        <a:prstGeom prst="ellipse">
          <a:avLst/>
        </a:prstGeom>
        <a:solidFill>
          <a:schemeClr val="accent5">
            <a:alpha val="50000"/>
            <a:hueOff val="651405"/>
            <a:satOff val="2239"/>
            <a:lumOff val="-10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900" b="1" kern="1200" dirty="0" smtClean="0"/>
            <a:t>1</a:t>
          </a:r>
          <a:r>
            <a:rPr lang="en-GB" sz="2900" kern="1200" dirty="0" smtClean="0"/>
            <a:t> </a:t>
          </a:r>
          <a:r>
            <a:rPr lang="en-GB" sz="1200" kern="1200" dirty="0" err="1" smtClean="0"/>
            <a:t>Memperkuat</a:t>
          </a:r>
          <a:r>
            <a:rPr lang="en-GB" sz="1200" kern="1200" dirty="0" smtClean="0"/>
            <a:t> </a:t>
          </a:r>
          <a:r>
            <a:rPr lang="en-GB" sz="1200" kern="1200" dirty="0" err="1" smtClean="0"/>
            <a:t>Komitmen</a:t>
          </a:r>
          <a:r>
            <a:rPr lang="en-GB" sz="1200" kern="1200" dirty="0" smtClean="0"/>
            <a:t> </a:t>
          </a:r>
          <a:r>
            <a:rPr lang="en-GB" sz="1200" kern="1200" dirty="0" err="1" smtClean="0"/>
            <a:t>Pejabat</a:t>
          </a:r>
          <a:r>
            <a:rPr lang="en-GB" sz="1200" kern="1200" dirty="0" smtClean="0"/>
            <a:t> </a:t>
          </a:r>
          <a:r>
            <a:rPr lang="en-GB" sz="1200" kern="1200" dirty="0" err="1" smtClean="0"/>
            <a:t>Eselon</a:t>
          </a:r>
          <a:r>
            <a:rPr lang="en-GB" sz="1200" kern="1200" dirty="0" smtClean="0"/>
            <a:t> II </a:t>
          </a:r>
          <a:r>
            <a:rPr lang="en-GB" sz="1200" kern="1200" dirty="0" err="1" smtClean="0"/>
            <a:t>hingga</a:t>
          </a:r>
          <a:r>
            <a:rPr lang="en-GB" sz="1200" kern="1200" dirty="0" smtClean="0"/>
            <a:t> </a:t>
          </a:r>
          <a:r>
            <a:rPr lang="en-GB" sz="1200" kern="1200" dirty="0" err="1" smtClean="0"/>
            <a:t>Pejabat</a:t>
          </a:r>
          <a:r>
            <a:rPr lang="en-GB" sz="1200" kern="1200" dirty="0" smtClean="0"/>
            <a:t> </a:t>
          </a:r>
          <a:r>
            <a:rPr lang="en-GB" sz="1200" kern="1200" dirty="0" err="1" smtClean="0"/>
            <a:t>Pelaksana</a:t>
          </a:r>
          <a:endParaRPr lang="en-GB" sz="1200" kern="1200" dirty="0"/>
        </a:p>
      </dsp:txBody>
      <dsp:txXfrm>
        <a:off x="3523829" y="298956"/>
        <a:ext cx="1292386" cy="1089229"/>
      </dsp:txXfrm>
    </dsp:sp>
    <dsp:sp modelId="{80FE3734-19E2-42F3-95C2-07E356FC2BCD}">
      <dsp:nvSpPr>
        <dsp:cNvPr id="0" name=""/>
        <dsp:cNvSpPr/>
      </dsp:nvSpPr>
      <dsp:spPr>
        <a:xfrm>
          <a:off x="5169763" y="1109818"/>
          <a:ext cx="1893092" cy="1467856"/>
        </a:xfrm>
        <a:prstGeom prst="ellipse">
          <a:avLst/>
        </a:prstGeom>
        <a:solidFill>
          <a:srgbClr val="FFFF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b="1" kern="1200" dirty="0" smtClean="0"/>
            <a:t>2 </a:t>
          </a:r>
          <a:r>
            <a:rPr lang="en-GB" sz="1100" kern="1200" dirty="0" err="1" smtClean="0"/>
            <a:t>Pembentukan</a:t>
          </a:r>
          <a:r>
            <a:rPr lang="en-GB" sz="1100" kern="1200" dirty="0" smtClean="0"/>
            <a:t> Tim SAKIP DPM PTSP </a:t>
          </a:r>
          <a:r>
            <a:rPr lang="en-GB" sz="1100" kern="1200" dirty="0" err="1" smtClean="0"/>
            <a:t>dan</a:t>
          </a:r>
          <a:r>
            <a:rPr lang="en-GB" sz="1100" kern="1200" dirty="0" smtClean="0"/>
            <a:t> </a:t>
          </a:r>
          <a:r>
            <a:rPr lang="en-GB" sz="1100" kern="1200" dirty="0" err="1" smtClean="0"/>
            <a:t>Pendampingan</a:t>
          </a:r>
          <a:r>
            <a:rPr lang="en-GB" sz="1100" kern="1200" dirty="0" smtClean="0"/>
            <a:t> Tim SAKIP </a:t>
          </a:r>
          <a:r>
            <a:rPr lang="en-GB" sz="1100" kern="1200" dirty="0" err="1" smtClean="0"/>
            <a:t>Provinsi</a:t>
          </a:r>
          <a:endParaRPr lang="en-GB" sz="1100" kern="1200" dirty="0"/>
        </a:p>
      </dsp:txBody>
      <dsp:txXfrm>
        <a:off x="5447000" y="1324781"/>
        <a:ext cx="1338618" cy="1037930"/>
      </dsp:txXfrm>
    </dsp:sp>
    <dsp:sp modelId="{6514DEC4-6917-4885-ABEE-B1D10D58F83B}">
      <dsp:nvSpPr>
        <dsp:cNvPr id="0" name=""/>
        <dsp:cNvSpPr/>
      </dsp:nvSpPr>
      <dsp:spPr>
        <a:xfrm>
          <a:off x="4244898" y="3611684"/>
          <a:ext cx="1960972" cy="1320862"/>
        </a:xfrm>
        <a:prstGeom prst="ellipse">
          <a:avLst/>
        </a:prstGeom>
        <a:solidFill>
          <a:schemeClr val="accent5">
            <a:lumMod val="50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b="1" kern="1200" dirty="0" smtClean="0"/>
            <a:t>3</a:t>
          </a:r>
          <a:r>
            <a:rPr lang="en-GB" sz="1100" kern="1200" dirty="0" smtClean="0"/>
            <a:t>Pemantauan</a:t>
          </a:r>
          <a:r>
            <a:rPr lang="en-GB" sz="1200" kern="1200" dirty="0" smtClean="0"/>
            <a:t> </a:t>
          </a:r>
          <a:r>
            <a:rPr lang="en-GB" sz="1100" kern="1200" dirty="0" err="1" smtClean="0"/>
            <a:t>terhadap</a:t>
          </a:r>
          <a:r>
            <a:rPr lang="en-GB" sz="1100" kern="1200" dirty="0" smtClean="0"/>
            <a:t> </a:t>
          </a:r>
          <a:r>
            <a:rPr lang="en-GB" sz="1100" kern="1200" dirty="0" err="1" smtClean="0"/>
            <a:t>Perjanjian</a:t>
          </a:r>
          <a:r>
            <a:rPr lang="en-GB" sz="1100" kern="1200" dirty="0" smtClean="0"/>
            <a:t> </a:t>
          </a:r>
          <a:r>
            <a:rPr lang="en-GB" sz="1100" kern="1200" dirty="0" err="1" smtClean="0"/>
            <a:t>Kinerja</a:t>
          </a:r>
          <a:r>
            <a:rPr lang="en-GB" sz="1100" kern="1200" dirty="0" smtClean="0"/>
            <a:t> </a:t>
          </a:r>
          <a:r>
            <a:rPr lang="en-GB" sz="1100" kern="1200" dirty="0" err="1" smtClean="0"/>
            <a:t>Eselon</a:t>
          </a:r>
          <a:r>
            <a:rPr lang="en-GB" sz="1100" kern="1200" dirty="0" smtClean="0"/>
            <a:t> II, III, IV </a:t>
          </a:r>
          <a:r>
            <a:rPr lang="en-GB" sz="1100" kern="1200" dirty="0" err="1" smtClean="0"/>
            <a:t>dan</a:t>
          </a:r>
          <a:r>
            <a:rPr lang="en-GB" sz="1100" kern="1200" dirty="0" smtClean="0"/>
            <a:t> Jab</a:t>
          </a:r>
          <a:r>
            <a:rPr lang="id-ID" sz="1100" kern="1200" dirty="0" smtClean="0"/>
            <a:t>a</a:t>
          </a:r>
          <a:r>
            <a:rPr lang="en-GB" sz="1100" kern="1200" dirty="0" smtClean="0"/>
            <a:t>tan </a:t>
          </a:r>
          <a:r>
            <a:rPr lang="en-GB" sz="1100" kern="1200" dirty="0" err="1" smtClean="0"/>
            <a:t>Pelaksana</a:t>
          </a:r>
          <a:r>
            <a:rPr lang="en-GB" sz="1100" kern="1200" dirty="0" smtClean="0"/>
            <a:t> minimal </a:t>
          </a:r>
          <a:r>
            <a:rPr lang="en-GB" sz="1100" kern="1200" dirty="0" err="1" smtClean="0"/>
            <a:t>setiap</a:t>
          </a:r>
          <a:r>
            <a:rPr lang="en-GB" sz="1100" kern="1200" dirty="0" smtClean="0"/>
            <a:t> </a:t>
          </a:r>
          <a:r>
            <a:rPr lang="en-GB" sz="1100" kern="1200" dirty="0" err="1" smtClean="0"/>
            <a:t>triwulan</a:t>
          </a:r>
          <a:endParaRPr lang="en-GB" sz="1100" kern="1200" dirty="0"/>
        </a:p>
      </dsp:txBody>
      <dsp:txXfrm>
        <a:off x="4532076" y="3805120"/>
        <a:ext cx="1386616" cy="933990"/>
      </dsp:txXfrm>
    </dsp:sp>
    <dsp:sp modelId="{6C893932-EB8C-4952-8ECB-0505D34CA747}">
      <dsp:nvSpPr>
        <dsp:cNvPr id="0" name=""/>
        <dsp:cNvSpPr/>
      </dsp:nvSpPr>
      <dsp:spPr>
        <a:xfrm>
          <a:off x="2034511" y="3579113"/>
          <a:ext cx="2001643" cy="1353433"/>
        </a:xfrm>
        <a:prstGeom prst="ellipse">
          <a:avLst/>
        </a:prstGeom>
        <a:solidFill>
          <a:srgbClr val="00B0F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b="1" kern="1200" dirty="0" smtClean="0"/>
            <a:t>4</a:t>
          </a:r>
          <a:r>
            <a:rPr lang="en-GB" sz="1100" kern="1200" dirty="0" smtClean="0"/>
            <a:t>Evaluasi SAKIP internal </a:t>
          </a:r>
          <a:r>
            <a:rPr lang="id-ID" sz="1100" kern="1200" dirty="0" smtClean="0"/>
            <a:t>O</a:t>
          </a:r>
          <a:r>
            <a:rPr lang="en-GB" sz="1100" kern="1200" dirty="0" smtClean="0"/>
            <a:t>PD </a:t>
          </a:r>
          <a:r>
            <a:rPr lang="en-GB" sz="1100" kern="1200" dirty="0" err="1" smtClean="0"/>
            <a:t>dilakukan</a:t>
          </a:r>
          <a:r>
            <a:rPr lang="en-GB" sz="1100" kern="1200" dirty="0" smtClean="0"/>
            <a:t> </a:t>
          </a:r>
          <a:r>
            <a:rPr lang="en-GB" sz="1100" kern="1200" dirty="0" err="1" smtClean="0"/>
            <a:t>oleh</a:t>
          </a:r>
          <a:r>
            <a:rPr lang="en-GB" sz="1100" kern="1200" dirty="0" smtClean="0"/>
            <a:t> Tim Evaluator yang </a:t>
          </a:r>
          <a:r>
            <a:rPr lang="en-GB" sz="1100" kern="1200" dirty="0" err="1" smtClean="0"/>
            <a:t>dibentuk</a:t>
          </a:r>
          <a:r>
            <a:rPr lang="en-GB" sz="1100" kern="1200" dirty="0" smtClean="0"/>
            <a:t> </a:t>
          </a:r>
          <a:r>
            <a:rPr lang="en-GB" sz="1100" kern="1200" dirty="0" err="1" smtClean="0"/>
            <a:t>oleh</a:t>
          </a:r>
          <a:r>
            <a:rPr lang="en-GB" sz="1100" kern="1200" dirty="0" smtClean="0"/>
            <a:t> </a:t>
          </a:r>
          <a:r>
            <a:rPr lang="en-GB" sz="1100" kern="1200" dirty="0" err="1" smtClean="0"/>
            <a:t>Kepala</a:t>
          </a:r>
          <a:r>
            <a:rPr lang="en-GB" sz="1100" kern="1200" dirty="0" smtClean="0"/>
            <a:t> PD</a:t>
          </a:r>
          <a:endParaRPr lang="en-GB" sz="1100" kern="1200" dirty="0"/>
        </a:p>
      </dsp:txBody>
      <dsp:txXfrm>
        <a:off x="2327645" y="3777319"/>
        <a:ext cx="1415375" cy="957021"/>
      </dsp:txXfrm>
    </dsp:sp>
    <dsp:sp modelId="{3DBFF110-1343-495F-9A5B-65D0C0DA63BB}">
      <dsp:nvSpPr>
        <dsp:cNvPr id="0" name=""/>
        <dsp:cNvSpPr/>
      </dsp:nvSpPr>
      <dsp:spPr>
        <a:xfrm>
          <a:off x="1038760" y="2013109"/>
          <a:ext cx="2113981" cy="1479290"/>
        </a:xfrm>
        <a:prstGeom prst="ellipse">
          <a:avLst/>
        </a:prstGeom>
        <a:solidFill>
          <a:srgbClr val="99FF99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b="1" kern="1200" dirty="0" smtClean="0"/>
            <a:t>5</a:t>
          </a:r>
          <a:r>
            <a:rPr lang="en-GB" sz="1200" kern="1200" dirty="0" smtClean="0"/>
            <a:t>Pemberian reward </a:t>
          </a:r>
          <a:r>
            <a:rPr lang="en-GB" sz="1200" kern="1200" dirty="0" err="1" smtClean="0"/>
            <a:t>dan</a:t>
          </a:r>
          <a:r>
            <a:rPr lang="en-GB" sz="1200" kern="1200" dirty="0" smtClean="0"/>
            <a:t> punishment</a:t>
          </a:r>
          <a:endParaRPr lang="en-GB" sz="1200" kern="1200" dirty="0"/>
        </a:p>
      </dsp:txBody>
      <dsp:txXfrm>
        <a:off x="1348345" y="2229746"/>
        <a:ext cx="1494811" cy="10460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0.00855</cdr:x>
      <cdr:y>0.01333</cdr:y>
    </cdr:from>
    <cdr:to>
      <cdr:x>0.24786</cdr:x>
      <cdr:y>0.2</cdr:y>
    </cdr:to>
    <cdr:sp macro="" textlink="">
      <cdr:nvSpPr>
        <cdr:cNvPr id="4" name="Notched Right Arrow 3"/>
        <cdr:cNvSpPr/>
      </cdr:nvSpPr>
      <cdr:spPr>
        <a:xfrm xmlns:a="http://schemas.openxmlformats.org/drawingml/2006/main">
          <a:off x="72008" y="72008"/>
          <a:ext cx="2016224" cy="1008112"/>
        </a:xfrm>
        <a:prstGeom xmlns:a="http://schemas.openxmlformats.org/drawingml/2006/main" prst="notchedRightArrow">
          <a:avLst/>
        </a:prstGeom>
        <a:solidFill xmlns:a="http://schemas.openxmlformats.org/drawingml/2006/main">
          <a:srgbClr val="FF9999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dirty="0" err="1" smtClean="0">
              <a:solidFill>
                <a:schemeClr val="tx1">
                  <a:lumMod val="95000"/>
                  <a:lumOff val="5000"/>
                </a:schemeClr>
              </a:solidFill>
              <a:latin typeface="Albertus Extra Bold" panose="020E0802040304020204" pitchFamily="34" charset="0"/>
            </a:rPr>
            <a:t>Jumlah</a:t>
          </a:r>
          <a:r>
            <a: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Albertus Extra Bold" panose="020E0802040304020204" pitchFamily="34" charset="0"/>
            </a:rPr>
            <a:t> </a:t>
          </a:r>
          <a:r>
            <a:rPr lang="en-US" dirty="0" err="1" smtClean="0">
              <a:solidFill>
                <a:schemeClr val="tx1">
                  <a:lumMod val="95000"/>
                  <a:lumOff val="5000"/>
                </a:schemeClr>
              </a:solidFill>
              <a:latin typeface="Albertus Extra Bold" panose="020E0802040304020204" pitchFamily="34" charset="0"/>
            </a:rPr>
            <a:t>izin</a:t>
          </a:r>
          <a:r>
            <a: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Albertus Extra Bold" panose="020E0802040304020204" pitchFamily="34" charset="0"/>
            </a:rPr>
            <a:t> </a:t>
          </a:r>
          <a:r>
            <a:rPr lang="en-US" dirty="0" err="1" smtClean="0">
              <a:solidFill>
                <a:schemeClr val="tx1">
                  <a:lumMod val="95000"/>
                  <a:lumOff val="5000"/>
                </a:schemeClr>
              </a:solidFill>
              <a:latin typeface="Albertus Extra Bold" panose="020E0802040304020204" pitchFamily="34" charset="0"/>
            </a:rPr>
            <a:t>terbit</a:t>
          </a:r>
          <a:r>
            <a: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Albertus Extra Bold" panose="020E0802040304020204" pitchFamily="34" charset="0"/>
            </a:rPr>
            <a:t> 8.178 </a:t>
          </a:r>
          <a:r>
            <a:rPr lang="en-US" dirty="0" err="1" smtClean="0">
              <a:solidFill>
                <a:schemeClr val="tx1">
                  <a:lumMod val="95000"/>
                  <a:lumOff val="5000"/>
                </a:schemeClr>
              </a:solidFill>
              <a:latin typeface="Albertus Extra Bold" panose="020E0802040304020204" pitchFamily="34" charset="0"/>
            </a:rPr>
            <a:t>izin</a:t>
          </a:r>
          <a:endParaRPr lang="en-US" dirty="0">
            <a:solidFill>
              <a:schemeClr val="tx1">
                <a:lumMod val="95000"/>
                <a:lumOff val="5000"/>
              </a:schemeClr>
            </a:solidFill>
            <a:latin typeface="Albertus Extra Bold" panose="020E0802040304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85665" cy="500936"/>
          </a:xfrm>
          <a:prstGeom prst="rect">
            <a:avLst/>
          </a:prstGeom>
        </p:spPr>
        <p:txBody>
          <a:bodyPr vert="horz" lIns="91561" tIns="45781" rIns="91561" bIns="45781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0909" y="0"/>
            <a:ext cx="2985664" cy="500936"/>
          </a:xfrm>
          <a:prstGeom prst="rect">
            <a:avLst/>
          </a:prstGeom>
        </p:spPr>
        <p:txBody>
          <a:bodyPr vert="horz" lIns="91561" tIns="45781" rIns="91561" bIns="45781" rtlCol="0"/>
          <a:lstStyle>
            <a:lvl1pPr algn="r">
              <a:defRPr sz="1200"/>
            </a:lvl1pPr>
          </a:lstStyle>
          <a:p>
            <a:fld id="{006ECD5D-B52D-418D-8328-6FF1F0BA2A17}" type="datetimeFigureOut">
              <a:rPr lang="en-GB" smtClean="0"/>
              <a:pPr/>
              <a:t>13/07/2018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9517775"/>
            <a:ext cx="2985665" cy="500935"/>
          </a:xfrm>
          <a:prstGeom prst="rect">
            <a:avLst/>
          </a:prstGeom>
        </p:spPr>
        <p:txBody>
          <a:bodyPr vert="horz" lIns="91561" tIns="45781" rIns="91561" bIns="45781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0909" y="9517775"/>
            <a:ext cx="2985664" cy="500935"/>
          </a:xfrm>
          <a:prstGeom prst="rect">
            <a:avLst/>
          </a:prstGeom>
        </p:spPr>
        <p:txBody>
          <a:bodyPr vert="horz" lIns="91561" tIns="45781" rIns="91561" bIns="45781" rtlCol="0" anchor="b"/>
          <a:lstStyle>
            <a:lvl1pPr algn="r">
              <a:defRPr sz="1200"/>
            </a:lvl1pPr>
          </a:lstStyle>
          <a:p>
            <a:fld id="{41E569EA-8AAF-4EE0-AAFD-4C124525326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84795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85665" cy="500936"/>
          </a:xfrm>
          <a:prstGeom prst="rect">
            <a:avLst/>
          </a:prstGeom>
        </p:spPr>
        <p:txBody>
          <a:bodyPr vert="horz" lIns="91561" tIns="45781" rIns="91561" bIns="45781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0909" y="0"/>
            <a:ext cx="2985664" cy="500936"/>
          </a:xfrm>
          <a:prstGeom prst="rect">
            <a:avLst/>
          </a:prstGeom>
        </p:spPr>
        <p:txBody>
          <a:bodyPr vert="horz" lIns="91561" tIns="45781" rIns="91561" bIns="45781" rtlCol="0"/>
          <a:lstStyle>
            <a:lvl1pPr algn="r">
              <a:defRPr sz="1200"/>
            </a:lvl1pPr>
          </a:lstStyle>
          <a:p>
            <a:fld id="{A600DD3E-1632-44EF-B8AF-B92BE5B894E7}" type="datetimeFigureOut">
              <a:rPr lang="en-GB" smtClean="0"/>
              <a:pPr/>
              <a:t>13/07/2018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1388" y="752475"/>
            <a:ext cx="5006975" cy="3756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61" tIns="45781" rIns="91561" bIns="45781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9611" y="4759683"/>
            <a:ext cx="5510530" cy="4508419"/>
          </a:xfrm>
          <a:prstGeom prst="rect">
            <a:avLst/>
          </a:prstGeom>
        </p:spPr>
        <p:txBody>
          <a:bodyPr vert="horz" lIns="91561" tIns="45781" rIns="91561" bIns="4578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9517775"/>
            <a:ext cx="2985665" cy="500935"/>
          </a:xfrm>
          <a:prstGeom prst="rect">
            <a:avLst/>
          </a:prstGeom>
        </p:spPr>
        <p:txBody>
          <a:bodyPr vert="horz" lIns="91561" tIns="45781" rIns="91561" bIns="45781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0909" y="9517775"/>
            <a:ext cx="2985664" cy="500935"/>
          </a:xfrm>
          <a:prstGeom prst="rect">
            <a:avLst/>
          </a:prstGeom>
        </p:spPr>
        <p:txBody>
          <a:bodyPr vert="horz" lIns="91561" tIns="45781" rIns="91561" bIns="45781" rtlCol="0" anchor="b"/>
          <a:lstStyle>
            <a:lvl1pPr algn="r">
              <a:defRPr sz="1200"/>
            </a:lvl1pPr>
          </a:lstStyle>
          <a:p>
            <a:fld id="{5D57D0A3-CEA6-45E2-9BD7-8328CE1A519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77624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7D0A3-CEA6-45E2-9BD7-8328CE1A5194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213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7D0A3-CEA6-45E2-9BD7-8328CE1A5194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213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7D0A3-CEA6-45E2-9BD7-8328CE1A5194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140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id-ID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id-ID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7D0A3-CEA6-45E2-9BD7-8328CE1A5194}" type="slidenum">
              <a:rPr lang="en-GB" smtClean="0"/>
              <a:pPr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5817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7D0A3-CEA6-45E2-9BD7-8328CE1A5194}" type="slidenum">
              <a:rPr lang="en-GB" smtClean="0"/>
              <a:pPr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3959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03065" y="4039820"/>
            <a:ext cx="5650085" cy="1068935"/>
          </a:xfrm>
          <a:effectLst/>
        </p:spPr>
        <p:txBody>
          <a:bodyPr>
            <a:normAutofit/>
          </a:bodyPr>
          <a:lstStyle>
            <a:lvl1pPr algn="l">
              <a:defRPr sz="3600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03066" y="5108755"/>
            <a:ext cx="5640934" cy="106893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6096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3CEC5-554F-441F-B853-E59EC7B12D0B}" type="datetime1">
              <a:rPr lang="en-US" smtClean="0"/>
              <a:pPr/>
              <a:t>7/13/2018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9BD0A-3803-4509-954D-6C75C0870D2A}" type="datetime1">
              <a:rPr lang="en-US" smtClean="0"/>
              <a:pPr/>
              <a:t>7/13/2018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903E2-9FA3-4A8B-9E4E-3AA99ED33377}" type="datetime1">
              <a:rPr lang="en-US" smtClean="0"/>
              <a:pPr/>
              <a:t>7/13/2018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42A2A-309D-4EB1-B227-35B3954F54B9}" type="datetime1">
              <a:rPr lang="en-US" smtClean="0"/>
              <a:pPr/>
              <a:t>7/13/2018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239B2D-E402-451E-9356-1165D86966AA}" type="datetime1">
              <a:rPr lang="en-US" smtClean="0"/>
              <a:pPr/>
              <a:t>7/13/2018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212456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239B2D-E402-451E-9356-1165D86966AA}" type="datetime1">
              <a:rPr lang="en-US" smtClean="0"/>
              <a:pPr/>
              <a:t>7/13/2018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822218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239B2D-E402-451E-9356-1165D86966AA}" type="datetime1">
              <a:rPr lang="en-US" smtClean="0"/>
              <a:pPr/>
              <a:t>7/13/2018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181697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239B2D-E402-451E-9356-1165D86966AA}" type="datetime1">
              <a:rPr lang="en-US" smtClean="0"/>
              <a:pPr/>
              <a:t>7/13/2018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54325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239B2D-E402-451E-9356-1165D86966AA}" type="datetime1">
              <a:rPr lang="en-US" smtClean="0"/>
              <a:pPr/>
              <a:t>7/13/2018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018198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239B2D-E402-451E-9356-1165D86966AA}" type="datetime1">
              <a:rPr lang="en-US" smtClean="0"/>
              <a:pPr/>
              <a:t>7/13/2018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289917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239B2D-E402-451E-9356-1165D86966AA}" type="datetime1">
              <a:rPr lang="en-US" smtClean="0"/>
              <a:pPr/>
              <a:t>7/13/2018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498712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138424"/>
            <a:ext cx="8229600" cy="458115"/>
          </a:xfrm>
        </p:spPr>
        <p:txBody>
          <a:bodyPr>
            <a:normAutofit/>
          </a:bodyPr>
          <a:lstStyle>
            <a:lvl1pPr algn="r">
              <a:defRPr sz="3600">
                <a:solidFill>
                  <a:srgbClr val="0070C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596540"/>
            <a:ext cx="8229600" cy="3970330"/>
          </a:xfrm>
        </p:spPr>
        <p:txBody>
          <a:bodyPr/>
          <a:lstStyle>
            <a:lvl1pPr>
              <a:defRPr sz="2800">
                <a:solidFill>
                  <a:srgbClr val="253600"/>
                </a:solidFill>
              </a:defRPr>
            </a:lvl1pPr>
            <a:lvl2pPr>
              <a:defRPr>
                <a:solidFill>
                  <a:srgbClr val="253600"/>
                </a:solidFill>
              </a:defRPr>
            </a:lvl2pPr>
            <a:lvl3pPr>
              <a:defRPr>
                <a:solidFill>
                  <a:srgbClr val="253600"/>
                </a:solidFill>
              </a:defRPr>
            </a:lvl3pPr>
            <a:lvl4pPr>
              <a:defRPr>
                <a:solidFill>
                  <a:srgbClr val="253600"/>
                </a:solidFill>
              </a:defRPr>
            </a:lvl4pPr>
            <a:lvl5pPr>
              <a:defRPr>
                <a:solidFill>
                  <a:srgbClr val="2536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B2A07-E1F2-4E9F-BCB2-520879A816C7}" type="datetime1">
              <a:rPr lang="en-US" smtClean="0"/>
              <a:pPr/>
              <a:t>7/13/2018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239B2D-E402-451E-9356-1165D86966AA}" type="datetime1">
              <a:rPr lang="en-US" smtClean="0"/>
              <a:pPr/>
              <a:t>7/13/2018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830845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239B2D-E402-451E-9356-1165D86966AA}" type="datetime1">
              <a:rPr lang="en-US" smtClean="0"/>
              <a:pPr/>
              <a:t>7/13/2018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902600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239B2D-E402-451E-9356-1165D86966AA}" type="datetime1">
              <a:rPr lang="en-US" smtClean="0"/>
              <a:pPr/>
              <a:t>7/13/2018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168227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239B2D-E402-451E-9356-1165D86966AA}" type="datetime1">
              <a:rPr lang="en-US" smtClean="0"/>
              <a:pPr/>
              <a:t>7/13/2018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347312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18659" y="128635"/>
            <a:ext cx="8371657" cy="750083"/>
          </a:xfrm>
        </p:spPr>
        <p:txBody>
          <a:bodyPr/>
          <a:lstStyle>
            <a:lvl1pPr>
              <a:defRPr spc="880" baseline="0"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/>
          </p:nvPr>
        </p:nvSpPr>
        <p:spPr>
          <a:xfrm>
            <a:off x="548204" y="1868827"/>
            <a:ext cx="8029589" cy="695796"/>
          </a:xfrm>
        </p:spPr>
        <p:txBody>
          <a:bodyPr anchor="b">
            <a:noAutofit/>
          </a:bodyPr>
          <a:lstStyle>
            <a:lvl1pPr algn="l">
              <a:defRPr sz="3200" spc="176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548204" y="2708920"/>
            <a:ext cx="8029589" cy="2160240"/>
          </a:xfr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7" name="フッター プレースホルダー 2"/>
          <p:cNvSpPr>
            <a:spLocks noGrp="1"/>
          </p:cNvSpPr>
          <p:nvPr>
            <p:ph type="ftr" sz="quarter" idx="16"/>
          </p:nvPr>
        </p:nvSpPr>
        <p:spPr>
          <a:xfrm>
            <a:off x="4706938" y="6394450"/>
            <a:ext cx="38893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8" name="スライド番号プレースホルダー 3"/>
          <p:cNvSpPr>
            <a:spLocks noGrp="1"/>
          </p:cNvSpPr>
          <p:nvPr>
            <p:ph type="sldNum" sz="quarter" idx="17"/>
          </p:nvPr>
        </p:nvSpPr>
        <p:spPr>
          <a:xfrm>
            <a:off x="8686800" y="6394450"/>
            <a:ext cx="4540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88938-200B-42BD-9552-F5B6A8FB21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3594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33CEC5-554F-441F-B853-E59EC7B12D0B}" type="datetime1">
              <a:rPr lang="en-US" smtClean="0"/>
              <a:pPr/>
              <a:t>7/13/2018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1057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3B2A07-E1F2-4E9F-BCB2-520879A816C7}" type="datetime1">
              <a:rPr lang="en-US" smtClean="0"/>
              <a:pPr/>
              <a:t>7/13/2018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559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E1E524-54BF-4986-9377-3541AE130AEE}" type="datetime1">
              <a:rPr lang="en-US" smtClean="0"/>
              <a:pPr/>
              <a:t>7/13/2018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1037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78087F-FBB7-4B5B-9FD8-AFEE66886E28}" type="datetime1">
              <a:rPr lang="en-US" smtClean="0"/>
              <a:pPr/>
              <a:t>7/13/2018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2934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C5B162-65A0-49DC-A301-9337907B6570}" type="datetime1">
              <a:rPr lang="en-US" smtClean="0"/>
              <a:pPr/>
              <a:t>7/13/2018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530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3309" y="527605"/>
            <a:ext cx="6871724" cy="76352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070C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3310" y="1291130"/>
            <a:ext cx="6871724" cy="4428445"/>
          </a:xfrm>
        </p:spPr>
        <p:txBody>
          <a:bodyPr/>
          <a:lstStyle>
            <a:lvl1pPr>
              <a:defRPr sz="2800">
                <a:solidFill>
                  <a:srgbClr val="253600"/>
                </a:solidFill>
              </a:defRPr>
            </a:lvl1pPr>
            <a:lvl2pPr>
              <a:defRPr>
                <a:solidFill>
                  <a:srgbClr val="253600"/>
                </a:solidFill>
              </a:defRPr>
            </a:lvl2pPr>
            <a:lvl3pPr>
              <a:defRPr>
                <a:solidFill>
                  <a:srgbClr val="253600"/>
                </a:solidFill>
              </a:defRPr>
            </a:lvl3pPr>
            <a:lvl4pPr>
              <a:defRPr>
                <a:solidFill>
                  <a:srgbClr val="253600"/>
                </a:solidFill>
              </a:defRPr>
            </a:lvl4pPr>
            <a:lvl5pPr>
              <a:defRPr>
                <a:solidFill>
                  <a:srgbClr val="2536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378E6-CDC8-43C8-8EFC-99CA9F9C3DA4}" type="datetime1">
              <a:rPr lang="en-US" smtClean="0"/>
              <a:pPr/>
              <a:t>7/13/2018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38BDD3-1EA9-4E40-A53D-728FAFCBDE55}" type="datetime1">
              <a:rPr lang="en-US" smtClean="0"/>
              <a:pPr/>
              <a:t>7/13/2018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6696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5440524-C330-4045-A040-F9BC9FAC913F}" type="datetime1">
              <a:rPr lang="en-US" smtClean="0"/>
              <a:pPr/>
              <a:t>7/13/2018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9740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A9367D5-2B92-4F6F-AD05-C0C762689EE0}" type="datetime1">
              <a:rPr lang="en-US" smtClean="0"/>
              <a:pPr/>
              <a:t>7/13/2018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820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59BD0A-3803-4509-954D-6C75C0870D2A}" type="datetime1">
              <a:rPr lang="en-US" smtClean="0"/>
              <a:pPr/>
              <a:t>7/13/2018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4434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3903E2-9FA3-4A8B-9E4E-3AA99ED33377}" type="datetime1">
              <a:rPr lang="en-US" smtClean="0"/>
              <a:pPr/>
              <a:t>7/13/2018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596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B42A2A-309D-4EB1-B227-35B3954F54B9}" type="datetime1">
              <a:rPr lang="en-US" smtClean="0"/>
              <a:pPr/>
              <a:t>7/13/2018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819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1E524-54BF-4986-9377-3541AE130AEE}" type="datetime1">
              <a:rPr lang="en-US" smtClean="0"/>
              <a:pPr/>
              <a:t>7/13/2018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3014"/>
            <a:ext cx="8229600" cy="58462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087F-FBB7-4B5B-9FD8-AFEE66886E28}" type="datetime1">
              <a:rPr lang="en-US" smtClean="0"/>
              <a:pPr/>
              <a:t>7/13/2018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985720"/>
            <a:ext cx="8229600" cy="532180"/>
          </a:xfrm>
        </p:spPr>
        <p:txBody>
          <a:bodyPr>
            <a:normAutofit/>
          </a:bodyPr>
          <a:lstStyle>
            <a:lvl1pPr algn="r">
              <a:defRPr sz="3600">
                <a:solidFill>
                  <a:srgbClr val="0070C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5" y="1749244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9E1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2379107"/>
            <a:ext cx="4040188" cy="3035058"/>
          </a:xfrm>
        </p:spPr>
        <p:txBody>
          <a:bodyPr/>
          <a:lstStyle>
            <a:lvl1pPr>
              <a:defRPr sz="2400">
                <a:solidFill>
                  <a:srgbClr val="253600"/>
                </a:solidFill>
              </a:defRPr>
            </a:lvl1pPr>
            <a:lvl2pPr>
              <a:defRPr sz="2000">
                <a:solidFill>
                  <a:srgbClr val="253600"/>
                </a:solidFill>
              </a:defRPr>
            </a:lvl2pPr>
            <a:lvl3pPr>
              <a:defRPr sz="1800">
                <a:solidFill>
                  <a:srgbClr val="253600"/>
                </a:solidFill>
              </a:defRPr>
            </a:lvl3pPr>
            <a:lvl4pPr>
              <a:defRPr sz="1600">
                <a:solidFill>
                  <a:srgbClr val="253600"/>
                </a:solidFill>
              </a:defRPr>
            </a:lvl4pPr>
            <a:lvl5pPr>
              <a:defRPr sz="1600">
                <a:solidFill>
                  <a:srgbClr val="2536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0" y="1749244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9E1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0" y="2379107"/>
            <a:ext cx="4041775" cy="3035058"/>
          </a:xfrm>
        </p:spPr>
        <p:txBody>
          <a:bodyPr/>
          <a:lstStyle>
            <a:lvl1pPr>
              <a:defRPr sz="2400">
                <a:solidFill>
                  <a:srgbClr val="253600"/>
                </a:solidFill>
              </a:defRPr>
            </a:lvl1pPr>
            <a:lvl2pPr>
              <a:defRPr sz="2000">
                <a:solidFill>
                  <a:srgbClr val="253600"/>
                </a:solidFill>
              </a:defRPr>
            </a:lvl2pPr>
            <a:lvl3pPr>
              <a:defRPr sz="1800">
                <a:solidFill>
                  <a:srgbClr val="253600"/>
                </a:solidFill>
              </a:defRPr>
            </a:lvl3pPr>
            <a:lvl4pPr>
              <a:defRPr sz="1600">
                <a:solidFill>
                  <a:srgbClr val="253600"/>
                </a:solidFill>
              </a:defRPr>
            </a:lvl4pPr>
            <a:lvl5pPr>
              <a:defRPr sz="1600">
                <a:solidFill>
                  <a:srgbClr val="2536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B162-65A0-49DC-A301-9337907B6570}" type="datetime1">
              <a:rPr lang="en-US" smtClean="0"/>
              <a:pPr/>
              <a:t>7/13/2018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8BDD3-1EA9-4E40-A53D-728FAFCBDE55}" type="datetime1">
              <a:rPr lang="en-US" smtClean="0"/>
              <a:pPr/>
              <a:t>7/13/2018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40524-C330-4045-A040-F9BC9FAC913F}" type="datetime1">
              <a:rPr lang="en-US" smtClean="0"/>
              <a:pPr/>
              <a:t>7/13/2018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367D5-2B92-4F6F-AD05-C0C762689EE0}" type="datetime1">
              <a:rPr lang="en-US" smtClean="0"/>
              <a:pPr/>
              <a:t>7/13/2018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82CC5-6283-4F12-946E-AEA2C46F68CE}" type="datetime1">
              <a:rPr lang="en-US" smtClean="0"/>
              <a:pPr/>
              <a:t>7/13/2018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7E582CC5-6283-4F12-946E-AEA2C46F68CE}" type="datetime1">
              <a:rPr lang="en-US" smtClean="0"/>
              <a:pPr/>
              <a:t>7/13/2018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68" r:id="rId1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82CC5-6283-4F12-946E-AEA2C46F68CE}" type="datetime1">
              <a:rPr lang="en-US" smtClean="0"/>
              <a:pPr/>
              <a:t>7/13/2018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asil gambar untuk SAKIP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9000" contras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2564904"/>
            <a:ext cx="4824536" cy="2736305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2012122"/>
            <a:ext cx="9180512" cy="1232212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</a:t>
            </a:r>
            <a:r>
              <a:rPr 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</a:t>
            </a:r>
            <a:r>
              <a:rPr lang="en-US" sz="54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</a:t>
            </a:r>
            <a:r>
              <a:rPr lang="en-US" sz="5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</a:t>
            </a:r>
            <a:r>
              <a:rPr lang="en-US" sz="5400" b="1" dirty="0"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en-US" sz="5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</a:t>
            </a:r>
            <a:r>
              <a:rPr lang="en-US" sz="5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lang="en-US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</a:t>
            </a:r>
            <a:r>
              <a:rPr lang="en-US" sz="5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US" sz="54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</a:t>
            </a:r>
            <a:b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endParaRPr lang="en-GB" sz="5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12360" y="134129"/>
            <a:ext cx="1331640" cy="12241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23528" y="5654941"/>
            <a:ext cx="6048164" cy="1008112"/>
          </a:xfrm>
          <a:prstGeom prst="rect">
            <a:avLst/>
          </a:prstGeom>
        </p:spPr>
        <p:txBody>
          <a:bodyPr vert="horz" lIns="91427" tIns="45713" rIns="91427" bIns="45713" rtlCol="0" anchor="ctr">
            <a:noAutofit/>
          </a:bodyPr>
          <a:lstStyle>
            <a:lvl1pPr algn="ctr" defTabSz="709117" rtl="0" eaLnBrk="1" latinLnBrk="0" hangingPunct="1">
              <a:spcBef>
                <a:spcPct val="0"/>
              </a:spcBef>
              <a:buNone/>
              <a:defRPr sz="3400" b="1" kern="1200" baseline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New Tai Lue" pitchFamily="34" charset="0"/>
                <a:ea typeface="Microsoft Himalaya" pitchFamily="2" charset="0"/>
                <a:cs typeface="Microsoft New Tai Lue" pitchFamily="34" charset="0"/>
              </a:defRPr>
            </a:lvl1pPr>
          </a:lstStyle>
          <a:p>
            <a:pPr algn="l"/>
            <a:r>
              <a:rPr lang="en-US" sz="1600" dirty="0">
                <a:solidFill>
                  <a:schemeClr val="tx1"/>
                </a:solidFill>
                <a:latin typeface="Berlin Sans FB Demi" pitchFamily="34" charset="0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Berlin Sans FB Demi" pitchFamily="34" charset="0"/>
              </a:rPr>
            </a:br>
            <a:r>
              <a:rPr lang="en-US" sz="1600" dirty="0" err="1">
                <a:solidFill>
                  <a:schemeClr val="tx1"/>
                </a:solidFill>
                <a:effectLst/>
                <a:latin typeface="Lucida Handwriting" panose="03010101010101010101" pitchFamily="66" charset="0"/>
              </a:rPr>
              <a:t>Dinas</a:t>
            </a:r>
            <a:r>
              <a:rPr lang="en-US" sz="1600" dirty="0">
                <a:solidFill>
                  <a:schemeClr val="tx1"/>
                </a:solidFill>
                <a:effectLst/>
                <a:latin typeface="Lucida Handwriting" panose="03010101010101010101" pitchFamily="66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Lucida Handwriting" panose="03010101010101010101" pitchFamily="66" charset="0"/>
              </a:rPr>
              <a:t>Penanaman</a:t>
            </a:r>
            <a:r>
              <a:rPr lang="en-US" sz="1600" dirty="0">
                <a:solidFill>
                  <a:schemeClr val="tx1"/>
                </a:solidFill>
                <a:effectLst/>
                <a:latin typeface="Lucida Handwriting" panose="03010101010101010101" pitchFamily="66" charset="0"/>
              </a:rPr>
              <a:t> Modal </a:t>
            </a:r>
            <a:r>
              <a:rPr lang="en-US" sz="1600" dirty="0" err="1">
                <a:solidFill>
                  <a:schemeClr val="tx1"/>
                </a:solidFill>
                <a:effectLst/>
                <a:latin typeface="Lucida Handwriting" panose="03010101010101010101" pitchFamily="66" charset="0"/>
              </a:rPr>
              <a:t>dan</a:t>
            </a:r>
            <a:r>
              <a:rPr lang="en-US" sz="1600" dirty="0">
                <a:solidFill>
                  <a:schemeClr val="tx1"/>
                </a:solidFill>
                <a:effectLst/>
                <a:latin typeface="Lucida Handwriting" panose="03010101010101010101" pitchFamily="66" charset="0"/>
              </a:rPr>
              <a:t> PTSP</a:t>
            </a:r>
          </a:p>
          <a:p>
            <a:pPr algn="l"/>
            <a:r>
              <a:rPr lang="en-US" sz="1600" dirty="0" err="1">
                <a:solidFill>
                  <a:schemeClr val="tx1"/>
                </a:solidFill>
                <a:effectLst/>
                <a:latin typeface="Lucida Handwriting" panose="03010101010101010101" pitchFamily="66" charset="0"/>
              </a:rPr>
              <a:t>Kabupaten</a:t>
            </a:r>
            <a:r>
              <a:rPr lang="en-US" sz="1600" dirty="0">
                <a:solidFill>
                  <a:schemeClr val="tx1"/>
                </a:solidFill>
                <a:effectLst/>
                <a:latin typeface="Lucida Handwriting" panose="03010101010101010101" pitchFamily="66" charset="0"/>
              </a:rPr>
              <a:t> Gresik</a:t>
            </a:r>
          </a:p>
          <a:p>
            <a:pPr algn="l"/>
            <a:endParaRPr lang="en-GB" sz="1600" b="0" dirty="0">
              <a:solidFill>
                <a:schemeClr val="tx1"/>
              </a:solidFill>
              <a:effectLst/>
              <a:latin typeface="Lucida Handwriting" panose="03010101010101010101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554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065" y="332656"/>
            <a:ext cx="8229600" cy="710952"/>
          </a:xfrm>
          <a:noFill/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RENCANA KERJA TAHUNAN</a:t>
            </a:r>
            <a:b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</a:b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2019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74904" y="6245225"/>
            <a:ext cx="2133600" cy="476250"/>
          </a:xfrm>
        </p:spPr>
        <p:txBody>
          <a:bodyPr/>
          <a:lstStyle/>
          <a:p>
            <a:fld id="{CF40B41D-FD10-4A38-B39B-626510BD49B7}" type="slidenum">
              <a:rPr lang="en-US" sz="1800" smtClean="0"/>
              <a:pPr/>
              <a:t>10</a:t>
            </a:fld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2819860"/>
              </p:ext>
            </p:extLst>
          </p:nvPr>
        </p:nvGraphicFramePr>
        <p:xfrm>
          <a:off x="395536" y="1412776"/>
          <a:ext cx="8352928" cy="490650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1913"/>
                <a:gridCol w="1207653"/>
                <a:gridCol w="1308291"/>
                <a:gridCol w="2113393"/>
                <a:gridCol w="2057478"/>
                <a:gridCol w="1364200"/>
              </a:tblGrid>
              <a:tr h="270030">
                <a:tc gridSpan="6">
                  <a:txBody>
                    <a:bodyPr/>
                    <a:lstStyle/>
                    <a:p>
                      <a:pPr algn="ctr"/>
                      <a:r>
                        <a:rPr lang="en-GB" sz="800" dirty="0" smtClean="0">
                          <a:solidFill>
                            <a:schemeClr val="tx1"/>
                          </a:solidFill>
                        </a:rPr>
                        <a:t>RENSTRA</a:t>
                      </a:r>
                      <a:r>
                        <a:rPr lang="en-GB" sz="800" baseline="0" dirty="0" smtClean="0">
                          <a:solidFill>
                            <a:schemeClr val="tx1"/>
                          </a:solidFill>
                        </a:rPr>
                        <a:t> DPM PTSP</a:t>
                      </a:r>
                      <a:endParaRPr lang="en-GB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06034">
                <a:tc gridSpan="2"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SASARAN</a:t>
                      </a:r>
                    </a:p>
                    <a:p>
                      <a:pPr algn="ctr"/>
                      <a:r>
                        <a:rPr lang="en-GB" sz="800" b="1" dirty="0" smtClean="0"/>
                        <a:t>STRATEGIS</a:t>
                      </a:r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EAD4E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PROGRAM</a:t>
                      </a:r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KEGIATAN</a:t>
                      </a:r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INDIKATOR KEGIATAN</a:t>
                      </a:r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ANGGARAN</a:t>
                      </a:r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EAD4E5"/>
                    </a:solidFill>
                  </a:tcPr>
                </a:tc>
              </a:tr>
              <a:tr h="578636"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1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Meningkatnya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angka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investasi</a:t>
                      </a:r>
                      <a:endParaRPr lang="en-GB" sz="800" dirty="0"/>
                    </a:p>
                  </a:txBody>
                  <a:tcPr/>
                </a:tc>
                <a:tc rowSpan="8">
                  <a:txBody>
                    <a:bodyPr/>
                    <a:lstStyle/>
                    <a:p>
                      <a:r>
                        <a:rPr lang="en-GB" sz="800" dirty="0" smtClean="0"/>
                        <a:t>Program </a:t>
                      </a:r>
                      <a:r>
                        <a:rPr lang="en-GB" sz="800" dirty="0" err="1" smtClean="0"/>
                        <a:t>Pengembangan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Iklim</a:t>
                      </a:r>
                      <a:r>
                        <a:rPr lang="en-GB" sz="800" dirty="0" smtClean="0"/>
                        <a:t> ,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Promosi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dan</a:t>
                      </a:r>
                      <a:r>
                        <a:rPr lang="en-GB" sz="800" baseline="0" dirty="0" smtClean="0"/>
                        <a:t> Data </a:t>
                      </a:r>
                      <a:r>
                        <a:rPr lang="en-GB" sz="800" baseline="0" dirty="0" err="1" smtClean="0"/>
                        <a:t>dan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Informasi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Penanaman</a:t>
                      </a:r>
                      <a:r>
                        <a:rPr lang="en-GB" sz="800" baseline="0" dirty="0" smtClean="0"/>
                        <a:t> Modal</a:t>
                      </a:r>
                    </a:p>
                    <a:p>
                      <a:endParaRPr lang="en-GB" sz="800" baseline="0" dirty="0" smtClean="0"/>
                    </a:p>
                    <a:p>
                      <a:r>
                        <a:rPr lang="en-GB" sz="800" baseline="0" dirty="0" err="1" smtClean="0"/>
                        <a:t>Indikator</a:t>
                      </a:r>
                      <a:r>
                        <a:rPr lang="en-GB" sz="800" baseline="0" dirty="0" smtClean="0"/>
                        <a:t> :</a:t>
                      </a:r>
                    </a:p>
                    <a:p>
                      <a:r>
                        <a:rPr lang="en-GB" sz="800" dirty="0" err="1" smtClean="0"/>
                        <a:t>Persentase</a:t>
                      </a:r>
                      <a:r>
                        <a:rPr lang="en-GB" sz="800" dirty="0" smtClean="0"/>
                        <a:t>  </a:t>
                      </a:r>
                      <a:r>
                        <a:rPr lang="en-GB" sz="800" dirty="0" err="1" smtClean="0"/>
                        <a:t>peningkatan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jumlah</a:t>
                      </a:r>
                      <a:r>
                        <a:rPr lang="en-GB" sz="800" dirty="0" smtClean="0"/>
                        <a:t> investor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Forum Shareholders </a:t>
                      </a:r>
                      <a:r>
                        <a:rPr lang="en-GB" sz="800" dirty="0" err="1" smtClean="0"/>
                        <a:t>Investasi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untuk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Evaluasi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Pelaksanaan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Iklim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Investasi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u="none" strike="noStrike" kern="1200" baseline="0" dirty="0" err="1" smtClean="0"/>
                        <a:t>Jumlah</a:t>
                      </a:r>
                      <a:r>
                        <a:rPr lang="en-GB" sz="800" u="none" strike="noStrike" kern="1200" baseline="0" dirty="0" smtClean="0"/>
                        <a:t> </a:t>
                      </a:r>
                      <a:r>
                        <a:rPr lang="en-GB" sz="800" u="none" strike="noStrike" kern="1200" baseline="0" dirty="0" err="1" smtClean="0"/>
                        <a:t>peserta</a:t>
                      </a:r>
                      <a:r>
                        <a:rPr lang="en-GB" sz="800" u="none" strike="noStrike" kern="1200" baseline="0" dirty="0" smtClean="0"/>
                        <a:t> Gathering </a:t>
                      </a:r>
                      <a:r>
                        <a:rPr lang="en-GB" sz="800" u="none" strike="noStrike" kern="1200" baseline="0" dirty="0" err="1" smtClean="0"/>
                        <a:t>dengan</a:t>
                      </a:r>
                      <a:r>
                        <a:rPr lang="en-GB" sz="800" u="none" strike="noStrike" kern="1200" baseline="0" dirty="0" smtClean="0"/>
                        <a:t> investor </a:t>
                      </a:r>
                      <a:r>
                        <a:rPr lang="en-GB" sz="800" u="none" strike="noStrike" kern="1200" baseline="0" dirty="0" err="1" smtClean="0"/>
                        <a:t>dan</a:t>
                      </a:r>
                      <a:r>
                        <a:rPr lang="en-GB" sz="800" u="none" strike="noStrike" kern="1200" baseline="0" dirty="0" smtClean="0"/>
                        <a:t> </a:t>
                      </a:r>
                      <a:r>
                        <a:rPr lang="en-GB" sz="800" u="none" strike="noStrike" kern="1200" baseline="0" dirty="0" err="1" smtClean="0"/>
                        <a:t>calon</a:t>
                      </a:r>
                      <a:endParaRPr lang="en-GB" sz="800" u="none" strike="noStrike" kern="1200" baseline="0" dirty="0" smtClean="0"/>
                    </a:p>
                    <a:p>
                      <a:r>
                        <a:rPr lang="en-GB" sz="800" u="none" strike="noStrike" kern="1200" baseline="0" dirty="0" smtClean="0"/>
                        <a:t>Investor (150 orang)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800" dirty="0" smtClean="0"/>
                        <a:t>50.200.000</a:t>
                      </a:r>
                      <a:endParaRPr lang="en-GB" sz="800" dirty="0"/>
                    </a:p>
                  </a:txBody>
                  <a:tcPr/>
                </a:tc>
              </a:tr>
              <a:tr h="578636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Indikator</a:t>
                      </a:r>
                      <a:r>
                        <a:rPr lang="en-GB" sz="800" dirty="0" smtClean="0"/>
                        <a:t> :</a:t>
                      </a:r>
                    </a:p>
                    <a:p>
                      <a:r>
                        <a:rPr lang="en-GB" sz="800" dirty="0" err="1" smtClean="0"/>
                        <a:t>Nilai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Realisasi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Investasi</a:t>
                      </a:r>
                      <a:endParaRPr lang="en-GB" sz="8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Fasilitasi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Kegiatan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Kemitraan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Pengusaha</a:t>
                      </a:r>
                      <a:r>
                        <a:rPr lang="en-GB" sz="800" dirty="0" smtClean="0"/>
                        <a:t> Daerah </a:t>
                      </a:r>
                      <a:r>
                        <a:rPr lang="en-GB" sz="800" dirty="0" err="1" smtClean="0"/>
                        <a:t>dengan</a:t>
                      </a:r>
                      <a:r>
                        <a:rPr lang="en-GB" sz="800" dirty="0" smtClean="0"/>
                        <a:t> PMA PMDN </a:t>
                      </a:r>
                      <a:r>
                        <a:rPr lang="en-GB" sz="800" dirty="0" err="1" smtClean="0"/>
                        <a:t>serta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Sektor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Migas</a:t>
                      </a:r>
                      <a:endParaRPr lang="en-GB" sz="8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Jumlah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peserta</a:t>
                      </a:r>
                      <a:r>
                        <a:rPr lang="en-GB" sz="800" dirty="0" smtClean="0"/>
                        <a:t> Forum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Kemitraan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Bisnis</a:t>
                      </a:r>
                      <a:r>
                        <a:rPr lang="en-GB" sz="800" baseline="0" dirty="0" smtClean="0"/>
                        <a:t> (Business Gathering) </a:t>
                      </a:r>
                      <a:r>
                        <a:rPr lang="en-GB" sz="800" baseline="0" dirty="0" err="1" smtClean="0"/>
                        <a:t>antara</a:t>
                      </a:r>
                      <a:r>
                        <a:rPr lang="en-GB" sz="800" baseline="0" dirty="0" smtClean="0"/>
                        <a:t> UMKM </a:t>
                      </a:r>
                      <a:r>
                        <a:rPr lang="en-GB" sz="800" baseline="0" dirty="0" err="1" smtClean="0"/>
                        <a:t>dan</a:t>
                      </a:r>
                      <a:r>
                        <a:rPr lang="en-GB" sz="800" baseline="0" dirty="0" smtClean="0"/>
                        <a:t> PMA-PMDN (170 </a:t>
                      </a:r>
                      <a:r>
                        <a:rPr lang="en-GB" sz="800" baseline="0" dirty="0" err="1" smtClean="0"/>
                        <a:t>peserta</a:t>
                      </a:r>
                      <a:r>
                        <a:rPr lang="en-GB" sz="800" baseline="0" dirty="0" smtClean="0"/>
                        <a:t>)</a:t>
                      </a:r>
                      <a:endParaRPr lang="en-GB" sz="8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800" dirty="0" smtClean="0"/>
                        <a:t>35.200.000</a:t>
                      </a:r>
                      <a:endParaRPr lang="en-GB" sz="8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578636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800" dirty="0" smtClean="0"/>
                        <a:t>Penyusunan Jaringan Kemitraan untuk Perluasan Investasi Usaha Kecil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Jumlah</a:t>
                      </a:r>
                      <a:r>
                        <a:rPr lang="en-GB" sz="800" dirty="0" smtClean="0"/>
                        <a:t>  </a:t>
                      </a:r>
                      <a:r>
                        <a:rPr lang="en-GB" sz="800" dirty="0" err="1" smtClean="0"/>
                        <a:t>buku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dirty="0" err="1" smtClean="0"/>
                        <a:t>penyusunan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jaringan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kemitraan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untuk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perluasan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investasi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pengusaha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kecil</a:t>
                      </a:r>
                      <a:r>
                        <a:rPr lang="en-GB" sz="800" dirty="0" smtClean="0"/>
                        <a:t> (5 </a:t>
                      </a:r>
                      <a:r>
                        <a:rPr lang="en-GB" sz="800" dirty="0" err="1" smtClean="0"/>
                        <a:t>buku</a:t>
                      </a:r>
                      <a:r>
                        <a:rPr lang="en-GB" sz="800" dirty="0" smtClean="0"/>
                        <a:t>)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800" dirty="0" smtClean="0"/>
                        <a:t>151.600.000</a:t>
                      </a:r>
                      <a:endParaRPr lang="en-GB" sz="800" dirty="0"/>
                    </a:p>
                  </a:txBody>
                  <a:tcPr/>
                </a:tc>
              </a:tr>
              <a:tr h="469338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Optimalisasi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Pemanfaatan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Jaringan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Komunikasi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dan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Informasi</a:t>
                      </a:r>
                      <a:endParaRPr lang="en-GB" sz="8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Jumlah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sarana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dan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prasarana</a:t>
                      </a:r>
                      <a:r>
                        <a:rPr lang="en-GB" sz="800" dirty="0" smtClean="0"/>
                        <a:t> TI yang </a:t>
                      </a:r>
                      <a:r>
                        <a:rPr lang="en-GB" sz="800" dirty="0" err="1" smtClean="0"/>
                        <a:t>dipelihara</a:t>
                      </a:r>
                      <a:r>
                        <a:rPr lang="en-GB" sz="800" dirty="0" smtClean="0"/>
                        <a:t> (5 </a:t>
                      </a:r>
                      <a:r>
                        <a:rPr lang="en-GB" sz="800" dirty="0" err="1" smtClean="0"/>
                        <a:t>sarana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dan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prasarana</a:t>
                      </a:r>
                      <a:r>
                        <a:rPr lang="en-GB" sz="800" dirty="0" smtClean="0"/>
                        <a:t>)</a:t>
                      </a:r>
                      <a:endParaRPr lang="en-GB" sz="8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800" dirty="0" smtClean="0"/>
                        <a:t>170.000.000</a:t>
                      </a:r>
                      <a:endParaRPr lang="en-GB" sz="8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469338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Peningkatan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Promosi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Investasi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Jumlah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pameran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investasi</a:t>
                      </a:r>
                      <a:r>
                        <a:rPr lang="en-GB" sz="800" dirty="0" smtClean="0"/>
                        <a:t> (2 kali </a:t>
                      </a:r>
                      <a:r>
                        <a:rPr lang="en-GB" sz="800" dirty="0" err="1" smtClean="0"/>
                        <a:t>pameran</a:t>
                      </a:r>
                      <a:r>
                        <a:rPr lang="en-GB" sz="800" dirty="0" smtClean="0"/>
                        <a:t>)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800" dirty="0" smtClean="0"/>
                        <a:t>193.511.000</a:t>
                      </a:r>
                      <a:endParaRPr lang="en-GB" sz="800" dirty="0"/>
                    </a:p>
                  </a:txBody>
                  <a:tcPr/>
                </a:tc>
              </a:tr>
              <a:tr h="578636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Surveillance Audit </a:t>
                      </a:r>
                      <a:r>
                        <a:rPr lang="en-GB" sz="800" dirty="0" err="1" smtClean="0"/>
                        <a:t>Sistem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Managemen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Mutu</a:t>
                      </a:r>
                      <a:r>
                        <a:rPr lang="en-GB" sz="800" dirty="0" smtClean="0"/>
                        <a:t> International Organization For Standardization (ISO) 9001</a:t>
                      </a:r>
                      <a:endParaRPr lang="en-GB" sz="8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800" u="none" strike="noStrike" kern="1200" baseline="0" dirty="0" err="1" smtClean="0"/>
                        <a:t>Jumlah</a:t>
                      </a:r>
                      <a:r>
                        <a:rPr lang="en-GB" sz="800" u="none" strike="noStrike" kern="1200" baseline="0" dirty="0" smtClean="0"/>
                        <a:t> </a:t>
                      </a:r>
                      <a:r>
                        <a:rPr lang="en-GB" sz="800" u="none" strike="noStrike" kern="1200" baseline="0" dirty="0" err="1" smtClean="0"/>
                        <a:t>sertifikat</a:t>
                      </a:r>
                      <a:r>
                        <a:rPr lang="en-GB" sz="800" u="none" strike="noStrike" kern="1200" baseline="0" dirty="0" smtClean="0"/>
                        <a:t> ISO 9001:2015 </a:t>
                      </a:r>
                      <a:r>
                        <a:rPr lang="en-GB" sz="800" u="none" strike="noStrike" kern="1200" baseline="0" dirty="0" err="1" smtClean="0"/>
                        <a:t>pada</a:t>
                      </a:r>
                      <a:r>
                        <a:rPr lang="en-GB" sz="800" u="none" strike="noStrike" kern="1200" baseline="0" dirty="0" smtClean="0"/>
                        <a:t> </a:t>
                      </a:r>
                      <a:r>
                        <a:rPr lang="en-GB" sz="800" u="none" strike="noStrike" kern="1200" baseline="0" dirty="0" err="1" smtClean="0"/>
                        <a:t>Dinas</a:t>
                      </a:r>
                      <a:r>
                        <a:rPr lang="en-GB" sz="800" u="none" strike="noStrike" kern="1200" baseline="0" dirty="0" smtClean="0"/>
                        <a:t> </a:t>
                      </a:r>
                      <a:r>
                        <a:rPr lang="en-GB" sz="800" u="none" strike="noStrike" kern="1200" baseline="0" dirty="0" err="1" smtClean="0"/>
                        <a:t>Penanaman</a:t>
                      </a:r>
                      <a:endParaRPr lang="en-GB" sz="800" u="none" strike="noStrike" kern="1200" baseline="0" dirty="0" smtClean="0"/>
                    </a:p>
                    <a:p>
                      <a:r>
                        <a:rPr lang="en-GB" sz="800" u="none" strike="noStrike" kern="1200" baseline="0" dirty="0" smtClean="0"/>
                        <a:t>Modal </a:t>
                      </a:r>
                      <a:r>
                        <a:rPr lang="en-GB" sz="800" u="none" strike="noStrike" kern="1200" baseline="0" dirty="0" err="1" smtClean="0"/>
                        <a:t>dan</a:t>
                      </a:r>
                      <a:r>
                        <a:rPr lang="en-GB" sz="800" u="none" strike="noStrike" kern="1200" baseline="0" dirty="0" smtClean="0"/>
                        <a:t> </a:t>
                      </a:r>
                      <a:r>
                        <a:rPr lang="en-GB" sz="800" u="none" strike="noStrike" kern="1200" baseline="0" dirty="0" err="1" smtClean="0"/>
                        <a:t>Perizinan</a:t>
                      </a:r>
                      <a:r>
                        <a:rPr lang="en-GB" sz="800" u="none" strike="noStrike" kern="1200" baseline="0" dirty="0" smtClean="0"/>
                        <a:t> (1 </a:t>
                      </a:r>
                      <a:r>
                        <a:rPr lang="en-GB" sz="800" u="none" strike="noStrike" kern="1200" baseline="0" dirty="0" err="1" smtClean="0"/>
                        <a:t>sertifikat</a:t>
                      </a:r>
                      <a:r>
                        <a:rPr lang="en-GB" sz="800" u="none" strike="noStrike" kern="1200" baseline="0" dirty="0" smtClean="0"/>
                        <a:t>)</a:t>
                      </a:r>
                      <a:endParaRPr lang="en-GB" sz="8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800" dirty="0" smtClean="0"/>
                        <a:t>107.458.000</a:t>
                      </a:r>
                      <a:endParaRPr lang="en-GB" sz="8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469338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Penyusunan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Direktori</a:t>
                      </a:r>
                      <a:r>
                        <a:rPr lang="en-GB" sz="800" dirty="0" smtClean="0"/>
                        <a:t> Perusahaan di </a:t>
                      </a:r>
                      <a:r>
                        <a:rPr lang="en-GB" sz="800" dirty="0" err="1" smtClean="0"/>
                        <a:t>Kabupaten</a:t>
                      </a:r>
                      <a:r>
                        <a:rPr lang="en-GB" sz="800" dirty="0" smtClean="0"/>
                        <a:t> Gresik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Jumlah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buku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direktori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perusahaan</a:t>
                      </a:r>
                      <a:r>
                        <a:rPr lang="en-GB" sz="800" dirty="0" smtClean="0"/>
                        <a:t> di </a:t>
                      </a:r>
                      <a:r>
                        <a:rPr lang="en-GB" sz="800" dirty="0" err="1" smtClean="0"/>
                        <a:t>Kab</a:t>
                      </a:r>
                      <a:r>
                        <a:rPr lang="en-GB" sz="800" dirty="0" smtClean="0"/>
                        <a:t>. Gresik (42 </a:t>
                      </a:r>
                      <a:r>
                        <a:rPr lang="en-GB" sz="800" dirty="0" err="1" smtClean="0"/>
                        <a:t>buku</a:t>
                      </a:r>
                      <a:r>
                        <a:rPr lang="en-GB" sz="800" dirty="0" smtClean="0"/>
                        <a:t>)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800" dirty="0" smtClean="0"/>
                        <a:t>33.700.000</a:t>
                      </a:r>
                      <a:endParaRPr lang="en-GB" sz="800" dirty="0"/>
                    </a:p>
                  </a:txBody>
                  <a:tcPr/>
                </a:tc>
              </a:tr>
              <a:tr h="578636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Kajian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Kebijakan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Penanaman</a:t>
                      </a:r>
                      <a:r>
                        <a:rPr lang="en-GB" sz="800" dirty="0" smtClean="0"/>
                        <a:t> Modal</a:t>
                      </a:r>
                      <a:endParaRPr lang="en-GB" sz="8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800" u="none" strike="noStrike" kern="1200" baseline="0" dirty="0" err="1" smtClean="0"/>
                        <a:t>Jumlah</a:t>
                      </a:r>
                      <a:r>
                        <a:rPr lang="en-GB" sz="800" u="none" strike="noStrike" kern="1200" baseline="0" dirty="0" smtClean="0"/>
                        <a:t> </a:t>
                      </a:r>
                      <a:r>
                        <a:rPr lang="en-GB" sz="800" u="none" strike="noStrike" kern="1200" baseline="0" dirty="0" err="1" smtClean="0"/>
                        <a:t>paket</a:t>
                      </a:r>
                      <a:r>
                        <a:rPr lang="en-GB" sz="800" u="none" strike="noStrike" kern="1200" baseline="0" dirty="0" smtClean="0"/>
                        <a:t> </a:t>
                      </a:r>
                      <a:r>
                        <a:rPr lang="en-GB" sz="800" u="none" strike="noStrike" kern="1200" baseline="0" dirty="0" err="1" smtClean="0"/>
                        <a:t>Peraturan</a:t>
                      </a:r>
                      <a:r>
                        <a:rPr lang="en-GB" sz="800" u="none" strike="noStrike" kern="1200" baseline="0" dirty="0" smtClean="0"/>
                        <a:t> </a:t>
                      </a:r>
                      <a:r>
                        <a:rPr lang="en-GB" sz="800" u="none" strike="noStrike" kern="1200" baseline="0" dirty="0" err="1" smtClean="0"/>
                        <a:t>Bupati</a:t>
                      </a:r>
                      <a:r>
                        <a:rPr lang="en-GB" sz="800" u="none" strike="noStrike" kern="1200" baseline="0" dirty="0" smtClean="0"/>
                        <a:t> (1 </a:t>
                      </a:r>
                      <a:r>
                        <a:rPr lang="en-GB" sz="800" u="none" strike="noStrike" kern="1200" baseline="0" dirty="0" err="1" smtClean="0"/>
                        <a:t>paket</a:t>
                      </a:r>
                      <a:r>
                        <a:rPr lang="en-GB" sz="800" u="none" strike="noStrike" kern="1200" baseline="0" dirty="0" smtClean="0"/>
                        <a:t>)</a:t>
                      </a:r>
                      <a:endParaRPr lang="en-GB" sz="8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800" dirty="0" smtClean="0"/>
                        <a:t>210.000.000</a:t>
                      </a:r>
                      <a:endParaRPr lang="en-GB" sz="8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547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46912" y="6245225"/>
            <a:ext cx="2133600" cy="476250"/>
          </a:xfrm>
        </p:spPr>
        <p:txBody>
          <a:bodyPr/>
          <a:lstStyle/>
          <a:p>
            <a:fld id="{CF40B41D-FD10-4A38-B39B-626510BD49B7}" type="slidenum">
              <a:rPr lang="en-US" sz="1600" b="1" smtClean="0"/>
              <a:pPr/>
              <a:t>11</a:t>
            </a:fld>
            <a:endParaRPr lang="en-US" sz="1600" b="1" dirty="0"/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4295409"/>
              </p:ext>
            </p:extLst>
          </p:nvPr>
        </p:nvGraphicFramePr>
        <p:xfrm>
          <a:off x="251520" y="1556792"/>
          <a:ext cx="8352928" cy="3352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52940"/>
                <a:gridCol w="1357352"/>
                <a:gridCol w="2192645"/>
                <a:gridCol w="2134633"/>
                <a:gridCol w="1415358"/>
              </a:tblGrid>
              <a:tr h="144015">
                <a:tc gridSpan="5">
                  <a:txBody>
                    <a:bodyPr/>
                    <a:lstStyle/>
                    <a:p>
                      <a:pPr algn="ctr"/>
                      <a:r>
                        <a:rPr lang="en-GB" sz="800" dirty="0" smtClean="0"/>
                        <a:t>RENSTRA</a:t>
                      </a:r>
                      <a:r>
                        <a:rPr lang="en-GB" sz="800" baseline="0" dirty="0" smtClean="0"/>
                        <a:t> DPM PTSP</a:t>
                      </a:r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SASARAN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1" dirty="0" smtClean="0"/>
                        <a:t>STRATEGIS</a:t>
                      </a:r>
                      <a:endParaRPr lang="en-GB" sz="8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PROGRAM</a:t>
                      </a:r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KEGIATAN</a:t>
                      </a:r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INDIKATOR KEGIATAN</a:t>
                      </a:r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ANGGARAN</a:t>
                      </a:r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EAD4E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en-GB" sz="800" dirty="0" smtClean="0"/>
                        <a:t>Program </a:t>
                      </a:r>
                      <a:r>
                        <a:rPr lang="en-GB" sz="800" dirty="0" err="1" smtClean="0"/>
                        <a:t>Pengendalian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Pelaksanaan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Penanaman</a:t>
                      </a:r>
                      <a:r>
                        <a:rPr lang="en-GB" sz="800" dirty="0" smtClean="0"/>
                        <a:t> Modal</a:t>
                      </a:r>
                    </a:p>
                    <a:p>
                      <a:endParaRPr lang="en-GB" sz="800" dirty="0" smtClean="0"/>
                    </a:p>
                    <a:p>
                      <a:r>
                        <a:rPr lang="en-GB" sz="800" dirty="0" err="1" smtClean="0"/>
                        <a:t>Indikator</a:t>
                      </a:r>
                      <a:r>
                        <a:rPr lang="en-GB" sz="800" dirty="0" smtClean="0"/>
                        <a:t> :</a:t>
                      </a:r>
                    </a:p>
                    <a:p>
                      <a:r>
                        <a:rPr lang="en-GB" sz="800" dirty="0" err="1" smtClean="0"/>
                        <a:t>Persentase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perusahaan</a:t>
                      </a:r>
                      <a:r>
                        <a:rPr lang="en-GB" sz="800" dirty="0" smtClean="0"/>
                        <a:t> yang </a:t>
                      </a:r>
                      <a:r>
                        <a:rPr lang="en-GB" sz="800" dirty="0" err="1" smtClean="0"/>
                        <a:t>terverifikasi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izinnya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Verifikasi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Perizinan</a:t>
                      </a:r>
                      <a:r>
                        <a:rPr lang="en-GB" sz="800" dirty="0" smtClean="0"/>
                        <a:t> Usaha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Jumlah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pelaksanaan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verifikasi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perizinan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dan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pemetaan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koordinat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titik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bangunan</a:t>
                      </a:r>
                      <a:r>
                        <a:rPr lang="en-GB" sz="800" dirty="0" smtClean="0"/>
                        <a:t> (</a:t>
                      </a:r>
                      <a:r>
                        <a:rPr lang="fi-FI" sz="800" u="none" strike="noStrike" kern="1200" baseline="0" dirty="0" smtClean="0"/>
                        <a:t>72 perusahaan dan 3 Kecamatan)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800" dirty="0" smtClean="0"/>
                        <a:t>1.341.428.000</a:t>
                      </a:r>
                      <a:endParaRPr lang="en-GB" sz="800" dirty="0"/>
                    </a:p>
                  </a:txBody>
                  <a:tcPr/>
                </a:tc>
              </a:tr>
              <a:tr h="41148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800" dirty="0" smtClean="0"/>
                        <a:t>Peningkatan Kegiatan Pemantauan, Pembinaan dan Pengawasan Pelaksanaan Penanaman Modal</a:t>
                      </a:r>
                      <a:endParaRPr lang="en-GB" sz="800" dirty="0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n-GB" sz="800" dirty="0" err="1" smtClean="0"/>
                        <a:t>Jumlah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Evaluasi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dan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Laporan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Kegiatan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Penanaman</a:t>
                      </a:r>
                      <a:r>
                        <a:rPr lang="en-GB" sz="800" dirty="0" smtClean="0"/>
                        <a:t> Modal </a:t>
                      </a:r>
                      <a:r>
                        <a:rPr lang="en-GB" sz="800" dirty="0" err="1" smtClean="0"/>
                        <a:t>dari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Penanam</a:t>
                      </a:r>
                      <a:r>
                        <a:rPr lang="en-GB" sz="800" dirty="0" smtClean="0"/>
                        <a:t> Modal/ Investor yang </a:t>
                      </a:r>
                      <a:r>
                        <a:rPr lang="en-GB" sz="800" dirty="0" err="1" smtClean="0"/>
                        <a:t>disusun</a:t>
                      </a:r>
                      <a:r>
                        <a:rPr lang="en-GB" sz="800" dirty="0" smtClean="0"/>
                        <a:t> (</a:t>
                      </a:r>
                      <a:r>
                        <a:rPr lang="en-GB" sz="800" u="none" strike="noStrike" kern="1200" baseline="0" dirty="0" smtClean="0"/>
                        <a:t>250 </a:t>
                      </a:r>
                      <a:r>
                        <a:rPr lang="en-GB" sz="800" u="none" strike="noStrike" kern="1200" baseline="0" dirty="0" err="1" smtClean="0"/>
                        <a:t>perusahaan</a:t>
                      </a:r>
                      <a:r>
                        <a:rPr lang="en-GB" sz="800" u="none" strike="noStrike" kern="1200" baseline="0" dirty="0" smtClean="0"/>
                        <a:t>/</a:t>
                      </a:r>
                      <a:r>
                        <a:rPr lang="en-GB" sz="800" u="none" strike="noStrike" kern="1200" baseline="0" dirty="0" err="1" smtClean="0"/>
                        <a:t>pelapor</a:t>
                      </a:r>
                      <a:r>
                        <a:rPr lang="en-GB" sz="800" u="none" strike="noStrike" kern="1200" baseline="0" dirty="0" smtClean="0"/>
                        <a:t>)</a:t>
                      </a:r>
                      <a:endParaRPr lang="en-GB" sz="800" dirty="0" smtClean="0"/>
                    </a:p>
                    <a:p>
                      <a:pPr marL="228600" indent="-228600">
                        <a:buAutoNum type="arabicPeriod"/>
                      </a:pPr>
                      <a:r>
                        <a:rPr lang="en-GB" sz="800" dirty="0" err="1" smtClean="0"/>
                        <a:t>Jumlah</a:t>
                      </a:r>
                      <a:r>
                        <a:rPr lang="en-GB" sz="800" dirty="0" smtClean="0"/>
                        <a:t> data </a:t>
                      </a:r>
                      <a:r>
                        <a:rPr lang="en-GB" sz="800" dirty="0" err="1" smtClean="0"/>
                        <a:t>realisasi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investasi</a:t>
                      </a:r>
                      <a:r>
                        <a:rPr lang="en-GB" sz="800" dirty="0" smtClean="0"/>
                        <a:t>  (</a:t>
                      </a:r>
                      <a:r>
                        <a:rPr lang="en-GB" sz="800" u="none" strike="noStrike" kern="1200" baseline="0" dirty="0" smtClean="0"/>
                        <a:t>4 </a:t>
                      </a:r>
                      <a:r>
                        <a:rPr lang="en-GB" sz="800" u="none" strike="noStrike" kern="1200" baseline="0" dirty="0" err="1" smtClean="0"/>
                        <a:t>triwulan</a:t>
                      </a:r>
                      <a:r>
                        <a:rPr lang="en-GB" sz="800" u="none" strike="noStrike" kern="1200" baseline="0" dirty="0" smtClean="0"/>
                        <a:t>, 2 semester)</a:t>
                      </a:r>
                      <a:endParaRPr lang="en-GB" sz="800" dirty="0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800" dirty="0" smtClean="0"/>
                        <a:t>56.000.000</a:t>
                      </a:r>
                      <a:endParaRPr lang="en-GB" sz="800" dirty="0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Penyusunan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Evaluasi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dan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Fasilitasi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Penanganan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Pengaduan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/>
                      <a:r>
                        <a:rPr lang="en-GB" sz="800" u="none" strike="noStrike" kern="1200" baseline="0" dirty="0" smtClean="0"/>
                        <a:t>1.  </a:t>
                      </a:r>
                      <a:r>
                        <a:rPr lang="en-GB" sz="800" u="none" strike="noStrike" kern="1200" baseline="0" dirty="0" err="1" smtClean="0"/>
                        <a:t>Jumlah</a:t>
                      </a:r>
                      <a:r>
                        <a:rPr lang="en-GB" sz="800" u="none" strike="noStrike" kern="1200" baseline="0" dirty="0" smtClean="0"/>
                        <a:t> Forum </a:t>
                      </a:r>
                      <a:r>
                        <a:rPr lang="en-GB" sz="800" u="none" strike="noStrike" kern="1200" baseline="0" dirty="0" err="1" smtClean="0"/>
                        <a:t>Pertemuan</a:t>
                      </a:r>
                      <a:r>
                        <a:rPr lang="en-GB" sz="800" u="none" strike="noStrike" kern="1200" baseline="0" dirty="0" smtClean="0"/>
                        <a:t> </a:t>
                      </a:r>
                      <a:r>
                        <a:rPr lang="en-GB" sz="800" u="none" strike="noStrike" kern="1200" baseline="0" dirty="0" err="1" smtClean="0"/>
                        <a:t>Penyelesaian</a:t>
                      </a:r>
                      <a:r>
                        <a:rPr lang="en-GB" sz="800" u="none" strike="noStrike" kern="1200" baseline="0" dirty="0" smtClean="0"/>
                        <a:t> </a:t>
                      </a:r>
                      <a:r>
                        <a:rPr lang="en-GB" sz="800" u="none" strike="noStrike" kern="1200" baseline="0" dirty="0" err="1" smtClean="0"/>
                        <a:t>Masalah</a:t>
                      </a:r>
                      <a:r>
                        <a:rPr lang="en-GB" sz="800" u="none" strike="noStrike" kern="1200" baseline="0" dirty="0" smtClean="0"/>
                        <a:t> </a:t>
                      </a:r>
                      <a:r>
                        <a:rPr lang="en-GB" sz="800" u="none" strike="noStrike" kern="1200" baseline="0" dirty="0" err="1" smtClean="0"/>
                        <a:t>Penanaman</a:t>
                      </a:r>
                      <a:r>
                        <a:rPr lang="en-GB" sz="800" u="none" strike="noStrike" kern="1200" baseline="0" dirty="0" smtClean="0"/>
                        <a:t> Modal </a:t>
                      </a:r>
                      <a:r>
                        <a:rPr lang="en-GB" sz="800" u="none" strike="noStrike" kern="1200" baseline="0" dirty="0" err="1" smtClean="0"/>
                        <a:t>dan</a:t>
                      </a:r>
                      <a:r>
                        <a:rPr lang="en-GB" sz="800" u="none" strike="noStrike" kern="1200" baseline="0" dirty="0" smtClean="0"/>
                        <a:t> Forum </a:t>
                      </a:r>
                      <a:r>
                        <a:rPr lang="en-GB" sz="800" u="none" strike="noStrike" kern="1200" baseline="0" dirty="0" err="1" smtClean="0"/>
                        <a:t>Fasilitasi</a:t>
                      </a:r>
                      <a:r>
                        <a:rPr lang="en-GB" sz="800" u="none" strike="noStrike" kern="1200" baseline="0" dirty="0" smtClean="0"/>
                        <a:t> </a:t>
                      </a:r>
                      <a:r>
                        <a:rPr lang="en-GB" sz="800" u="none" strike="noStrike" kern="1200" baseline="0" dirty="0" err="1" smtClean="0"/>
                        <a:t>dan</a:t>
                      </a:r>
                      <a:r>
                        <a:rPr lang="en-GB" sz="800" u="none" strike="noStrike" kern="1200" baseline="0" dirty="0" smtClean="0"/>
                        <a:t> </a:t>
                      </a:r>
                      <a:r>
                        <a:rPr lang="en-GB" sz="800" u="none" strike="noStrike" kern="1200" baseline="0" dirty="0" err="1" smtClean="0"/>
                        <a:t>Konsultasi</a:t>
                      </a:r>
                      <a:endParaRPr lang="en-GB" sz="800" u="none" strike="noStrike" kern="1200" baseline="0" dirty="0" smtClean="0"/>
                    </a:p>
                    <a:p>
                      <a:pPr marL="180975" indent="-180975"/>
                      <a:r>
                        <a:rPr lang="en-GB" sz="800" u="none" strike="noStrike" kern="1200" baseline="0" dirty="0" smtClean="0"/>
                        <a:t>2.  </a:t>
                      </a:r>
                      <a:r>
                        <a:rPr lang="en-GB" sz="800" u="none" strike="noStrike" kern="1200" baseline="0" dirty="0" err="1" smtClean="0"/>
                        <a:t>Jumlah</a:t>
                      </a:r>
                      <a:r>
                        <a:rPr lang="en-GB" sz="800" u="none" strike="noStrike" kern="1200" baseline="0" dirty="0" smtClean="0"/>
                        <a:t> </a:t>
                      </a:r>
                      <a:r>
                        <a:rPr lang="en-GB" sz="800" u="none" strike="noStrike" kern="1200" baseline="0" dirty="0" err="1" smtClean="0"/>
                        <a:t>pemohon</a:t>
                      </a:r>
                      <a:r>
                        <a:rPr lang="en-GB" sz="800" u="none" strike="noStrike" kern="1200" baseline="0" dirty="0" smtClean="0"/>
                        <a:t> </a:t>
                      </a:r>
                      <a:r>
                        <a:rPr lang="en-GB" sz="800" u="none" strike="noStrike" kern="1200" baseline="0" dirty="0" err="1" smtClean="0"/>
                        <a:t>izin</a:t>
                      </a:r>
                      <a:r>
                        <a:rPr lang="en-GB" sz="800" u="none" strike="noStrike" kern="1200" baseline="0" dirty="0" smtClean="0"/>
                        <a:t> yang </a:t>
                      </a:r>
                      <a:r>
                        <a:rPr lang="en-GB" sz="800" u="none" strike="noStrike" kern="1200" baseline="0" dirty="0" err="1" smtClean="0"/>
                        <a:t>mengalami</a:t>
                      </a:r>
                      <a:r>
                        <a:rPr lang="en-GB" sz="800" u="none" strike="noStrike" kern="1200" baseline="0" dirty="0" smtClean="0"/>
                        <a:t> </a:t>
                      </a:r>
                      <a:r>
                        <a:rPr lang="en-GB" sz="800" u="none" strike="noStrike" kern="1200" baseline="0" dirty="0" err="1" smtClean="0"/>
                        <a:t>kendala</a:t>
                      </a:r>
                      <a:r>
                        <a:rPr lang="en-GB" sz="800" u="none" strike="noStrike" kern="1200" baseline="0" dirty="0" smtClean="0"/>
                        <a:t> </a:t>
                      </a:r>
                      <a:r>
                        <a:rPr lang="en-GB" sz="800" u="none" strike="noStrike" kern="1200" baseline="0" dirty="0" err="1" smtClean="0"/>
                        <a:t>persyaratan</a:t>
                      </a:r>
                      <a:endParaRPr lang="en-GB" sz="800" u="none" strike="noStrike" kern="1200" baseline="0" dirty="0" smtClean="0"/>
                    </a:p>
                    <a:p>
                      <a:pPr marL="180975" indent="-180975"/>
                      <a:r>
                        <a:rPr lang="en-GB" sz="800" u="none" strike="noStrike" kern="1200" baseline="0" dirty="0" smtClean="0"/>
                        <a:t>     (15 </a:t>
                      </a:r>
                      <a:r>
                        <a:rPr lang="en-GB" sz="800" u="none" strike="noStrike" kern="1200" baseline="0" dirty="0" err="1" smtClean="0"/>
                        <a:t>pengaduan</a:t>
                      </a:r>
                      <a:r>
                        <a:rPr lang="en-GB" sz="800" u="none" strike="noStrike" kern="1200" baseline="0" dirty="0" smtClean="0"/>
                        <a:t>)</a:t>
                      </a:r>
                      <a:endParaRPr lang="en-GB" sz="800" dirty="0" smtClean="0"/>
                    </a:p>
                    <a:p>
                      <a:pPr marL="180975" indent="-180975"/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800" dirty="0" smtClean="0"/>
                        <a:t>55.000.000</a:t>
                      </a:r>
                      <a:endParaRPr lang="en-GB" sz="800" dirty="0"/>
                    </a:p>
                  </a:txBody>
                  <a:tcPr/>
                </a:tc>
              </a:tr>
              <a:tr h="40384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Operasional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Pengendalian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dan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Pengawasan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Perizinan</a:t>
                      </a:r>
                      <a:r>
                        <a:rPr lang="en-GB" sz="800" dirty="0" smtClean="0"/>
                        <a:t> Tata </a:t>
                      </a:r>
                      <a:r>
                        <a:rPr lang="en-GB" sz="800" dirty="0" err="1" smtClean="0"/>
                        <a:t>Ruang</a:t>
                      </a:r>
                      <a:r>
                        <a:rPr lang="en-GB" sz="800" dirty="0" smtClean="0"/>
                        <a:t>,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Bangunan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dan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Lingkungan</a:t>
                      </a:r>
                      <a:endParaRPr lang="en-GB" sz="800" dirty="0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Jumlah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laporan</a:t>
                      </a:r>
                      <a:r>
                        <a:rPr lang="en-GB" sz="800" dirty="0" smtClean="0"/>
                        <a:t> monitoring </a:t>
                      </a:r>
                      <a:r>
                        <a:rPr lang="en-GB" sz="800" dirty="0" err="1" smtClean="0"/>
                        <a:t>pelaksanaan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izin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blok</a:t>
                      </a:r>
                      <a:r>
                        <a:rPr lang="en-GB" sz="800" dirty="0" smtClean="0"/>
                        <a:t> plan </a:t>
                      </a:r>
                      <a:r>
                        <a:rPr lang="en-GB" sz="800" dirty="0" err="1" smtClean="0"/>
                        <a:t>perumahan</a:t>
                      </a:r>
                      <a:r>
                        <a:rPr lang="en-GB" sz="800" dirty="0" smtClean="0"/>
                        <a:t> (5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buku</a:t>
                      </a:r>
                      <a:r>
                        <a:rPr lang="en-GB" sz="800" baseline="0" dirty="0" smtClean="0"/>
                        <a:t>)</a:t>
                      </a:r>
                      <a:endParaRPr lang="en-GB" sz="800" dirty="0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800" dirty="0" smtClean="0"/>
                        <a:t>60.000.000</a:t>
                      </a:r>
                      <a:endParaRPr lang="en-GB" sz="800" dirty="0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 bwMode="auto">
          <a:xfrm>
            <a:off x="-36512" y="188640"/>
            <a:ext cx="8229600" cy="7200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algn="l" rotWithShape="0">
              <a:schemeClr val="accent6">
                <a:lumMod val="40000"/>
                <a:lumOff val="60000"/>
                <a:alpha val="4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GB" sz="2800" kern="0" smtClean="0">
                <a:solidFill>
                  <a:schemeClr val="bg1"/>
                </a:solidFill>
              </a:rPr>
              <a:t>Lanjutan.....</a:t>
            </a:r>
            <a:endParaRPr lang="en-GB" sz="28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22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48264" y="6309320"/>
            <a:ext cx="2133600" cy="476250"/>
          </a:xfrm>
        </p:spPr>
        <p:txBody>
          <a:bodyPr/>
          <a:lstStyle/>
          <a:p>
            <a:fld id="{CF40B41D-FD10-4A38-B39B-626510BD49B7}" type="slidenum">
              <a:rPr lang="en-US" sz="1600" b="1" smtClean="0"/>
              <a:pPr/>
              <a:t>12</a:t>
            </a:fld>
            <a:endParaRPr lang="en-US" sz="16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-36512" y="188640"/>
            <a:ext cx="8229600" cy="7200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algn="l" rotWithShape="0">
              <a:schemeClr val="accent6">
                <a:lumMod val="40000"/>
                <a:lumOff val="60000"/>
                <a:alpha val="4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GB" sz="2800" kern="0" smtClean="0">
                <a:solidFill>
                  <a:schemeClr val="bg1"/>
                </a:solidFill>
              </a:rPr>
              <a:t>Lanjutan.....</a:t>
            </a:r>
            <a:endParaRPr lang="en-GB" sz="2800" kern="0" dirty="0">
              <a:solidFill>
                <a:schemeClr val="bg1"/>
              </a:solidFill>
            </a:endParaRPr>
          </a:p>
        </p:txBody>
      </p:sp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0453408"/>
              </p:ext>
            </p:extLst>
          </p:nvPr>
        </p:nvGraphicFramePr>
        <p:xfrm>
          <a:off x="107504" y="908721"/>
          <a:ext cx="8856984" cy="541019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20132"/>
                <a:gridCol w="1280528"/>
                <a:gridCol w="1603197"/>
                <a:gridCol w="2178551"/>
                <a:gridCol w="2028053"/>
                <a:gridCol w="1446523"/>
              </a:tblGrid>
              <a:tr h="200043">
                <a:tc gridSpan="6">
                  <a:txBody>
                    <a:bodyPr/>
                    <a:lstStyle/>
                    <a:p>
                      <a:pPr algn="ctr"/>
                      <a:r>
                        <a:rPr lang="en-GB" sz="800" dirty="0" smtClean="0"/>
                        <a:t>RENSTRA</a:t>
                      </a:r>
                      <a:r>
                        <a:rPr lang="en-GB" sz="800" baseline="0" dirty="0" smtClean="0"/>
                        <a:t> DPM PTSP</a:t>
                      </a:r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14353">
                <a:tc gridSpan="2"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SASARAN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1" dirty="0" smtClean="0"/>
                        <a:t>STRATEGIS</a:t>
                      </a:r>
                      <a:endParaRPr lang="en-GB" sz="8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PROGRAM</a:t>
                      </a:r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KEGIATAN</a:t>
                      </a:r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INDIKATOR KEGIATAN</a:t>
                      </a:r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ANGGARAN</a:t>
                      </a:r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34311"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2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Meningkatnya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kualitas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pelayanan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perizinan</a:t>
                      </a:r>
                      <a:endParaRPr lang="en-GB" sz="800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en-GB" sz="800" dirty="0" smtClean="0"/>
                        <a:t>Program </a:t>
                      </a:r>
                      <a:r>
                        <a:rPr lang="en-GB" sz="800" dirty="0" err="1" smtClean="0"/>
                        <a:t>Pelayanan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Perizinan</a:t>
                      </a:r>
                      <a:r>
                        <a:rPr lang="en-GB" sz="800" dirty="0" smtClean="0"/>
                        <a:t> Usaha, </a:t>
                      </a:r>
                      <a:r>
                        <a:rPr lang="en-GB" sz="800" dirty="0" err="1" smtClean="0"/>
                        <a:t>Perizinan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Tertentu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dan</a:t>
                      </a:r>
                      <a:r>
                        <a:rPr lang="en-GB" sz="800" baseline="0" dirty="0" smtClean="0"/>
                        <a:t> Non </a:t>
                      </a:r>
                      <a:r>
                        <a:rPr lang="en-GB" sz="800" baseline="0" dirty="0" err="1" smtClean="0"/>
                        <a:t>Perizinan</a:t>
                      </a:r>
                      <a:endParaRPr lang="en-GB" sz="800" baseline="0" dirty="0" smtClean="0"/>
                    </a:p>
                    <a:p>
                      <a:endParaRPr lang="en-GB" sz="800" baseline="0" dirty="0" smtClean="0"/>
                    </a:p>
                    <a:p>
                      <a:r>
                        <a:rPr lang="en-GB" sz="800" baseline="0" dirty="0" err="1" smtClean="0"/>
                        <a:t>Indikator</a:t>
                      </a:r>
                      <a:r>
                        <a:rPr lang="en-GB" sz="800" baseline="0" dirty="0" smtClean="0"/>
                        <a:t> :</a:t>
                      </a:r>
                    </a:p>
                    <a:p>
                      <a:r>
                        <a:rPr lang="en-GB" sz="800" baseline="0" dirty="0" err="1" smtClean="0"/>
                        <a:t>Persentase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penyelesaian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perizinan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usaha</a:t>
                      </a:r>
                      <a:r>
                        <a:rPr lang="en-GB" sz="800" baseline="0" dirty="0" smtClean="0"/>
                        <a:t>, </a:t>
                      </a:r>
                      <a:r>
                        <a:rPr lang="en-GB" sz="800" baseline="0" dirty="0" err="1" smtClean="0"/>
                        <a:t>perizinan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tertentu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dan</a:t>
                      </a:r>
                      <a:r>
                        <a:rPr lang="en-GB" sz="800" baseline="0" dirty="0" smtClean="0"/>
                        <a:t> non </a:t>
                      </a:r>
                      <a:r>
                        <a:rPr lang="en-GB" sz="800" baseline="0" dirty="0" err="1" smtClean="0"/>
                        <a:t>perizinan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800" dirty="0" smtClean="0"/>
                        <a:t>Operasionalisasi Penerbitan IPPM, Izin Usaha dan Perkoperasian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Jumlah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izin-izin</a:t>
                      </a:r>
                      <a:r>
                        <a:rPr lang="en-GB" sz="800" dirty="0" smtClean="0"/>
                        <a:t> yang </a:t>
                      </a:r>
                      <a:r>
                        <a:rPr lang="en-GB" sz="800" dirty="0" err="1" smtClean="0"/>
                        <a:t>terbit</a:t>
                      </a:r>
                      <a:endParaRPr lang="en-GB" sz="800" dirty="0" smtClean="0"/>
                    </a:p>
                    <a:p>
                      <a:r>
                        <a:rPr lang="en-GB" sz="800" dirty="0" smtClean="0"/>
                        <a:t>(370 </a:t>
                      </a:r>
                      <a:r>
                        <a:rPr lang="en-GB" sz="800" dirty="0" err="1" smtClean="0"/>
                        <a:t>izin</a:t>
                      </a:r>
                      <a:r>
                        <a:rPr lang="en-GB" sz="800" dirty="0" smtClean="0"/>
                        <a:t>)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800" dirty="0" smtClean="0"/>
                        <a:t>37.406.500</a:t>
                      </a:r>
                      <a:endParaRPr lang="en-GB" sz="800" dirty="0"/>
                    </a:p>
                  </a:txBody>
                  <a:tcPr/>
                </a:tc>
              </a:tr>
              <a:tr h="443207">
                <a:tc rowSpan="2"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GB" sz="800" dirty="0" err="1" smtClean="0"/>
                        <a:t>Indikator</a:t>
                      </a:r>
                      <a:r>
                        <a:rPr lang="en-GB" sz="800" dirty="0" smtClean="0"/>
                        <a:t> :</a:t>
                      </a:r>
                    </a:p>
                    <a:p>
                      <a:r>
                        <a:rPr lang="en-GB" sz="800" dirty="0" err="1" smtClean="0"/>
                        <a:t>Nilai</a:t>
                      </a:r>
                      <a:r>
                        <a:rPr lang="en-GB" sz="800" dirty="0" smtClean="0"/>
                        <a:t> Survey </a:t>
                      </a:r>
                      <a:r>
                        <a:rPr lang="en-GB" sz="800" dirty="0" err="1" smtClean="0"/>
                        <a:t>Kepuasan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Masyarakat</a:t>
                      </a:r>
                      <a:endParaRPr lang="en-GB" sz="800" dirty="0" smtClean="0"/>
                    </a:p>
                    <a:p>
                      <a:endParaRPr lang="en-GB" sz="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800" dirty="0" err="1" smtClean="0"/>
                        <a:t>Operasionalisasi</a:t>
                      </a:r>
                      <a:r>
                        <a:rPr lang="es-ES" sz="800" dirty="0" smtClean="0"/>
                        <a:t> </a:t>
                      </a:r>
                      <a:r>
                        <a:rPr lang="es-ES" sz="800" dirty="0" err="1" smtClean="0"/>
                        <a:t>Penerbitan</a:t>
                      </a:r>
                      <a:r>
                        <a:rPr lang="es-ES" sz="800" dirty="0" smtClean="0"/>
                        <a:t> SIUJK, </a:t>
                      </a:r>
                      <a:r>
                        <a:rPr lang="es-ES" sz="800" dirty="0" err="1" smtClean="0"/>
                        <a:t>Toko</a:t>
                      </a:r>
                      <a:r>
                        <a:rPr lang="es-ES" sz="800" dirty="0" smtClean="0"/>
                        <a:t> Modern dan Pasar </a:t>
                      </a:r>
                      <a:r>
                        <a:rPr lang="es-ES" sz="800" dirty="0" err="1" smtClean="0"/>
                        <a:t>Tradisional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Jumlah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izin-izin</a:t>
                      </a:r>
                      <a:r>
                        <a:rPr lang="en-GB" sz="800" dirty="0" smtClean="0"/>
                        <a:t> yang </a:t>
                      </a:r>
                      <a:r>
                        <a:rPr lang="en-GB" sz="800" dirty="0" err="1" smtClean="0"/>
                        <a:t>terbit</a:t>
                      </a:r>
                      <a:endParaRPr lang="en-GB" sz="800" dirty="0" smtClean="0"/>
                    </a:p>
                    <a:p>
                      <a:r>
                        <a:rPr lang="en-GB" sz="800" dirty="0" smtClean="0"/>
                        <a:t>(250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izin</a:t>
                      </a:r>
                      <a:r>
                        <a:rPr lang="en-GB" sz="800" baseline="0" dirty="0" smtClean="0"/>
                        <a:t>)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800" dirty="0" smtClean="0"/>
                        <a:t>41.460.000</a:t>
                      </a:r>
                      <a:endParaRPr lang="en-GB" sz="800" dirty="0"/>
                    </a:p>
                  </a:txBody>
                  <a:tcPr/>
                </a:tc>
              </a:tr>
              <a:tr h="20359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it-IT" sz="800" dirty="0" smtClean="0"/>
                        <a:t>Operasionalisasi Penerbitan Izin di Bidang Angkutan</a:t>
                      </a:r>
                      <a:endParaRPr lang="en-GB" sz="8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GB" sz="800" dirty="0" err="1" smtClean="0"/>
                        <a:t>Jumlah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izin-izin</a:t>
                      </a:r>
                      <a:r>
                        <a:rPr lang="en-GB" sz="800" dirty="0" smtClean="0"/>
                        <a:t> yang </a:t>
                      </a:r>
                      <a:r>
                        <a:rPr lang="en-GB" sz="800" dirty="0" err="1" smtClean="0"/>
                        <a:t>terbit</a:t>
                      </a:r>
                      <a:endParaRPr lang="en-GB" sz="800" dirty="0" smtClean="0"/>
                    </a:p>
                    <a:p>
                      <a:r>
                        <a:rPr lang="en-GB" sz="800" dirty="0" smtClean="0"/>
                        <a:t>(85 </a:t>
                      </a:r>
                      <a:r>
                        <a:rPr lang="en-GB" sz="800" dirty="0" err="1" smtClean="0"/>
                        <a:t>izin</a:t>
                      </a:r>
                      <a:r>
                        <a:rPr lang="en-GB" sz="800" dirty="0" smtClean="0"/>
                        <a:t>)</a:t>
                      </a:r>
                      <a:endParaRPr lang="en-GB" sz="8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r"/>
                      <a:r>
                        <a:rPr lang="en-GB" sz="800" dirty="0" smtClean="0"/>
                        <a:t>81.000.000</a:t>
                      </a:r>
                      <a:endParaRPr lang="en-GB" sz="800" dirty="0"/>
                    </a:p>
                  </a:txBody>
                  <a:tcPr/>
                </a:tc>
              </a:tr>
              <a:tr h="20149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/>
                      <a:endParaRPr lang="en-GB" sz="800" dirty="0"/>
                    </a:p>
                  </a:txBody>
                  <a:tcPr/>
                </a:tc>
              </a:tr>
              <a:tr h="534311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Operasionalisasi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Penerbitan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Izin</a:t>
                      </a:r>
                      <a:r>
                        <a:rPr lang="en-GB" sz="800" dirty="0" smtClean="0"/>
                        <a:t> Usaha di </a:t>
                      </a:r>
                      <a:r>
                        <a:rPr lang="en-GB" sz="800" dirty="0" err="1" smtClean="0"/>
                        <a:t>Bidang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Peternakan</a:t>
                      </a:r>
                      <a:r>
                        <a:rPr lang="en-GB" sz="800" dirty="0" smtClean="0"/>
                        <a:t>, </a:t>
                      </a:r>
                      <a:r>
                        <a:rPr lang="en-GB" sz="800" dirty="0" err="1" smtClean="0"/>
                        <a:t>Perikanan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dan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Izin</a:t>
                      </a:r>
                      <a:r>
                        <a:rPr lang="en-GB" sz="800" dirty="0" smtClean="0"/>
                        <a:t> Usaha </a:t>
                      </a:r>
                      <a:r>
                        <a:rPr lang="en-GB" sz="800" dirty="0" err="1" smtClean="0"/>
                        <a:t>Obat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Tradisional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Jumlah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izin-izin</a:t>
                      </a:r>
                      <a:r>
                        <a:rPr lang="en-GB" sz="800" dirty="0" smtClean="0"/>
                        <a:t> yang </a:t>
                      </a:r>
                      <a:r>
                        <a:rPr lang="en-GB" sz="800" dirty="0" err="1" smtClean="0"/>
                        <a:t>terbit</a:t>
                      </a:r>
                      <a:endParaRPr lang="en-GB" sz="800" dirty="0" smtClean="0"/>
                    </a:p>
                    <a:p>
                      <a:r>
                        <a:rPr lang="en-GB" sz="800" dirty="0" smtClean="0"/>
                        <a:t>(25 </a:t>
                      </a:r>
                      <a:r>
                        <a:rPr lang="en-GB" sz="800" dirty="0" err="1" smtClean="0"/>
                        <a:t>izin</a:t>
                      </a:r>
                      <a:r>
                        <a:rPr lang="en-GB" sz="800" dirty="0" smtClean="0"/>
                        <a:t>)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800" dirty="0" smtClean="0"/>
                        <a:t>25.400.000</a:t>
                      </a:r>
                      <a:endParaRPr lang="en-GB" sz="800" dirty="0"/>
                    </a:p>
                  </a:txBody>
                  <a:tcPr/>
                </a:tc>
              </a:tr>
              <a:tr h="476736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Operasionalisasi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Penerbitan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Izin</a:t>
                      </a:r>
                      <a:r>
                        <a:rPr lang="en-GB" sz="800" dirty="0" smtClean="0"/>
                        <a:t> di </a:t>
                      </a:r>
                      <a:r>
                        <a:rPr lang="en-GB" sz="800" dirty="0" err="1" smtClean="0"/>
                        <a:t>Bidang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Pendidikan</a:t>
                      </a:r>
                      <a:r>
                        <a:rPr lang="en-GB" sz="800" dirty="0" smtClean="0"/>
                        <a:t>, </a:t>
                      </a:r>
                      <a:r>
                        <a:rPr lang="en-GB" sz="800" dirty="0" err="1" smtClean="0"/>
                        <a:t>Lembaga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Pendidikan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dan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Pelatihan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Swasta</a:t>
                      </a:r>
                      <a:r>
                        <a:rPr lang="en-GB" sz="800" dirty="0" smtClean="0"/>
                        <a:t>, </a:t>
                      </a:r>
                      <a:r>
                        <a:rPr lang="en-GB" sz="800" dirty="0" err="1" smtClean="0"/>
                        <a:t>Kearsipan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dan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Sosial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Jumlah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izin-izin</a:t>
                      </a:r>
                      <a:r>
                        <a:rPr lang="en-GB" sz="800" dirty="0" smtClean="0"/>
                        <a:t> yang </a:t>
                      </a:r>
                      <a:r>
                        <a:rPr lang="en-GB" sz="800" dirty="0" err="1" smtClean="0"/>
                        <a:t>terbit</a:t>
                      </a:r>
                      <a:endParaRPr lang="en-GB" sz="800" dirty="0" smtClean="0"/>
                    </a:p>
                    <a:p>
                      <a:r>
                        <a:rPr lang="en-GB" sz="800" dirty="0" smtClean="0"/>
                        <a:t>(150 </a:t>
                      </a:r>
                      <a:r>
                        <a:rPr lang="en-GB" sz="800" dirty="0" err="1" smtClean="0"/>
                        <a:t>izin</a:t>
                      </a:r>
                      <a:r>
                        <a:rPr lang="en-GB" sz="800" dirty="0" smtClean="0"/>
                        <a:t>)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800" dirty="0" smtClean="0"/>
                        <a:t>80.500.000</a:t>
                      </a:r>
                      <a:endParaRPr lang="en-GB" sz="800" dirty="0"/>
                    </a:p>
                  </a:txBody>
                  <a:tcPr/>
                </a:tc>
              </a:tr>
              <a:tr h="328323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Operasionalisasi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Penerbitan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Perizinan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Ketenagakerjaan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Jumlah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izin-izin</a:t>
                      </a:r>
                      <a:r>
                        <a:rPr lang="en-GB" sz="800" dirty="0" smtClean="0"/>
                        <a:t> yang </a:t>
                      </a:r>
                      <a:r>
                        <a:rPr lang="en-GB" sz="800" dirty="0" err="1" smtClean="0"/>
                        <a:t>terbit</a:t>
                      </a:r>
                      <a:endParaRPr lang="en-GB" sz="800" dirty="0" smtClean="0"/>
                    </a:p>
                    <a:p>
                      <a:r>
                        <a:rPr lang="en-GB" sz="800" dirty="0" smtClean="0"/>
                        <a:t>(100 </a:t>
                      </a:r>
                      <a:r>
                        <a:rPr lang="en-GB" sz="800" dirty="0" err="1" smtClean="0"/>
                        <a:t>izin</a:t>
                      </a:r>
                      <a:r>
                        <a:rPr lang="en-GB" sz="800" dirty="0" smtClean="0"/>
                        <a:t>)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800" dirty="0" smtClean="0"/>
                        <a:t>25.400.000</a:t>
                      </a:r>
                      <a:endParaRPr lang="en-GB" sz="800" dirty="0"/>
                    </a:p>
                  </a:txBody>
                  <a:tcPr/>
                </a:tc>
              </a:tr>
              <a:tr h="341847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800" dirty="0" smtClean="0"/>
                        <a:t>Operasionalisasi Penerbitan Perizinan di Bidang Kesehatan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Jumlah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izin-izin</a:t>
                      </a:r>
                      <a:r>
                        <a:rPr lang="en-GB" sz="800" dirty="0" smtClean="0"/>
                        <a:t> yang </a:t>
                      </a:r>
                      <a:r>
                        <a:rPr lang="en-GB" sz="800" dirty="0" err="1" smtClean="0"/>
                        <a:t>terbit</a:t>
                      </a:r>
                      <a:endParaRPr lang="en-GB" sz="800" dirty="0" smtClean="0"/>
                    </a:p>
                    <a:p>
                      <a:r>
                        <a:rPr lang="en-GB" sz="800" dirty="0" smtClean="0"/>
                        <a:t>(100 </a:t>
                      </a:r>
                      <a:r>
                        <a:rPr lang="en-GB" sz="800" dirty="0" err="1" smtClean="0"/>
                        <a:t>izin</a:t>
                      </a:r>
                      <a:r>
                        <a:rPr lang="en-GB" sz="800" dirty="0" smtClean="0"/>
                        <a:t>)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800" dirty="0" smtClean="0"/>
                        <a:t>60.500.000</a:t>
                      </a:r>
                      <a:endParaRPr lang="en-GB" sz="800" dirty="0"/>
                    </a:p>
                  </a:txBody>
                  <a:tcPr/>
                </a:tc>
              </a:tr>
              <a:tr h="428663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Operasionalisasi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Pelayanan</a:t>
                      </a:r>
                      <a:r>
                        <a:rPr lang="en-GB" sz="800" dirty="0" smtClean="0"/>
                        <a:t> Non </a:t>
                      </a:r>
                      <a:r>
                        <a:rPr lang="en-GB" sz="800" dirty="0" err="1" smtClean="0"/>
                        <a:t>Perizinan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Jumlah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rekomendasi</a:t>
                      </a:r>
                      <a:r>
                        <a:rPr lang="en-GB" sz="800" dirty="0" smtClean="0"/>
                        <a:t>/ non </a:t>
                      </a:r>
                      <a:r>
                        <a:rPr lang="en-GB" sz="800" dirty="0" err="1" smtClean="0"/>
                        <a:t>perizinan</a:t>
                      </a:r>
                      <a:r>
                        <a:rPr lang="en-GB" sz="800" dirty="0" smtClean="0"/>
                        <a:t> yang </a:t>
                      </a:r>
                      <a:r>
                        <a:rPr lang="en-GB" sz="800" dirty="0" err="1" smtClean="0"/>
                        <a:t>diterbitkan</a:t>
                      </a:r>
                      <a:endParaRPr lang="en-GB" sz="800" dirty="0" smtClean="0"/>
                    </a:p>
                    <a:p>
                      <a:r>
                        <a:rPr lang="en-GB" sz="800" dirty="0" smtClean="0"/>
                        <a:t>(5000 </a:t>
                      </a:r>
                      <a:r>
                        <a:rPr lang="en-GB" sz="800" dirty="0" err="1" smtClean="0"/>
                        <a:t>rekom</a:t>
                      </a:r>
                      <a:r>
                        <a:rPr lang="en-GB" sz="800" dirty="0" smtClean="0"/>
                        <a:t>)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800" dirty="0" smtClean="0"/>
                        <a:t>109.597.000</a:t>
                      </a:r>
                      <a:endParaRPr lang="en-GB" sz="800" dirty="0"/>
                    </a:p>
                  </a:txBody>
                  <a:tcPr/>
                </a:tc>
              </a:tr>
              <a:tr h="534311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GB" sz="800" dirty="0" smtClean="0"/>
                        <a:t>Program </a:t>
                      </a:r>
                      <a:r>
                        <a:rPr lang="en-GB" sz="800" dirty="0" err="1" smtClean="0"/>
                        <a:t>Pelayanan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Perizinan</a:t>
                      </a:r>
                      <a:r>
                        <a:rPr lang="en-GB" sz="800" baseline="0" dirty="0" smtClean="0"/>
                        <a:t> Tata </a:t>
                      </a:r>
                      <a:r>
                        <a:rPr lang="en-GB" sz="800" baseline="0" dirty="0" err="1" smtClean="0"/>
                        <a:t>Ruang</a:t>
                      </a:r>
                      <a:r>
                        <a:rPr lang="en-GB" sz="800" baseline="0" dirty="0" smtClean="0"/>
                        <a:t> ,</a:t>
                      </a:r>
                      <a:r>
                        <a:rPr lang="en-GB" sz="800" baseline="0" dirty="0" err="1" smtClean="0"/>
                        <a:t>Bangunan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dan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Lingkungan</a:t>
                      </a:r>
                      <a:endParaRPr lang="en-GB" sz="800" baseline="0" dirty="0" smtClean="0"/>
                    </a:p>
                    <a:p>
                      <a:endParaRPr lang="en-GB" sz="800" baseline="0" dirty="0" smtClean="0"/>
                    </a:p>
                    <a:p>
                      <a:r>
                        <a:rPr lang="en-GB" sz="800" baseline="0" dirty="0" err="1" smtClean="0"/>
                        <a:t>Indikator</a:t>
                      </a:r>
                      <a:r>
                        <a:rPr lang="en-GB" sz="800" baseline="0" dirty="0" smtClean="0"/>
                        <a:t> :</a:t>
                      </a:r>
                    </a:p>
                    <a:p>
                      <a:r>
                        <a:rPr lang="en-GB" sz="800" baseline="0" dirty="0" err="1" smtClean="0"/>
                        <a:t>Persentase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penyelesaian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perizinan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tata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ruang</a:t>
                      </a:r>
                      <a:r>
                        <a:rPr lang="en-GB" sz="800" baseline="0" dirty="0" smtClean="0"/>
                        <a:t>, </a:t>
                      </a:r>
                      <a:r>
                        <a:rPr lang="en-GB" sz="800" baseline="0" dirty="0" err="1" smtClean="0"/>
                        <a:t>bangunan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dan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lingkungan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Operasional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Pelayanan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Perizinan</a:t>
                      </a:r>
                      <a:r>
                        <a:rPr lang="en-GB" sz="800" dirty="0" smtClean="0"/>
                        <a:t> Tata </a:t>
                      </a:r>
                      <a:r>
                        <a:rPr lang="en-GB" sz="800" dirty="0" err="1" smtClean="0"/>
                        <a:t>Ruang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Jumlah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izin-izin</a:t>
                      </a:r>
                      <a:r>
                        <a:rPr lang="en-GB" sz="800" dirty="0" smtClean="0"/>
                        <a:t> yang </a:t>
                      </a:r>
                      <a:r>
                        <a:rPr lang="en-GB" sz="800" dirty="0" err="1" smtClean="0"/>
                        <a:t>terbit</a:t>
                      </a:r>
                      <a:endParaRPr lang="en-GB" sz="800" dirty="0" smtClean="0"/>
                    </a:p>
                    <a:p>
                      <a:r>
                        <a:rPr lang="en-GB" sz="800" dirty="0" smtClean="0"/>
                        <a:t>(905 </a:t>
                      </a:r>
                      <a:r>
                        <a:rPr lang="en-GB" sz="800" dirty="0" err="1" smtClean="0"/>
                        <a:t>izin</a:t>
                      </a:r>
                      <a:r>
                        <a:rPr lang="en-GB" sz="800" dirty="0" smtClean="0"/>
                        <a:t>)</a:t>
                      </a:r>
                      <a:endParaRPr lang="en-GB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800" dirty="0" smtClean="0"/>
                        <a:t>230.000.000</a:t>
                      </a:r>
                      <a:endParaRPr lang="en-GB" sz="800" dirty="0"/>
                    </a:p>
                  </a:txBody>
                  <a:tcPr/>
                </a:tc>
              </a:tr>
              <a:tr h="416923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Operasional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Pelayanan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Perizinan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Bangunan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Jumlah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izin-izin</a:t>
                      </a:r>
                      <a:r>
                        <a:rPr lang="en-GB" sz="800" dirty="0" smtClean="0"/>
                        <a:t> yang </a:t>
                      </a:r>
                      <a:r>
                        <a:rPr lang="en-GB" sz="800" dirty="0" err="1" smtClean="0"/>
                        <a:t>terbit</a:t>
                      </a:r>
                      <a:endParaRPr lang="en-GB" sz="800" dirty="0" smtClean="0"/>
                    </a:p>
                    <a:p>
                      <a:r>
                        <a:rPr lang="en-GB" sz="800" dirty="0" smtClean="0"/>
                        <a:t>(600 </a:t>
                      </a:r>
                      <a:r>
                        <a:rPr lang="en-GB" sz="800" dirty="0" err="1" smtClean="0"/>
                        <a:t>izin</a:t>
                      </a:r>
                      <a:r>
                        <a:rPr lang="en-GB" sz="800" dirty="0" smtClean="0"/>
                        <a:t>)</a:t>
                      </a:r>
                      <a:endParaRPr lang="en-GB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800" dirty="0" smtClean="0"/>
                        <a:t>898.324.000</a:t>
                      </a:r>
                      <a:endParaRPr lang="en-GB" sz="800" dirty="0"/>
                    </a:p>
                  </a:txBody>
                  <a:tcPr/>
                </a:tc>
              </a:tr>
              <a:tr h="370482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Operasional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Pelayanan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Perizinan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Lingkungan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Jumlah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izin-izin</a:t>
                      </a:r>
                      <a:r>
                        <a:rPr lang="en-GB" sz="800" dirty="0" smtClean="0"/>
                        <a:t> yang </a:t>
                      </a:r>
                      <a:r>
                        <a:rPr lang="en-GB" sz="800" dirty="0" err="1" smtClean="0"/>
                        <a:t>terbit</a:t>
                      </a:r>
                      <a:endParaRPr lang="en-GB" sz="800" dirty="0" smtClean="0"/>
                    </a:p>
                    <a:p>
                      <a:r>
                        <a:rPr lang="en-GB" sz="800" dirty="0" smtClean="0"/>
                        <a:t>(250 </a:t>
                      </a:r>
                      <a:r>
                        <a:rPr lang="en-GB" sz="800" dirty="0" err="1" smtClean="0"/>
                        <a:t>izin</a:t>
                      </a:r>
                      <a:r>
                        <a:rPr lang="en-GB" sz="800" dirty="0" smtClean="0"/>
                        <a:t>)</a:t>
                      </a:r>
                      <a:endParaRPr lang="en-GB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800" dirty="0" smtClean="0"/>
                        <a:t>117.178.500</a:t>
                      </a:r>
                      <a:endParaRPr lang="en-GB" sz="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1160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8064896" cy="489654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val 3"/>
          <p:cNvSpPr/>
          <p:nvPr/>
        </p:nvSpPr>
        <p:spPr>
          <a:xfrm>
            <a:off x="1763688" y="4149080"/>
            <a:ext cx="2952328" cy="432048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1691680" y="4581128"/>
            <a:ext cx="3309742" cy="367818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1835696" y="4941168"/>
            <a:ext cx="1800200" cy="288032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48264" y="6093296"/>
            <a:ext cx="2133600" cy="476250"/>
          </a:xfrm>
        </p:spPr>
        <p:txBody>
          <a:bodyPr/>
          <a:lstStyle/>
          <a:p>
            <a:fld id="{CF40B41D-FD10-4A38-B39B-626510BD49B7}" type="slidenum">
              <a:rPr lang="en-US" sz="1600" b="1" smtClean="0"/>
              <a:pPr/>
              <a:t>13</a:t>
            </a:fld>
            <a:endParaRPr lang="en-US" sz="1600" b="1" dirty="0"/>
          </a:p>
        </p:txBody>
      </p:sp>
      <p:sp>
        <p:nvSpPr>
          <p:cNvPr id="3" name="Cloud Callout 2"/>
          <p:cNvSpPr/>
          <p:nvPr/>
        </p:nvSpPr>
        <p:spPr>
          <a:xfrm>
            <a:off x="4278718" y="3068960"/>
            <a:ext cx="1589425" cy="1152128"/>
          </a:xfrm>
          <a:prstGeom prst="cloudCallout">
            <a:avLst/>
          </a:prstGeom>
          <a:solidFill>
            <a:srgbClr val="FFCCCC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>
                <a:solidFill>
                  <a:schemeClr val="tx1"/>
                </a:solidFill>
              </a:rPr>
              <a:t>Indikator</a:t>
            </a:r>
            <a:r>
              <a:rPr lang="en-GB" sz="1600" dirty="0">
                <a:solidFill>
                  <a:schemeClr val="tx1"/>
                </a:solidFill>
              </a:rPr>
              <a:t> Program</a:t>
            </a:r>
          </a:p>
          <a:p>
            <a:pPr algn="ctr"/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2" name="Cloud Callout 11"/>
          <p:cNvSpPr/>
          <p:nvPr/>
        </p:nvSpPr>
        <p:spPr>
          <a:xfrm flipH="1">
            <a:off x="179512" y="3284984"/>
            <a:ext cx="1846532" cy="1368152"/>
          </a:xfrm>
          <a:prstGeom prst="cloudCallout">
            <a:avLst/>
          </a:prstGeom>
          <a:solidFill>
            <a:srgbClr val="FFCCCC"/>
          </a:solidFill>
          <a:scene3d>
            <a:camera prst="orthographicFront">
              <a:rot lat="600000" lon="600000" rev="1200000"/>
            </a:camera>
            <a:lightRig rig="threePt" dir="t"/>
          </a:scene3d>
          <a:sp3d z="6350"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smtClean="0">
              <a:solidFill>
                <a:schemeClr val="tx1"/>
              </a:solidFill>
            </a:endParaRPr>
          </a:p>
          <a:p>
            <a:pPr algn="ctr"/>
            <a:r>
              <a:rPr lang="en-GB" sz="1600" dirty="0" err="1" smtClean="0">
                <a:solidFill>
                  <a:schemeClr val="tx1"/>
                </a:solidFill>
              </a:rPr>
              <a:t>Indikator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Kegiatan</a:t>
            </a:r>
            <a:endParaRPr lang="en-GB" sz="1600" dirty="0">
              <a:solidFill>
                <a:schemeClr val="tx1"/>
              </a:solidFill>
            </a:endParaRPr>
          </a:p>
          <a:p>
            <a:pPr algn="ctr"/>
            <a:r>
              <a:rPr lang="en-GB" sz="1600" dirty="0">
                <a:solidFill>
                  <a:schemeClr val="tx1"/>
                </a:solidFill>
              </a:rPr>
              <a:t>(</a:t>
            </a:r>
            <a:r>
              <a:rPr lang="en-GB" sz="1600" dirty="0" err="1">
                <a:solidFill>
                  <a:schemeClr val="tx1"/>
                </a:solidFill>
              </a:rPr>
              <a:t>Keluaran</a:t>
            </a:r>
            <a:r>
              <a:rPr lang="en-GB" sz="1600" dirty="0">
                <a:solidFill>
                  <a:schemeClr val="tx1"/>
                </a:solidFill>
              </a:rPr>
              <a:t>/ Output)</a:t>
            </a:r>
          </a:p>
          <a:p>
            <a:pPr algn="ctr"/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3" name="Cloud Callout 12"/>
          <p:cNvSpPr/>
          <p:nvPr/>
        </p:nvSpPr>
        <p:spPr>
          <a:xfrm rot="5400000">
            <a:off x="3555065" y="4728718"/>
            <a:ext cx="1589425" cy="1283746"/>
          </a:xfrm>
          <a:prstGeom prst="cloudCallout">
            <a:avLst/>
          </a:prstGeom>
          <a:solidFill>
            <a:srgbClr val="FFCCCC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>
                <a:solidFill>
                  <a:schemeClr val="tx1"/>
                </a:solidFill>
              </a:rPr>
              <a:t>Indikator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Sasaran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</a:rPr>
              <a:t>(</a:t>
            </a:r>
            <a:r>
              <a:rPr lang="en-GB" sz="1600" dirty="0" err="1">
                <a:solidFill>
                  <a:schemeClr val="tx1"/>
                </a:solidFill>
              </a:rPr>
              <a:t>Hasil</a:t>
            </a:r>
            <a:r>
              <a:rPr lang="en-GB" sz="1600" dirty="0">
                <a:solidFill>
                  <a:schemeClr val="tx1"/>
                </a:solidFill>
              </a:rPr>
              <a:t>)</a:t>
            </a:r>
          </a:p>
          <a:p>
            <a:pPr algn="ctr"/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-36512" y="188640"/>
            <a:ext cx="8229600" cy="720080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  <a:effectLst>
            <a:outerShdw blurRad="50800" dist="38100" algn="l" rotWithShape="0">
              <a:schemeClr val="accent6">
                <a:lumMod val="40000"/>
                <a:lumOff val="60000"/>
                <a:alpha val="40000"/>
              </a:schemeClr>
            </a:outerShdw>
          </a:effectLst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GB" sz="3200" kern="0" dirty="0" smtClean="0">
                <a:solidFill>
                  <a:schemeClr val="tx1"/>
                </a:solidFill>
                <a:latin typeface="Bodoni MT Black" panose="02070A03080606020203" pitchFamily="18" charset="0"/>
              </a:rPr>
              <a:t>DPA 2018</a:t>
            </a:r>
            <a:endParaRPr lang="en-GB" sz="3200" kern="0" dirty="0">
              <a:solidFill>
                <a:schemeClr val="tx1"/>
              </a:solidFill>
              <a:latin typeface="Bodoni MT Black" panose="02070A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64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/>
          <p:nvPr/>
        </p:nvPicPr>
        <p:blipFill>
          <a:blip r:embed="rId2"/>
          <a:stretch>
            <a:fillRect/>
          </a:stretch>
        </p:blipFill>
        <p:spPr>
          <a:xfrm>
            <a:off x="611560" y="1065659"/>
            <a:ext cx="8064896" cy="481161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021288"/>
            <a:ext cx="2133600" cy="476250"/>
          </a:xfrm>
        </p:spPr>
        <p:txBody>
          <a:bodyPr/>
          <a:lstStyle/>
          <a:p>
            <a:fld id="{CF40B41D-FD10-4A38-B39B-626510BD49B7}" type="slidenum">
              <a:rPr lang="en-US" sz="1600" b="1" smtClean="0"/>
              <a:pPr/>
              <a:t>14</a:t>
            </a:fld>
            <a:endParaRPr lang="en-US" sz="1600" b="1" dirty="0"/>
          </a:p>
        </p:txBody>
      </p:sp>
      <p:sp>
        <p:nvSpPr>
          <p:cNvPr id="6" name="Oval 5"/>
          <p:cNvSpPr/>
          <p:nvPr/>
        </p:nvSpPr>
        <p:spPr>
          <a:xfrm>
            <a:off x="1762547" y="3645024"/>
            <a:ext cx="2952328" cy="432048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1751881" y="4221087"/>
            <a:ext cx="2808312" cy="227597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1904281" y="4425539"/>
            <a:ext cx="2808312" cy="227597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loud Callout 8"/>
          <p:cNvSpPr/>
          <p:nvPr/>
        </p:nvSpPr>
        <p:spPr>
          <a:xfrm flipH="1">
            <a:off x="277196" y="2780928"/>
            <a:ext cx="1846532" cy="1368152"/>
          </a:xfrm>
          <a:prstGeom prst="cloudCallout">
            <a:avLst/>
          </a:prstGeom>
          <a:solidFill>
            <a:srgbClr val="FFCCCC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smtClean="0">
              <a:solidFill>
                <a:schemeClr val="tx1"/>
              </a:solidFill>
            </a:endParaRPr>
          </a:p>
          <a:p>
            <a:pPr algn="ctr"/>
            <a:r>
              <a:rPr lang="en-GB" sz="1600" dirty="0" err="1" smtClean="0">
                <a:solidFill>
                  <a:schemeClr val="tx1"/>
                </a:solidFill>
              </a:rPr>
              <a:t>Indikator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Kegiatan</a:t>
            </a:r>
            <a:endParaRPr lang="en-GB" sz="1600" dirty="0">
              <a:solidFill>
                <a:schemeClr val="tx1"/>
              </a:solidFill>
            </a:endParaRPr>
          </a:p>
          <a:p>
            <a:pPr algn="ctr"/>
            <a:r>
              <a:rPr lang="en-GB" sz="1600" dirty="0">
                <a:solidFill>
                  <a:schemeClr val="tx1"/>
                </a:solidFill>
              </a:rPr>
              <a:t>(</a:t>
            </a:r>
            <a:r>
              <a:rPr lang="en-GB" sz="1600" dirty="0" err="1">
                <a:solidFill>
                  <a:schemeClr val="tx1"/>
                </a:solidFill>
              </a:rPr>
              <a:t>Keluaran</a:t>
            </a:r>
            <a:r>
              <a:rPr lang="en-GB" sz="1600" dirty="0">
                <a:solidFill>
                  <a:schemeClr val="tx1"/>
                </a:solidFill>
              </a:rPr>
              <a:t>/ Output)</a:t>
            </a:r>
          </a:p>
          <a:p>
            <a:pPr algn="ctr"/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0" name="Cloud Callout 9"/>
          <p:cNvSpPr/>
          <p:nvPr/>
        </p:nvSpPr>
        <p:spPr>
          <a:xfrm rot="5400000">
            <a:off x="4374093" y="4373927"/>
            <a:ext cx="1589425" cy="1283746"/>
          </a:xfrm>
          <a:prstGeom prst="cloudCallout">
            <a:avLst/>
          </a:prstGeom>
          <a:solidFill>
            <a:srgbClr val="FFCCCC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>
                <a:solidFill>
                  <a:schemeClr val="tx1"/>
                </a:solidFill>
              </a:rPr>
              <a:t>Indikator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Sasaran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</a:rPr>
              <a:t>(</a:t>
            </a:r>
            <a:r>
              <a:rPr lang="en-GB" sz="1600" dirty="0" err="1">
                <a:solidFill>
                  <a:schemeClr val="tx1"/>
                </a:solidFill>
              </a:rPr>
              <a:t>Hasil</a:t>
            </a:r>
            <a:r>
              <a:rPr lang="en-GB" sz="1600" dirty="0">
                <a:solidFill>
                  <a:schemeClr val="tx1"/>
                </a:solidFill>
              </a:rPr>
              <a:t>)</a:t>
            </a:r>
          </a:p>
          <a:p>
            <a:pPr algn="ctr"/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4278718" y="2564904"/>
            <a:ext cx="1589425" cy="1152128"/>
          </a:xfrm>
          <a:prstGeom prst="cloudCallout">
            <a:avLst/>
          </a:prstGeom>
          <a:solidFill>
            <a:srgbClr val="FFCCCC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>
                <a:solidFill>
                  <a:schemeClr val="tx1"/>
                </a:solidFill>
              </a:rPr>
              <a:t>Indikator</a:t>
            </a:r>
            <a:r>
              <a:rPr lang="en-GB" sz="1600" dirty="0">
                <a:solidFill>
                  <a:schemeClr val="tx1"/>
                </a:solidFill>
              </a:rPr>
              <a:t> Program</a:t>
            </a:r>
          </a:p>
          <a:p>
            <a:pPr algn="ctr"/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2551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72037"/>
              </p:ext>
            </p:extLst>
          </p:nvPr>
        </p:nvGraphicFramePr>
        <p:xfrm>
          <a:off x="467544" y="1556792"/>
          <a:ext cx="8501062" cy="493764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122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451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22454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1913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1812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PERJANJIAN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KINERJA</a:t>
                      </a:r>
                      <a:endParaRPr lang="en-US" sz="1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17" marB="45717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SASARAN KINERJA</a:t>
                      </a:r>
                    </a:p>
                  </a:txBody>
                  <a:tcPr marL="91439" marR="91439" marT="45717" marB="45717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INDIKATOR KINERJA</a:t>
                      </a:r>
                    </a:p>
                  </a:txBody>
                  <a:tcPr marL="91439" marR="91439" marT="45717" marB="45717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TARGET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2018</a:t>
                      </a:r>
                      <a:endParaRPr lang="en-US" sz="1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17" marB="45717"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18124"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Kepala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Dinas</a:t>
                      </a:r>
                      <a:endParaRPr lang="en-US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17" marB="45717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 algn="l" defTabSz="9138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Meningkatnya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angka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investasi</a:t>
                      </a:r>
                      <a:endParaRPr lang="en-US" sz="14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342900" marR="0" indent="-342900" algn="l" defTabSz="9138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Meningkatnya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kualitas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pelayanan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perizinan</a:t>
                      </a:r>
                      <a:endParaRPr lang="en-US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17" marB="45717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Nilai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realisasi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investasi</a:t>
                      </a:r>
                      <a:endParaRPr lang="en-US" sz="14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Nilai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Survey </a:t>
                      </a: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Kepuasan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Masyarakat</a:t>
                      </a:r>
                      <a:endParaRPr lang="en-US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17" marB="45717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35,45 T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BAIK</a:t>
                      </a:r>
                      <a:endParaRPr lang="en-US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17" marB="45717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44815"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Kabid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Pelayanan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Perizinan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Tata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Ruang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Bangunan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dan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Lingkungan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17" marB="4571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Meingkatnya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pelayanan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Izin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Tata </a:t>
                      </a:r>
                      <a:r>
                        <a:rPr lang="en-US" sz="1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Ruang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</a:t>
                      </a:r>
                      <a:r>
                        <a:rPr lang="en-US" sz="1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Bangunan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dan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Lingkungan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17" marB="4571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 typeface="+mj-lt"/>
                        <a:buNone/>
                      </a:pP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Persentase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penyelesaian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Izin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Tata </a:t>
                      </a:r>
                      <a:r>
                        <a:rPr lang="en-US" sz="1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Ruang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</a:t>
                      </a:r>
                      <a:r>
                        <a:rPr lang="en-US" sz="1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Bangunan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dan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Lingkungan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17" marB="4571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75 %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17" marB="45717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71505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Kasi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Pelayanan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Perizinan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Bangunan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17" marB="45717">
                    <a:solidFill>
                      <a:srgbClr val="E1E6C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Terlayaninya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perizinan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bangunan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17" marB="45717">
                    <a:solidFill>
                      <a:srgbClr val="E1E6C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 typeface="+mj-lt"/>
                        <a:buNone/>
                      </a:pP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Jumlah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izin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–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izin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yang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terbit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17" marB="45717">
                    <a:solidFill>
                      <a:srgbClr val="E1E6C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600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izin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17" marB="45717">
                    <a:solidFill>
                      <a:srgbClr val="E1E6C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31469"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Analis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Dokumen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Perizinan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Bangunan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17" marB="45717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Tersusunnya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draft SK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Izin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Blok Plan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dan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IMB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17" marB="45717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Jumlah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draft SK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Izin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Blok Plan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dan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IMB</a:t>
                      </a:r>
                    </a:p>
                    <a:p>
                      <a:pPr marL="233363" indent="-233363">
                        <a:buFont typeface="+mj-lt"/>
                        <a:buAutoNum type="arabicPeriod"/>
                      </a:pP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17" marB="45717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117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draft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17" marB="45717">
                    <a:solidFill>
                      <a:srgbClr val="EAD4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itle 5"/>
          <p:cNvSpPr txBox="1">
            <a:spLocks noGrp="1"/>
          </p:cNvSpPr>
          <p:nvPr>
            <p:ph type="title"/>
          </p:nvPr>
        </p:nvSpPr>
        <p:spPr>
          <a:xfrm>
            <a:off x="468313" y="364227"/>
            <a:ext cx="8229600" cy="646321"/>
          </a:xfrm>
          <a:prstGeom prst="rect">
            <a:avLst/>
          </a:prstGeom>
          <a:noFill/>
        </p:spPr>
        <p:txBody>
          <a:bodyPr lIns="91429" tIns="45715" rIns="91429" bIns="45715">
            <a:spAutoFit/>
          </a:bodyPr>
          <a:lstStyle/>
          <a:p>
            <a:pPr algn="ctr" defTabSz="912476">
              <a:lnSpc>
                <a:spcPct val="75000"/>
              </a:lnSpc>
              <a:defRPr/>
            </a:pPr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PERJANJIAN 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KINERJA  </a:t>
            </a:r>
          </a:p>
          <a:p>
            <a:pPr algn="ctr" defTabSz="912476">
              <a:lnSpc>
                <a:spcPct val="75000"/>
              </a:lnSpc>
              <a:defRPr/>
            </a:pPr>
            <a:r>
              <a:rPr lang="id-ID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DISUSUN 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SAMPAI KEPADA</a:t>
            </a:r>
            <a:r>
              <a:rPr lang="id-ID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TINGKATAN </a:t>
            </a:r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JFU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04248" y="6093296"/>
            <a:ext cx="2133600" cy="476250"/>
          </a:xfrm>
        </p:spPr>
        <p:txBody>
          <a:bodyPr/>
          <a:lstStyle/>
          <a:p>
            <a:fld id="{CF40B41D-FD10-4A38-B39B-626510BD49B7}" type="slidenum">
              <a:rPr lang="en-US" sz="1600" b="1" smtClean="0"/>
              <a:pPr/>
              <a:t>15</a:t>
            </a:fld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436542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z="1800" b="1" smtClean="0"/>
              <a:pPr/>
              <a:t>16</a:t>
            </a:fld>
            <a:endParaRPr lang="en-US" sz="1800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8635244"/>
              </p:ext>
            </p:extLst>
          </p:nvPr>
        </p:nvGraphicFramePr>
        <p:xfrm>
          <a:off x="332582" y="1010548"/>
          <a:ext cx="8631906" cy="520547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191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991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27417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3943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7234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PERJANJIAN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KINERJA</a:t>
                      </a:r>
                      <a:endParaRPr lang="en-US" sz="1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17" marB="45717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SASARAN KINERJA</a:t>
                      </a:r>
                    </a:p>
                  </a:txBody>
                  <a:tcPr marL="91439" marR="91439" marT="45717" marB="45717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INDIKATOR KINERJA</a:t>
                      </a:r>
                    </a:p>
                  </a:txBody>
                  <a:tcPr marL="91439" marR="91439" marT="45717" marB="45717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TARGET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2018</a:t>
                      </a:r>
                      <a:endParaRPr lang="en-US" sz="1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17" marB="45717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55842"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Kepala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Dinas</a:t>
                      </a:r>
                      <a:endParaRPr lang="en-US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17" marB="45717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 algn="l" defTabSz="9138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Meningkatnya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angka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investasi</a:t>
                      </a:r>
                      <a:endParaRPr lang="en-US" sz="14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342900" marR="0" indent="-342900" algn="l" defTabSz="9138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Meningkatnya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kualitas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pelayanan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perizinan</a:t>
                      </a:r>
                      <a:endParaRPr lang="en-US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17" marB="45717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Nilai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realisasi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investasi</a:t>
                      </a:r>
                      <a:endParaRPr lang="en-US" sz="14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Nilai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Survey </a:t>
                      </a: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Kepuasan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Masyarakat</a:t>
                      </a:r>
                      <a:endParaRPr lang="en-US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17" marB="45717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35,45 T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BAIK</a:t>
                      </a:r>
                      <a:endParaRPr lang="en-US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17" marB="45717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55842"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Kabid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Pengendalian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Pelaksanaan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Penanaman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Modal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17" marB="4571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Meingkatnya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ketaatan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perusahaan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terhadap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regulasi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penanaman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modal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17" marB="4571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 typeface="+mj-lt"/>
                        <a:buNone/>
                      </a:pP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Persentase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perusahaan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yang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terverifikasi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izinnya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17" marB="45717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75 %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17" marB="45717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639337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Kasi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Pengendalian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dan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Pengawasan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Perizinan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Usaha </a:t>
                      </a:r>
                      <a:r>
                        <a:rPr lang="en-US" sz="1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dan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Perizinan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Tertentu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17" marB="45717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Terkendalinya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investasi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perizinan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usaha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dan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perizinan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tertentu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17" marB="45717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 typeface="+mj-lt"/>
                        <a:buNone/>
                      </a:pP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Jumlah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pelaksanaan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verifikasi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perusahaan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dan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pemetaan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koordinat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bangunan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17" marB="45717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72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perusahaan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17" marB="45717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66846"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Pengadministrasi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Umum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LKPM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dan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Verifikasi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17" marB="45717"/>
                </a:tc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Terlaksananya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kegiatan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verifikasi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17" marB="4571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Jumlah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kegiatan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verifikasi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perizinan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usaha</a:t>
                      </a:r>
                      <a:endParaRPr lang="en-US" sz="14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17" marB="45717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42 kali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39" marR="91439" marT="45717" marB="45717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itle 5"/>
          <p:cNvSpPr txBox="1">
            <a:spLocks/>
          </p:cNvSpPr>
          <p:nvPr/>
        </p:nvSpPr>
        <p:spPr bwMode="auto">
          <a:xfrm>
            <a:off x="468313" y="364227"/>
            <a:ext cx="8229600" cy="64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defTabSz="912476">
              <a:lnSpc>
                <a:spcPct val="75000"/>
              </a:lnSpc>
              <a:defRPr/>
            </a:pPr>
            <a:r>
              <a:rPr lang="en-US" altLang="zh-CN" sz="2400" b="1" kern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PERJANJIAN KINERJA  </a:t>
            </a:r>
          </a:p>
          <a:p>
            <a:pPr defTabSz="912476">
              <a:lnSpc>
                <a:spcPct val="75000"/>
              </a:lnSpc>
              <a:defRPr/>
            </a:pPr>
            <a:r>
              <a:rPr lang="id-ID" altLang="zh-CN" sz="2400" b="1" kern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DISUSUN </a:t>
            </a:r>
            <a:r>
              <a:rPr lang="en-US" altLang="zh-CN" sz="2400" b="1" kern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SAMPAI KEPADA</a:t>
            </a:r>
            <a:r>
              <a:rPr lang="id-ID" altLang="zh-CN" sz="2400" b="1" kern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2400" b="1" kern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TINGKATAN JFU</a:t>
            </a:r>
            <a:endParaRPr lang="en-US" sz="24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1152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130"/>
            <a:ext cx="8229600" cy="976614"/>
          </a:xfrm>
          <a:solidFill>
            <a:srgbClr val="FFC000"/>
          </a:solidFill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GB" sz="2800" dirty="0" smtClean="0">
                <a:latin typeface="Albertus MT Lt" panose="020E0502030304020304" pitchFamily="34" charset="0"/>
              </a:rPr>
              <a:t>PERJANJIAN KINERJA TAHUN 2018</a:t>
            </a:r>
            <a:r>
              <a:rPr lang="id-ID" sz="2800" dirty="0" smtClean="0">
                <a:latin typeface="Albertus MT Lt" panose="020E0502030304020304" pitchFamily="34" charset="0"/>
              </a:rPr>
              <a:t/>
            </a:r>
            <a:br>
              <a:rPr lang="id-ID" sz="2800" dirty="0" smtClean="0">
                <a:latin typeface="Albertus MT Lt" panose="020E0502030304020304" pitchFamily="34" charset="0"/>
              </a:rPr>
            </a:br>
            <a:r>
              <a:rPr lang="id-ID" sz="2800" dirty="0" smtClean="0">
                <a:latin typeface="Albertus MT Lt" panose="020E0502030304020304" pitchFamily="34" charset="0"/>
              </a:rPr>
              <a:t>ESELON II</a:t>
            </a:r>
            <a:endParaRPr lang="en-GB" sz="2800" dirty="0">
              <a:latin typeface="Albertus MT Lt" panose="020E05020303040203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165304"/>
            <a:ext cx="2133600" cy="476250"/>
          </a:xfrm>
        </p:spPr>
        <p:txBody>
          <a:bodyPr/>
          <a:lstStyle/>
          <a:p>
            <a:fld id="{CF40B41D-FD10-4A38-B39B-626510BD49B7}" type="slidenum">
              <a:rPr lang="en-US" sz="1800" b="1" smtClean="0"/>
              <a:pPr/>
              <a:t>17</a:t>
            </a:fld>
            <a:endParaRPr lang="en-US" sz="1800" b="1" dirty="0"/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4536504" cy="331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062" y="1988840"/>
            <a:ext cx="4698107" cy="3816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905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15435" y="6237312"/>
            <a:ext cx="2133600" cy="476250"/>
          </a:xfrm>
        </p:spPr>
        <p:txBody>
          <a:bodyPr/>
          <a:lstStyle/>
          <a:p>
            <a:fld id="{CF40B41D-FD10-4A38-B39B-626510BD49B7}" type="slidenum">
              <a:rPr lang="en-US" sz="1600" b="1" smtClean="0"/>
              <a:pPr/>
              <a:t>18</a:t>
            </a:fld>
            <a:endParaRPr lang="en-US" sz="16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148130"/>
            <a:ext cx="8229600" cy="9766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Albertus MT Lt" panose="020E0502030304020304" pitchFamily="34" charset="0"/>
                <a:ea typeface="Microsoft Himalaya" pitchFamily="2" charset="0"/>
                <a:cs typeface="Microsoft New Tai Lue" pitchFamily="34" charset="0"/>
              </a:rPr>
              <a:t>PERJANJIAN KINERJA TAHUN 2018</a:t>
            </a:r>
            <a:r>
              <a:rPr kumimoji="0" lang="id-ID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Albertus MT Lt" panose="020E0502030304020304" pitchFamily="34" charset="0"/>
                <a:ea typeface="Microsoft Himalaya" pitchFamily="2" charset="0"/>
                <a:cs typeface="Microsoft New Tai Lue" pitchFamily="34" charset="0"/>
              </a:rPr>
              <a:t/>
            </a:r>
            <a:br>
              <a:rPr kumimoji="0" lang="id-ID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Albertus MT Lt" panose="020E0502030304020304" pitchFamily="34" charset="0"/>
                <a:ea typeface="Microsoft Himalaya" pitchFamily="2" charset="0"/>
                <a:cs typeface="Microsoft New Tai Lue" pitchFamily="34" charset="0"/>
              </a:rPr>
            </a:br>
            <a:r>
              <a:rPr kumimoji="0" lang="id-ID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Albertus MT Lt" panose="020E0502030304020304" pitchFamily="34" charset="0"/>
                <a:ea typeface="Microsoft Himalaya" pitchFamily="2" charset="0"/>
                <a:cs typeface="Microsoft New Tai Lue" pitchFamily="34" charset="0"/>
              </a:rPr>
              <a:t>ESELON III</a:t>
            </a:r>
            <a:r>
              <a:rPr kumimoji="0" lang="en-GB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Albertus MT Lt" panose="020E0502030304020304" pitchFamily="34" charset="0"/>
                <a:ea typeface="Microsoft Himalaya" pitchFamily="2" charset="0"/>
                <a:cs typeface="Microsoft New Tai Lue" pitchFamily="34" charset="0"/>
              </a:rPr>
              <a:t> SASARAN 1</a:t>
            </a:r>
            <a:endParaRPr kumimoji="0" lang="en-GB" sz="3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uLnTx/>
              <a:uFillTx/>
              <a:latin typeface="Albertus MT Lt" panose="020E0502030304020304" pitchFamily="34" charset="0"/>
              <a:ea typeface="Microsoft Himalaya" pitchFamily="2" charset="0"/>
              <a:cs typeface="Microsoft New Tai Lue" pitchFamily="34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4811266" cy="345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348880"/>
            <a:ext cx="4536504" cy="3384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91066" y="6237312"/>
            <a:ext cx="2133600" cy="476250"/>
          </a:xfrm>
        </p:spPr>
        <p:txBody>
          <a:bodyPr/>
          <a:lstStyle/>
          <a:p>
            <a:fld id="{CF40B41D-FD10-4A38-B39B-626510BD49B7}" type="slidenum">
              <a:rPr lang="en-US" sz="1600" b="1" smtClean="0"/>
              <a:pPr/>
              <a:t>19</a:t>
            </a:fld>
            <a:endParaRPr lang="en-US" sz="16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148130"/>
            <a:ext cx="8229600" cy="9766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Albertus MT Lt" panose="020E0502030304020304" pitchFamily="34" charset="0"/>
                <a:ea typeface="Microsoft Himalaya" pitchFamily="2" charset="0"/>
                <a:cs typeface="Microsoft New Tai Lue" pitchFamily="34" charset="0"/>
              </a:rPr>
              <a:t>PERJANJIAN KINERJA TAHUN 2018</a:t>
            </a:r>
            <a:r>
              <a:rPr kumimoji="0" lang="id-ID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Albertus MT Lt" panose="020E0502030304020304" pitchFamily="34" charset="0"/>
                <a:ea typeface="Microsoft Himalaya" pitchFamily="2" charset="0"/>
                <a:cs typeface="Microsoft New Tai Lue" pitchFamily="34" charset="0"/>
              </a:rPr>
              <a:t/>
            </a:r>
            <a:br>
              <a:rPr kumimoji="0" lang="id-ID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Albertus MT Lt" panose="020E0502030304020304" pitchFamily="34" charset="0"/>
                <a:ea typeface="Microsoft Himalaya" pitchFamily="2" charset="0"/>
                <a:cs typeface="Microsoft New Tai Lue" pitchFamily="34" charset="0"/>
              </a:rPr>
            </a:br>
            <a:r>
              <a:rPr kumimoji="0" lang="id-ID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Albertus MT Lt" panose="020E0502030304020304" pitchFamily="34" charset="0"/>
                <a:ea typeface="Microsoft Himalaya" pitchFamily="2" charset="0"/>
                <a:cs typeface="Microsoft New Tai Lue" pitchFamily="34" charset="0"/>
              </a:rPr>
              <a:t>ESELON III</a:t>
            </a:r>
            <a:r>
              <a:rPr kumimoji="0" lang="en-GB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Albertus MT Lt" panose="020E0502030304020304" pitchFamily="34" charset="0"/>
                <a:ea typeface="Microsoft Himalaya" pitchFamily="2" charset="0"/>
                <a:cs typeface="Microsoft New Tai Lue" pitchFamily="34" charset="0"/>
              </a:rPr>
              <a:t> SASARAN 2</a:t>
            </a:r>
            <a:endParaRPr kumimoji="0" lang="en-GB" sz="3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uLnTx/>
              <a:uFillTx/>
              <a:latin typeface="Albertus MT Lt" panose="020E0502030304020304" pitchFamily="34" charset="0"/>
              <a:ea typeface="Microsoft Himalaya" pitchFamily="2" charset="0"/>
              <a:cs typeface="Microsoft New Tai Lue" pitchFamily="34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4608512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037" y="2060848"/>
            <a:ext cx="4737963" cy="3240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151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7269146"/>
              </p:ext>
            </p:extLst>
          </p:nvPr>
        </p:nvGraphicFramePr>
        <p:xfrm>
          <a:off x="1643063" y="687388"/>
          <a:ext cx="5429250" cy="74136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429250"/>
              </a:tblGrid>
              <a:tr h="3706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1400" dirty="0" err="1" smtClean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Meningkat</a:t>
                      </a:r>
                      <a:r>
                        <a:rPr lang="id-ID" altLang="en-US" sz="1400" dirty="0" smtClean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kan</a:t>
                      </a:r>
                      <a:r>
                        <a:rPr lang="en-US" altLang="en-US" sz="1400" dirty="0" smtClean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 </a:t>
                      </a:r>
                      <a:r>
                        <a:rPr lang="en-US" altLang="en-US" sz="1400" dirty="0" err="1" smtClean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pertumbuhan</a:t>
                      </a:r>
                      <a:r>
                        <a:rPr lang="en-US" altLang="en-US" sz="1400" dirty="0" smtClean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 </a:t>
                      </a:r>
                      <a:r>
                        <a:rPr lang="en-US" altLang="en-US" sz="1400" dirty="0" err="1" smtClean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ekonomi</a:t>
                      </a:r>
                      <a:r>
                        <a:rPr lang="id-ID" altLang="en-US" sz="1400" dirty="0" smtClean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 yang inklusif</a:t>
                      </a:r>
                      <a:endParaRPr lang="en-US" altLang="en-US" sz="1400" b="1" dirty="0" smtClean="0"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anose="020F0502020204030204" pitchFamily="34" charset="0"/>
                        <a:cs typeface="+mn-cs"/>
                      </a:endParaRPr>
                    </a:p>
                  </a:txBody>
                  <a:tcPr marL="91439" marR="91439" marT="45700" marB="45700"/>
                </a:tc>
              </a:tr>
              <a:tr h="370681"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en-US" sz="1400" b="1" dirty="0" err="1" smtClean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cs typeface="+mn-cs"/>
                        </a:rPr>
                        <a:t>Indikator</a:t>
                      </a:r>
                      <a:r>
                        <a:rPr lang="en-US" altLang="en-US" sz="1400" b="1" dirty="0" smtClean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lang="en-US" altLang="en-US" sz="1400" b="1" baseline="0" dirty="0" smtClean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lang="en-US" altLang="en-US" sz="1400" b="1" baseline="0" dirty="0" err="1" smtClean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cs typeface="+mn-cs"/>
                        </a:rPr>
                        <a:t>Kinerja</a:t>
                      </a:r>
                      <a:r>
                        <a:rPr lang="en-US" altLang="en-US" sz="1400" b="1" baseline="0" dirty="0" smtClean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lang="en-US" altLang="en-US" sz="1400" b="1" baseline="0" dirty="0" err="1" smtClean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cs typeface="+mn-cs"/>
                        </a:rPr>
                        <a:t>Utama</a:t>
                      </a:r>
                      <a:r>
                        <a:rPr lang="en-US" altLang="en-US" sz="1400" b="1" dirty="0" smtClean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cs typeface="+mn-cs"/>
                        </a:rPr>
                        <a:t> : </a:t>
                      </a:r>
                      <a:r>
                        <a:rPr lang="en-US" altLang="en-US" sz="1400" b="1" dirty="0" err="1" smtClean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cs typeface="+mn-cs"/>
                        </a:rPr>
                        <a:t>Angka</a:t>
                      </a:r>
                      <a:r>
                        <a:rPr lang="en-US" altLang="en-US" sz="1400" b="1" dirty="0" smtClean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lang="en-US" altLang="en-US" sz="1400" b="1" dirty="0" err="1" smtClean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cs typeface="+mn-cs"/>
                        </a:rPr>
                        <a:t>Pertumbuhan</a:t>
                      </a:r>
                      <a:r>
                        <a:rPr lang="en-US" altLang="en-US" sz="1400" b="1" dirty="0" smtClean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lang="en-US" altLang="en-US" sz="1400" b="1" dirty="0" err="1" smtClean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cs typeface="+mn-cs"/>
                        </a:rPr>
                        <a:t>Ekonomi</a:t>
                      </a:r>
                      <a:r>
                        <a:rPr lang="en-US" altLang="en-US" sz="1400" b="1" dirty="0" smtClean="0"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anose="020F0502020204030204" pitchFamily="34" charset="0"/>
                          <a:cs typeface="+mn-cs"/>
                        </a:rPr>
                        <a:t> </a:t>
                      </a:r>
                      <a:endParaRPr lang="id-ID" altLang="en-US" sz="1400" b="1" dirty="0" smtClean="0"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anose="020F0502020204030204" pitchFamily="34" charset="0"/>
                        <a:cs typeface="+mn-cs"/>
                      </a:endParaRPr>
                    </a:p>
                  </a:txBody>
                  <a:tcPr marL="91439" marR="91439" marT="45700" marB="45700"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2031443"/>
              </p:ext>
            </p:extLst>
          </p:nvPr>
        </p:nvGraphicFramePr>
        <p:xfrm>
          <a:off x="1643063" y="1544638"/>
          <a:ext cx="5429250" cy="741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9250"/>
              </a:tblGrid>
              <a:tr h="3706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400" b="1" kern="1200" dirty="0" err="1" smtClean="0">
                          <a:effectLst/>
                        </a:rPr>
                        <a:t>Meningkatnya</a:t>
                      </a:r>
                      <a:r>
                        <a:rPr lang="en-US" sz="1400" b="1" kern="1200" dirty="0" smtClean="0">
                          <a:effectLst/>
                        </a:rPr>
                        <a:t> </a:t>
                      </a:r>
                      <a:r>
                        <a:rPr lang="en-US" sz="1400" b="1" kern="1200" dirty="0" err="1" smtClean="0">
                          <a:effectLst/>
                        </a:rPr>
                        <a:t>iklim</a:t>
                      </a:r>
                      <a:r>
                        <a:rPr lang="en-US" sz="1400" b="1" kern="1200" dirty="0" smtClean="0">
                          <a:effectLst/>
                        </a:rPr>
                        <a:t> </a:t>
                      </a:r>
                      <a:r>
                        <a:rPr lang="en-US" sz="1400" b="1" kern="1200" dirty="0" err="1" smtClean="0">
                          <a:effectLst/>
                        </a:rPr>
                        <a:t>investasi</a:t>
                      </a:r>
                      <a:r>
                        <a:rPr lang="en-US" sz="1400" b="1" kern="1200" dirty="0" smtClean="0">
                          <a:effectLst/>
                        </a:rPr>
                        <a:t> </a:t>
                      </a:r>
                      <a:r>
                        <a:rPr lang="en-US" sz="1400" b="1" kern="1200" dirty="0" err="1" smtClean="0">
                          <a:effectLst/>
                        </a:rPr>
                        <a:t>dan</a:t>
                      </a:r>
                      <a:r>
                        <a:rPr lang="en-US" sz="1400" b="1" kern="1200" dirty="0" smtClean="0">
                          <a:effectLst/>
                        </a:rPr>
                        <a:t> </a:t>
                      </a:r>
                      <a:r>
                        <a:rPr lang="en-US" sz="1400" b="1" kern="1200" dirty="0" err="1" smtClean="0">
                          <a:effectLst/>
                        </a:rPr>
                        <a:t>frekuensi</a:t>
                      </a:r>
                      <a:r>
                        <a:rPr lang="en-US" sz="1400" b="1" kern="1200" dirty="0" smtClean="0">
                          <a:effectLst/>
                        </a:rPr>
                        <a:t> </a:t>
                      </a:r>
                      <a:r>
                        <a:rPr lang="en-US" sz="1400" b="1" kern="1200" dirty="0" err="1" smtClean="0">
                          <a:effectLst/>
                        </a:rPr>
                        <a:t>usaha</a:t>
                      </a:r>
                      <a:r>
                        <a:rPr lang="en-US" sz="1400" b="1" kern="1200" dirty="0" smtClean="0">
                          <a:effectLst/>
                        </a:rPr>
                        <a:t> </a:t>
                      </a:r>
                      <a:r>
                        <a:rPr lang="en-US" sz="1400" b="1" kern="1200" dirty="0" err="1" smtClean="0">
                          <a:effectLst/>
                        </a:rPr>
                        <a:t>di</a:t>
                      </a:r>
                      <a:r>
                        <a:rPr lang="en-US" sz="1400" b="1" kern="1200" dirty="0" smtClean="0">
                          <a:effectLst/>
                        </a:rPr>
                        <a:t> Daerah</a:t>
                      </a:r>
                      <a:endParaRPr lang="en-AU" sz="1400" b="1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9" marR="91439" marT="45700" marB="45700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37068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400" b="1" dirty="0" err="1" smtClean="0"/>
                        <a:t>Indikator</a:t>
                      </a:r>
                      <a:r>
                        <a:rPr lang="en-US" sz="1400" b="1" dirty="0" smtClean="0"/>
                        <a:t> </a:t>
                      </a:r>
                      <a:r>
                        <a:rPr lang="en-US" sz="1400" b="1" dirty="0" err="1" smtClean="0"/>
                        <a:t>Kinerja</a:t>
                      </a:r>
                      <a:r>
                        <a:rPr lang="en-US" sz="1400" b="1" dirty="0" smtClean="0"/>
                        <a:t> : </a:t>
                      </a:r>
                      <a:r>
                        <a:rPr lang="en-US" sz="1400" b="1" dirty="0" err="1" smtClean="0">
                          <a:effectLst/>
                        </a:rPr>
                        <a:t>Pertumbuhan</a:t>
                      </a:r>
                      <a:r>
                        <a:rPr lang="en-US" sz="1400" b="1" dirty="0" smtClean="0">
                          <a:effectLst/>
                        </a:rPr>
                        <a:t> </a:t>
                      </a:r>
                      <a:r>
                        <a:rPr lang="en-US" sz="1400" b="1" dirty="0" err="1" smtClean="0">
                          <a:effectLst/>
                        </a:rPr>
                        <a:t>Realisasi</a:t>
                      </a:r>
                      <a:r>
                        <a:rPr lang="en-US" sz="1400" b="1" dirty="0" smtClean="0">
                          <a:effectLst/>
                        </a:rPr>
                        <a:t> </a:t>
                      </a:r>
                      <a:r>
                        <a:rPr lang="en-US" sz="1400" b="1" dirty="0" err="1" smtClean="0">
                          <a:effectLst/>
                        </a:rPr>
                        <a:t>Investasi</a:t>
                      </a:r>
                      <a:r>
                        <a:rPr lang="en-US" sz="1400" b="1" dirty="0" smtClean="0">
                          <a:effectLst/>
                        </a:rPr>
                        <a:t> </a:t>
                      </a:r>
                      <a:endParaRPr lang="en-AU" sz="1400" b="1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00" marB="45700"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714384"/>
              </p:ext>
            </p:extLst>
          </p:nvPr>
        </p:nvGraphicFramePr>
        <p:xfrm>
          <a:off x="142875" y="2401888"/>
          <a:ext cx="3929063" cy="741362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929063"/>
              </a:tblGrid>
              <a:tr h="3706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400" dirty="0" err="1" smtClean="0">
                          <a:solidFill>
                            <a:schemeClr val="tx1"/>
                          </a:solidFill>
                        </a:rPr>
                        <a:t>Meningkatnya</a:t>
                      </a:r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400" dirty="0" err="1" smtClean="0">
                          <a:solidFill>
                            <a:schemeClr val="tx1"/>
                          </a:solidFill>
                        </a:rPr>
                        <a:t>realisasi</a:t>
                      </a:r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400" dirty="0" err="1" smtClean="0">
                          <a:solidFill>
                            <a:schemeClr val="tx1"/>
                          </a:solidFill>
                        </a:rPr>
                        <a:t>investasi</a:t>
                      </a:r>
                      <a:endParaRPr lang="en-GB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00" marB="45700">
                    <a:solidFill>
                      <a:srgbClr val="FF9999"/>
                    </a:solidFill>
                  </a:tcPr>
                </a:tc>
              </a:tr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 smtClean="0">
                          <a:solidFill>
                            <a:schemeClr val="tx1"/>
                          </a:solidFill>
                        </a:rPr>
                        <a:t>Indikator</a:t>
                      </a:r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400" dirty="0" err="1" smtClean="0">
                          <a:solidFill>
                            <a:schemeClr val="tx1"/>
                          </a:solidFill>
                        </a:rPr>
                        <a:t>Kinerja</a:t>
                      </a:r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 : </a:t>
                      </a:r>
                      <a:r>
                        <a:rPr lang="en-GB" sz="1400" dirty="0" err="1" smtClean="0">
                          <a:solidFill>
                            <a:schemeClr val="tx1"/>
                          </a:solidFill>
                        </a:rPr>
                        <a:t>Nilai</a:t>
                      </a:r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400" dirty="0" err="1" smtClean="0">
                          <a:solidFill>
                            <a:schemeClr val="tx1"/>
                          </a:solidFill>
                        </a:rPr>
                        <a:t>realisasi</a:t>
                      </a:r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400" dirty="0" err="1" smtClean="0">
                          <a:solidFill>
                            <a:schemeClr val="tx1"/>
                          </a:solidFill>
                        </a:rPr>
                        <a:t>investasi</a:t>
                      </a:r>
                      <a:endParaRPr lang="en-US" sz="1400" dirty="0"/>
                    </a:p>
                  </a:txBody>
                  <a:tcPr marL="91439" marR="91439" marT="45700" marB="45700"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585507"/>
              </p:ext>
            </p:extLst>
          </p:nvPr>
        </p:nvGraphicFramePr>
        <p:xfrm>
          <a:off x="4214813" y="2401888"/>
          <a:ext cx="4286250" cy="741362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286250"/>
              </a:tblGrid>
              <a:tr h="3706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400" dirty="0" err="1" smtClean="0">
                          <a:solidFill>
                            <a:schemeClr val="tx1"/>
                          </a:solidFill>
                        </a:rPr>
                        <a:t>Meningkatnya</a:t>
                      </a:r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400" dirty="0" err="1" smtClean="0">
                          <a:solidFill>
                            <a:schemeClr val="tx1"/>
                          </a:solidFill>
                        </a:rPr>
                        <a:t>kualitas</a:t>
                      </a:r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400" dirty="0" err="1" smtClean="0">
                          <a:solidFill>
                            <a:schemeClr val="tx1"/>
                          </a:solidFill>
                        </a:rPr>
                        <a:t>pelayanan</a:t>
                      </a:r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400" dirty="0" err="1" smtClean="0">
                          <a:solidFill>
                            <a:schemeClr val="tx1"/>
                          </a:solidFill>
                        </a:rPr>
                        <a:t>perizinan</a:t>
                      </a:r>
                      <a:endParaRPr lang="en-GB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00" marB="45700">
                    <a:solidFill>
                      <a:srgbClr val="1EE0C0"/>
                    </a:solidFill>
                  </a:tcPr>
                </a:tc>
              </a:tr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 smtClean="0">
                          <a:solidFill>
                            <a:schemeClr val="tx1"/>
                          </a:solidFill>
                        </a:rPr>
                        <a:t>Indikator</a:t>
                      </a:r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400" dirty="0" err="1" smtClean="0">
                          <a:solidFill>
                            <a:schemeClr val="tx1"/>
                          </a:solidFill>
                        </a:rPr>
                        <a:t>Kinerja</a:t>
                      </a:r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 : </a:t>
                      </a:r>
                      <a:r>
                        <a:rPr lang="en-GB" sz="1400" dirty="0" err="1" smtClean="0">
                          <a:solidFill>
                            <a:schemeClr val="tx1"/>
                          </a:solidFill>
                        </a:rPr>
                        <a:t>Nilai</a:t>
                      </a:r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 SKM</a:t>
                      </a:r>
                      <a:r>
                        <a:rPr lang="en-GB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400" baseline="0" dirty="0" err="1" smtClean="0">
                          <a:solidFill>
                            <a:schemeClr val="tx1"/>
                          </a:solidFill>
                        </a:rPr>
                        <a:t>Pelayanan</a:t>
                      </a:r>
                      <a:r>
                        <a:rPr lang="en-GB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400" baseline="0" dirty="0" err="1" smtClean="0">
                          <a:solidFill>
                            <a:schemeClr val="tx1"/>
                          </a:solidFill>
                        </a:rPr>
                        <a:t>Perizinan</a:t>
                      </a:r>
                      <a:endParaRPr lang="en-US" sz="1400" dirty="0"/>
                    </a:p>
                  </a:txBody>
                  <a:tcPr marL="91439" marR="91439" marT="45700" marB="45700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4082828"/>
              </p:ext>
            </p:extLst>
          </p:nvPr>
        </p:nvGraphicFramePr>
        <p:xfrm>
          <a:off x="142875" y="3286125"/>
          <a:ext cx="1928813" cy="1462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8813"/>
              </a:tblGrid>
              <a:tr h="822552">
                <a:tc>
                  <a:txBody>
                    <a:bodyPr/>
                    <a:lstStyle/>
                    <a:p>
                      <a:r>
                        <a:rPr lang="nn-NO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Program pengembangan iklim, promosi dan data dan informasi penanaman modal</a:t>
                      </a:r>
                      <a:endParaRPr lang="en-US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697" marB="45697">
                    <a:solidFill>
                      <a:srgbClr val="FF9999"/>
                    </a:solidFill>
                  </a:tcPr>
                </a:tc>
              </a:tr>
              <a:tr h="4569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2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Persentase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peningkatan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jumlah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investor</a:t>
                      </a:r>
                      <a:endParaRPr lang="en-US" sz="1200" dirty="0" smtClean="0">
                        <a:latin typeface="+mn-lt"/>
                      </a:endParaRPr>
                    </a:p>
                  </a:txBody>
                  <a:tcPr marL="91439" marR="91439" marT="45697" marB="45697"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752269"/>
              </p:ext>
            </p:extLst>
          </p:nvPr>
        </p:nvGraphicFramePr>
        <p:xfrm>
          <a:off x="2143125" y="3286125"/>
          <a:ext cx="1928813" cy="1285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8813"/>
              </a:tblGrid>
              <a:tr h="750094">
                <a:tc>
                  <a:txBody>
                    <a:bodyPr/>
                    <a:lstStyle/>
                    <a:p>
                      <a:pPr lvl="0"/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Program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Pengendalian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Pelaksanaan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Penanaman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Modal 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91439" marR="91439">
                    <a:solidFill>
                      <a:srgbClr val="FF9999"/>
                    </a:solidFill>
                  </a:tcPr>
                </a:tc>
              </a:tr>
              <a:tr h="535781">
                <a:tc>
                  <a:txBody>
                    <a:bodyPr/>
                    <a:lstStyle/>
                    <a:p>
                      <a:pPr lvl="0"/>
                      <a:r>
                        <a:rPr lang="en-GB" sz="12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Persentase</a:t>
                      </a:r>
                      <a:r>
                        <a:rPr lang="en-GB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2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perusahaan</a:t>
                      </a:r>
                      <a:r>
                        <a:rPr lang="en-GB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yang </a:t>
                      </a:r>
                      <a:r>
                        <a:rPr lang="en-GB" sz="12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terverifikasi</a:t>
                      </a:r>
                      <a:r>
                        <a:rPr lang="en-GB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2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izinnya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91439" marR="91439"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941327"/>
              </p:ext>
            </p:extLst>
          </p:nvPr>
        </p:nvGraphicFramePr>
        <p:xfrm>
          <a:off x="4214813" y="3292475"/>
          <a:ext cx="2071687" cy="1462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687"/>
              </a:tblGrid>
              <a:tr h="639763">
                <a:tc>
                  <a:txBody>
                    <a:bodyPr/>
                    <a:lstStyle/>
                    <a:p>
                      <a:pPr lvl="0"/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Program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Pelayanan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Perizinan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Tata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Ruang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,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Bangunan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dan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Lingkungan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91439" marR="91439" marT="45697" marB="45697">
                    <a:solidFill>
                      <a:srgbClr val="1EE0C0"/>
                    </a:solidFill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lvl="0"/>
                      <a:r>
                        <a:rPr lang="en-GB" sz="12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Persentase</a:t>
                      </a:r>
                      <a:r>
                        <a:rPr lang="en-GB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2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penyelesaian</a:t>
                      </a:r>
                      <a:r>
                        <a:rPr lang="en-GB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2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perizinan</a:t>
                      </a:r>
                      <a:r>
                        <a:rPr lang="en-GB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2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tata</a:t>
                      </a:r>
                      <a:r>
                        <a:rPr lang="en-GB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2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ruang</a:t>
                      </a:r>
                      <a:r>
                        <a:rPr lang="en-GB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, </a:t>
                      </a:r>
                      <a:r>
                        <a:rPr lang="en-GB" sz="12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bangunan</a:t>
                      </a:r>
                      <a:r>
                        <a:rPr lang="en-GB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2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dan</a:t>
                      </a:r>
                      <a:r>
                        <a:rPr lang="en-GB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2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lingkungan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91439" marR="91439" marT="45697" marB="45697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902945"/>
              </p:ext>
            </p:extLst>
          </p:nvPr>
        </p:nvGraphicFramePr>
        <p:xfrm>
          <a:off x="6357938" y="3292475"/>
          <a:ext cx="2143125" cy="1462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3125"/>
              </a:tblGrid>
              <a:tr h="639763">
                <a:tc>
                  <a:txBody>
                    <a:bodyPr/>
                    <a:lstStyle/>
                    <a:p>
                      <a:pPr lvl="0"/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Program 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Pelayanan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Perizinan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Usaha,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Perizinan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Tertentu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dan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Non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Perizinan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91439" marR="91439" marT="45697" marB="45697">
                    <a:solidFill>
                      <a:srgbClr val="1EE0C0"/>
                    </a:solidFill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lvl="0"/>
                      <a:r>
                        <a:rPr lang="en-GB" sz="12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Persentase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penyelesaian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perizinan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usaha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,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perizinan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tertentu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dan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non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perizinan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91439" marR="91439" marT="45697" marB="45697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9221775"/>
              </p:ext>
            </p:extLst>
          </p:nvPr>
        </p:nvGraphicFramePr>
        <p:xfrm>
          <a:off x="4214813" y="4714875"/>
          <a:ext cx="2071687" cy="828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687"/>
              </a:tblGrid>
              <a:tr h="457551">
                <a:tc>
                  <a:txBody>
                    <a:bodyPr/>
                    <a:lstStyle/>
                    <a:p>
                      <a:pPr lvl="0"/>
                      <a:r>
                        <a:rPr lang="en-GB" sz="12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Operasional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Pelayanan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Perizinan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Bangunan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91439" marR="91439" marT="45755" marB="45755">
                    <a:solidFill>
                      <a:srgbClr val="1EE0C0"/>
                    </a:solidFill>
                  </a:tcPr>
                </a:tc>
              </a:tr>
              <a:tr h="371124">
                <a:tc>
                  <a:txBody>
                    <a:bodyPr/>
                    <a:lstStyle/>
                    <a:p>
                      <a:pPr lvl="0"/>
                      <a:r>
                        <a:rPr lang="en-GB" sz="12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Jumlah</a:t>
                      </a:r>
                      <a:r>
                        <a:rPr lang="en-GB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2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Izin</a:t>
                      </a:r>
                      <a:r>
                        <a:rPr lang="en-GB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yang </a:t>
                      </a:r>
                      <a:r>
                        <a:rPr lang="en-GB" sz="12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terbit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91439" marR="91439" marT="45755" marB="45755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516579"/>
              </p:ext>
            </p:extLst>
          </p:nvPr>
        </p:nvGraphicFramePr>
        <p:xfrm>
          <a:off x="6357938" y="4714875"/>
          <a:ext cx="2143125" cy="1011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3125"/>
              </a:tblGrid>
              <a:tr h="457551">
                <a:tc>
                  <a:txBody>
                    <a:bodyPr/>
                    <a:lstStyle/>
                    <a:p>
                      <a:pPr lvl="0"/>
                      <a:r>
                        <a:rPr lang="fi-FI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Operasionalisasi Penerbitan IPPM, Izin Usaha </a:t>
                      </a:r>
                      <a:endParaRPr lang="en-US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55" marB="45755">
                    <a:solidFill>
                      <a:srgbClr val="1EE0C0"/>
                    </a:solidFill>
                  </a:tcPr>
                </a:tc>
              </a:tr>
              <a:tr h="371124">
                <a:tc>
                  <a:txBody>
                    <a:bodyPr/>
                    <a:lstStyle/>
                    <a:p>
                      <a:pPr lvl="0"/>
                      <a:r>
                        <a:rPr lang="en-GB" sz="12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Jumlah</a:t>
                      </a:r>
                      <a:r>
                        <a:rPr lang="en-GB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2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Izin</a:t>
                      </a:r>
                      <a:r>
                        <a:rPr lang="en-GB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yang </a:t>
                      </a:r>
                      <a:r>
                        <a:rPr lang="en-GB" sz="12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terbit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91439" marR="91439" marT="45755" marB="45755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402649"/>
              </p:ext>
            </p:extLst>
          </p:nvPr>
        </p:nvGraphicFramePr>
        <p:xfrm>
          <a:off x="2132354" y="4606502"/>
          <a:ext cx="1928813" cy="9148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8813"/>
              </a:tblGrid>
              <a:tr h="3711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Verifikasi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Perizinan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 Usaha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55" marB="45755">
                    <a:solidFill>
                      <a:srgbClr val="FF9999"/>
                    </a:solidFill>
                  </a:tcPr>
                </a:tc>
              </a:tr>
              <a:tr h="457551">
                <a:tc>
                  <a:txBody>
                    <a:bodyPr/>
                    <a:lstStyle/>
                    <a:p>
                      <a:pPr lvl="0"/>
                      <a:r>
                        <a:rPr lang="en-GB" sz="1200" dirty="0" err="1" smtClean="0"/>
                        <a:t>Jumlah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 err="1" smtClean="0"/>
                        <a:t>pelaksanaan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 err="1" smtClean="0"/>
                        <a:t>verifikasi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 err="1" smtClean="0"/>
                        <a:t>perizinan</a:t>
                      </a:r>
                      <a:r>
                        <a:rPr lang="en-GB" sz="1200" dirty="0" smtClean="0"/>
                        <a:t> </a:t>
                      </a:r>
                      <a:endParaRPr lang="en-US" sz="1200" dirty="0"/>
                    </a:p>
                  </a:txBody>
                  <a:tcPr marL="91439" marR="91439" marT="45755" marB="45755"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725855"/>
              </p:ext>
            </p:extLst>
          </p:nvPr>
        </p:nvGraphicFramePr>
        <p:xfrm>
          <a:off x="142875" y="4743450"/>
          <a:ext cx="1928813" cy="8753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8813"/>
              </a:tblGrid>
              <a:tr h="4181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Promosi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Investasi</a:t>
                      </a:r>
                      <a:endParaRPr lang="en-US" sz="1200" dirty="0"/>
                    </a:p>
                  </a:txBody>
                  <a:tcPr marL="91439" marR="91439" marT="45758" marB="45758">
                    <a:solidFill>
                      <a:srgbClr val="FF9999"/>
                    </a:solidFill>
                  </a:tcPr>
                </a:tc>
              </a:tr>
              <a:tr h="339132">
                <a:tc>
                  <a:txBody>
                    <a:bodyPr/>
                    <a:lstStyle/>
                    <a:p>
                      <a:pPr lvl="0"/>
                      <a:r>
                        <a:rPr lang="en-GB" sz="1200" dirty="0" err="1" smtClean="0"/>
                        <a:t>Jumlah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 err="1" smtClean="0"/>
                        <a:t>pameran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 err="1" smtClean="0"/>
                        <a:t>investasi</a:t>
                      </a:r>
                      <a:endParaRPr lang="en-US" sz="1200" dirty="0"/>
                    </a:p>
                  </a:txBody>
                  <a:tcPr marL="91439" marR="91439" marT="45758" marB="45758"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176349"/>
              </p:ext>
            </p:extLst>
          </p:nvPr>
        </p:nvGraphicFramePr>
        <p:xfrm>
          <a:off x="142875" y="5572125"/>
          <a:ext cx="1928813" cy="954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8813"/>
              </a:tblGrid>
              <a:tr h="4967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Kajian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Kebijakan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Penanaman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 Modal</a:t>
                      </a:r>
                      <a:r>
                        <a:rPr lang="fi-FI" sz="1200" dirty="0" smtClean="0"/>
                        <a:t> </a:t>
                      </a:r>
                      <a:endParaRPr lang="en-US" sz="1200" dirty="0"/>
                    </a:p>
                  </a:txBody>
                  <a:tcPr marL="91439" marR="91439" marT="45732" marB="45732">
                    <a:solidFill>
                      <a:srgbClr val="FF9999"/>
                    </a:solidFill>
                  </a:tcPr>
                </a:tc>
              </a:tr>
              <a:tr h="457317">
                <a:tc>
                  <a:txBody>
                    <a:bodyPr/>
                    <a:lstStyle/>
                    <a:p>
                      <a:pPr lvl="0"/>
                      <a:r>
                        <a:rPr lang="en-GB" sz="1200" dirty="0" err="1" smtClean="0"/>
                        <a:t>Jumlah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 err="1" smtClean="0"/>
                        <a:t>Perbup</a:t>
                      </a:r>
                      <a:r>
                        <a:rPr lang="en-GB" sz="1200" dirty="0" smtClean="0"/>
                        <a:t>. </a:t>
                      </a:r>
                      <a:r>
                        <a:rPr lang="en-GB" sz="1200" dirty="0" err="1" smtClean="0"/>
                        <a:t>Penanaman</a:t>
                      </a:r>
                      <a:r>
                        <a:rPr lang="en-GB" sz="1200" dirty="0" smtClean="0"/>
                        <a:t> Modal</a:t>
                      </a:r>
                      <a:endParaRPr lang="en-US" sz="1200" dirty="0"/>
                    </a:p>
                  </a:txBody>
                  <a:tcPr marL="91439" marR="91439" marT="45732" marB="45732"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2600816"/>
              </p:ext>
            </p:extLst>
          </p:nvPr>
        </p:nvGraphicFramePr>
        <p:xfrm>
          <a:off x="2143125" y="5546247"/>
          <a:ext cx="1928813" cy="1104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8813"/>
              </a:tblGrid>
              <a:tr h="4643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fi-FI" sz="1200" dirty="0" smtClean="0">
                          <a:solidFill>
                            <a:schemeClr val="tx1"/>
                          </a:solidFill>
                        </a:rPr>
                        <a:t>Pengawasan Pelaksanaan Penanaman Modal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>
                    <a:solidFill>
                      <a:srgbClr val="FF9999"/>
                    </a:solidFill>
                  </a:tcPr>
                </a:tc>
              </a:tr>
              <a:tr h="464344">
                <a:tc>
                  <a:txBody>
                    <a:bodyPr/>
                    <a:lstStyle/>
                    <a:p>
                      <a:pPr lvl="0"/>
                      <a:r>
                        <a:rPr lang="en-GB" sz="1200" dirty="0" err="1" smtClean="0"/>
                        <a:t>Laporan</a:t>
                      </a:r>
                      <a:r>
                        <a:rPr lang="en-GB" sz="1200" baseline="0" dirty="0" smtClean="0"/>
                        <a:t> </a:t>
                      </a:r>
                      <a:r>
                        <a:rPr lang="en-GB" sz="1200" baseline="0" dirty="0" err="1" smtClean="0"/>
                        <a:t>Monev</a:t>
                      </a:r>
                      <a:r>
                        <a:rPr lang="en-GB" sz="1200" baseline="0" dirty="0" smtClean="0"/>
                        <a:t> </a:t>
                      </a:r>
                      <a:r>
                        <a:rPr lang="en-GB" sz="1200" baseline="0" dirty="0" err="1" smtClean="0"/>
                        <a:t>penanaman</a:t>
                      </a:r>
                      <a:r>
                        <a:rPr lang="en-GB" sz="1200" baseline="0" dirty="0" smtClean="0"/>
                        <a:t> modal</a:t>
                      </a:r>
                      <a:endParaRPr lang="en-US" sz="1200" dirty="0"/>
                    </a:p>
                  </a:txBody>
                  <a:tcPr marL="91439" marR="91439"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2285319"/>
              </p:ext>
            </p:extLst>
          </p:nvPr>
        </p:nvGraphicFramePr>
        <p:xfrm>
          <a:off x="4214813" y="5572125"/>
          <a:ext cx="2071687" cy="10001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687"/>
              </a:tblGrid>
              <a:tr h="5522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Operasional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Pelayanan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Perizinan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Lingkungan</a:t>
                      </a:r>
                      <a:endParaRPr lang="en-GB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>
                    <a:solidFill>
                      <a:srgbClr val="1EE0C0"/>
                    </a:solidFill>
                  </a:tcPr>
                </a:tc>
              </a:tr>
              <a:tr h="447909">
                <a:tc>
                  <a:txBody>
                    <a:bodyPr/>
                    <a:lstStyle/>
                    <a:p>
                      <a:pPr lvl="0"/>
                      <a:r>
                        <a:rPr lang="en-GB" sz="12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Jumlah</a:t>
                      </a:r>
                      <a:r>
                        <a:rPr lang="en-GB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2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Izin</a:t>
                      </a:r>
                      <a:r>
                        <a:rPr lang="en-GB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yang </a:t>
                      </a:r>
                      <a:r>
                        <a:rPr lang="en-GB" sz="12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terbit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91439" marR="91439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789135"/>
              </p:ext>
            </p:extLst>
          </p:nvPr>
        </p:nvGraphicFramePr>
        <p:xfrm>
          <a:off x="6343322" y="5572125"/>
          <a:ext cx="2200871" cy="11638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0871"/>
              </a:tblGrid>
              <a:tr h="7563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ES" sz="1200" dirty="0" err="1" smtClean="0">
                          <a:solidFill>
                            <a:schemeClr val="tx1"/>
                          </a:solidFill>
                        </a:rPr>
                        <a:t>Operasionalisasi</a:t>
                      </a:r>
                      <a:r>
                        <a:rPr lang="es-ES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ES" sz="1200" dirty="0" err="1" smtClean="0">
                          <a:solidFill>
                            <a:schemeClr val="tx1"/>
                          </a:solidFill>
                        </a:rPr>
                        <a:t>Penerbitan</a:t>
                      </a:r>
                      <a:r>
                        <a:rPr lang="es-ES" sz="1200" dirty="0" smtClean="0">
                          <a:solidFill>
                            <a:schemeClr val="tx1"/>
                          </a:solidFill>
                        </a:rPr>
                        <a:t> SIUJK, </a:t>
                      </a:r>
                      <a:r>
                        <a:rPr lang="es-ES" sz="1200" dirty="0" err="1" smtClean="0">
                          <a:solidFill>
                            <a:schemeClr val="tx1"/>
                          </a:solidFill>
                        </a:rPr>
                        <a:t>Toko</a:t>
                      </a:r>
                      <a:r>
                        <a:rPr lang="es-ES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ES" sz="1200" dirty="0" err="1" smtClean="0">
                          <a:solidFill>
                            <a:schemeClr val="tx1"/>
                          </a:solidFill>
                        </a:rPr>
                        <a:t>Modern</a:t>
                      </a:r>
                      <a:r>
                        <a:rPr lang="es-ES" sz="1200" dirty="0" smtClean="0">
                          <a:solidFill>
                            <a:schemeClr val="tx1"/>
                          </a:solidFill>
                        </a:rPr>
                        <a:t> dan Pasar </a:t>
                      </a:r>
                      <a:r>
                        <a:rPr lang="es-ES" sz="1200" dirty="0" err="1" smtClean="0">
                          <a:solidFill>
                            <a:schemeClr val="tx1"/>
                          </a:solidFill>
                        </a:rPr>
                        <a:t>Tradisional</a:t>
                      </a:r>
                      <a:r>
                        <a:rPr lang="fi-FI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endParaRPr lang="en-US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9" marR="91439" marT="45734" marB="45734">
                    <a:solidFill>
                      <a:srgbClr val="1EE0C0"/>
                    </a:solidFill>
                  </a:tcPr>
                </a:tc>
              </a:tr>
              <a:tr h="340909">
                <a:tc>
                  <a:txBody>
                    <a:bodyPr/>
                    <a:lstStyle/>
                    <a:p>
                      <a:pPr lvl="0"/>
                      <a:r>
                        <a:rPr lang="en-GB" sz="12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Jumlah</a:t>
                      </a:r>
                      <a:r>
                        <a:rPr lang="en-GB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2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Izin</a:t>
                      </a:r>
                      <a:r>
                        <a:rPr lang="en-GB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yang </a:t>
                      </a:r>
                      <a:r>
                        <a:rPr lang="en-GB" sz="12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terbit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91439" marR="91439" marT="45734" marB="45734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21" name="Rounded Rectangle 20"/>
          <p:cNvSpPr/>
          <p:nvPr/>
        </p:nvSpPr>
        <p:spPr>
          <a:xfrm>
            <a:off x="7572375" y="714375"/>
            <a:ext cx="1571625" cy="571500"/>
          </a:xfrm>
          <a:prstGeom prst="round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Tujuan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RPJMD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572375" y="1571625"/>
            <a:ext cx="1571625" cy="571500"/>
          </a:xfrm>
          <a:prstGeom prst="round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Sasaran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RPJMD</a:t>
            </a:r>
          </a:p>
        </p:txBody>
      </p:sp>
      <p:sp>
        <p:nvSpPr>
          <p:cNvPr id="23" name="Rounded Rectangle 22"/>
          <p:cNvSpPr/>
          <p:nvPr/>
        </p:nvSpPr>
        <p:spPr>
          <a:xfrm rot="16200000">
            <a:off x="8192021" y="2626990"/>
            <a:ext cx="1214437" cy="38958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200" b="1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229" name="TextBox 23"/>
          <p:cNvSpPr txBox="1">
            <a:spLocks noChangeArrowheads="1"/>
          </p:cNvSpPr>
          <p:nvPr/>
        </p:nvSpPr>
        <p:spPr bwMode="auto">
          <a:xfrm rot="-5400000">
            <a:off x="8142733" y="2606676"/>
            <a:ext cx="135731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1100" b="1" dirty="0" err="1"/>
              <a:t>Sasaran</a:t>
            </a:r>
            <a:r>
              <a:rPr lang="en-US" altLang="en-US" sz="1100" b="1" dirty="0"/>
              <a:t> </a:t>
            </a:r>
            <a:r>
              <a:rPr lang="en-US" altLang="en-US" sz="1100" b="1" dirty="0" err="1"/>
              <a:t>Renstra</a:t>
            </a:r>
            <a:r>
              <a:rPr lang="en-US" altLang="en-US" sz="1100" b="1" dirty="0"/>
              <a:t> DPMPTSP</a:t>
            </a:r>
          </a:p>
        </p:txBody>
      </p:sp>
      <p:sp>
        <p:nvSpPr>
          <p:cNvPr id="25" name="Rounded Rectangle 24"/>
          <p:cNvSpPr/>
          <p:nvPr/>
        </p:nvSpPr>
        <p:spPr>
          <a:xfrm rot="16200000">
            <a:off x="8300664" y="3875657"/>
            <a:ext cx="1000125" cy="39255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200" b="1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 rot="16200000">
            <a:off x="7935212" y="5472799"/>
            <a:ext cx="1785937" cy="4129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200" b="1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232" name="TextBox 26"/>
          <p:cNvSpPr txBox="1">
            <a:spLocks noChangeArrowheads="1"/>
          </p:cNvSpPr>
          <p:nvPr/>
        </p:nvSpPr>
        <p:spPr bwMode="auto">
          <a:xfrm rot="-5400000">
            <a:off x="8355210" y="3821113"/>
            <a:ext cx="92868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1100" b="1" dirty="0"/>
              <a:t>Program DPMPTSP</a:t>
            </a:r>
          </a:p>
        </p:txBody>
      </p:sp>
      <p:sp>
        <p:nvSpPr>
          <p:cNvPr id="4233" name="TextBox 27"/>
          <p:cNvSpPr txBox="1">
            <a:spLocks noChangeArrowheads="1"/>
          </p:cNvSpPr>
          <p:nvPr/>
        </p:nvSpPr>
        <p:spPr bwMode="auto">
          <a:xfrm rot="-5400000">
            <a:off x="8318698" y="5427663"/>
            <a:ext cx="10001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1100" b="1" dirty="0" err="1"/>
              <a:t>Kegiatan</a:t>
            </a:r>
            <a:r>
              <a:rPr lang="en-US" altLang="en-US" sz="1100" b="1" dirty="0"/>
              <a:t> DPMPTSP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" y="1"/>
            <a:ext cx="3491880" cy="620688"/>
          </a:xfrm>
          <a:prstGeom prst="roundRect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PENYELARASAN RPJMD DAN RENSTRA OPD</a:t>
            </a:r>
          </a:p>
        </p:txBody>
      </p:sp>
    </p:spTree>
    <p:extLst>
      <p:ext uri="{BB962C8B-B14F-4D97-AF65-F5344CB8AC3E}">
        <p14:creationId xmlns:p14="http://schemas.microsoft.com/office/powerpoint/2010/main" val="3649480760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z="1800" b="1" smtClean="0"/>
              <a:pPr/>
              <a:t>20</a:t>
            </a:fld>
            <a:endParaRPr lang="en-US" sz="18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148130"/>
            <a:ext cx="8229600" cy="9766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Albertus MT Lt" panose="020E0502030304020304" pitchFamily="34" charset="0"/>
                <a:ea typeface="Microsoft Himalaya" pitchFamily="2" charset="0"/>
                <a:cs typeface="Microsoft New Tai Lue" pitchFamily="34" charset="0"/>
              </a:rPr>
              <a:t>PERJANJIAN KINERJA TAHUN 2018</a:t>
            </a:r>
            <a:r>
              <a:rPr kumimoji="0" lang="id-ID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Albertus MT Lt" panose="020E0502030304020304" pitchFamily="34" charset="0"/>
                <a:ea typeface="Microsoft Himalaya" pitchFamily="2" charset="0"/>
                <a:cs typeface="Microsoft New Tai Lue" pitchFamily="34" charset="0"/>
              </a:rPr>
              <a:t/>
            </a:r>
            <a:br>
              <a:rPr kumimoji="0" lang="id-ID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Albertus MT Lt" panose="020E0502030304020304" pitchFamily="34" charset="0"/>
                <a:ea typeface="Microsoft Himalaya" pitchFamily="2" charset="0"/>
                <a:cs typeface="Microsoft New Tai Lue" pitchFamily="34" charset="0"/>
              </a:rPr>
            </a:br>
            <a:r>
              <a:rPr kumimoji="0" lang="id-ID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Albertus MT Lt" panose="020E0502030304020304" pitchFamily="34" charset="0"/>
                <a:ea typeface="Microsoft Himalaya" pitchFamily="2" charset="0"/>
                <a:cs typeface="Microsoft New Tai Lue" pitchFamily="34" charset="0"/>
              </a:rPr>
              <a:t>ESELON IV</a:t>
            </a:r>
            <a:r>
              <a:rPr kumimoji="0" lang="en-GB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Albertus MT Lt" panose="020E0502030304020304" pitchFamily="34" charset="0"/>
                <a:ea typeface="Microsoft Himalaya" pitchFamily="2" charset="0"/>
                <a:cs typeface="Microsoft New Tai Lue" pitchFamily="34" charset="0"/>
              </a:rPr>
              <a:t> SASARAN 1</a:t>
            </a:r>
            <a:endParaRPr kumimoji="0" lang="en-GB" sz="3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uLnTx/>
              <a:uFillTx/>
              <a:latin typeface="Albertus MT Lt" panose="020E0502030304020304" pitchFamily="34" charset="0"/>
              <a:ea typeface="Microsoft Himalaya" pitchFamily="2" charset="0"/>
              <a:cs typeface="Microsoft New Tai Lue" pitchFamily="34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4752528" cy="334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780928"/>
            <a:ext cx="4608511" cy="3384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76256" y="6237312"/>
            <a:ext cx="2133600" cy="476250"/>
          </a:xfrm>
        </p:spPr>
        <p:txBody>
          <a:bodyPr/>
          <a:lstStyle/>
          <a:p>
            <a:fld id="{CF40B41D-FD10-4A38-B39B-626510BD49B7}" type="slidenum">
              <a:rPr lang="en-US" sz="1800" b="1" smtClean="0"/>
              <a:pPr/>
              <a:t>21</a:t>
            </a:fld>
            <a:endParaRPr lang="en-US" sz="18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148130"/>
            <a:ext cx="8229600" cy="9766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Albertus MT Lt" panose="020E0502030304020304" pitchFamily="34" charset="0"/>
                <a:ea typeface="Microsoft Himalaya" pitchFamily="2" charset="0"/>
                <a:cs typeface="Microsoft New Tai Lue" pitchFamily="34" charset="0"/>
              </a:rPr>
              <a:t>PERJANJIAN KINERJA TAHUN 2018</a:t>
            </a:r>
            <a:r>
              <a:rPr kumimoji="0" lang="id-ID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Albertus MT Lt" panose="020E0502030304020304" pitchFamily="34" charset="0"/>
                <a:ea typeface="Microsoft Himalaya" pitchFamily="2" charset="0"/>
                <a:cs typeface="Microsoft New Tai Lue" pitchFamily="34" charset="0"/>
              </a:rPr>
              <a:t/>
            </a:r>
            <a:br>
              <a:rPr kumimoji="0" lang="id-ID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Albertus MT Lt" panose="020E0502030304020304" pitchFamily="34" charset="0"/>
                <a:ea typeface="Microsoft Himalaya" pitchFamily="2" charset="0"/>
                <a:cs typeface="Microsoft New Tai Lue" pitchFamily="34" charset="0"/>
              </a:rPr>
            </a:br>
            <a:r>
              <a:rPr kumimoji="0" lang="id-ID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Albertus MT Lt" panose="020E0502030304020304" pitchFamily="34" charset="0"/>
                <a:ea typeface="Microsoft Himalaya" pitchFamily="2" charset="0"/>
                <a:cs typeface="Microsoft New Tai Lue" pitchFamily="34" charset="0"/>
              </a:rPr>
              <a:t>ESELON IV</a:t>
            </a:r>
            <a:r>
              <a:rPr kumimoji="0" lang="en-GB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Albertus MT Lt" panose="020E0502030304020304" pitchFamily="34" charset="0"/>
                <a:ea typeface="Microsoft Himalaya" pitchFamily="2" charset="0"/>
                <a:cs typeface="Microsoft New Tai Lue" pitchFamily="34" charset="0"/>
              </a:rPr>
              <a:t> SASARAN 2</a:t>
            </a:r>
            <a:endParaRPr kumimoji="0" lang="en-GB" sz="3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uLnTx/>
              <a:uFillTx/>
              <a:latin typeface="Albertus MT Lt" panose="020E0502030304020304" pitchFamily="34" charset="0"/>
              <a:ea typeface="Microsoft Himalaya" pitchFamily="2" charset="0"/>
              <a:cs typeface="Microsoft New Tai Lue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73" y="1412776"/>
            <a:ext cx="4344227" cy="3018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996952"/>
            <a:ext cx="4499992" cy="3017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67541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48264" y="6237312"/>
            <a:ext cx="2133600" cy="476250"/>
          </a:xfrm>
        </p:spPr>
        <p:txBody>
          <a:bodyPr/>
          <a:lstStyle/>
          <a:p>
            <a:fld id="{CF40B41D-FD10-4A38-B39B-626510BD49B7}" type="slidenum">
              <a:rPr lang="en-US" sz="2000" b="1" smtClean="0"/>
              <a:pPr/>
              <a:t>22</a:t>
            </a:fld>
            <a:endParaRPr lang="en-US" sz="20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148130"/>
            <a:ext cx="8229600" cy="9766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Albertus MT Lt" panose="020E0502030304020304" pitchFamily="34" charset="0"/>
                <a:ea typeface="Microsoft Himalaya" pitchFamily="2" charset="0"/>
                <a:cs typeface="Microsoft New Tai Lue" pitchFamily="34" charset="0"/>
              </a:rPr>
              <a:t>PERJANJIAN KINERJA TAHUN 2018</a:t>
            </a:r>
            <a:r>
              <a:rPr kumimoji="0" lang="id-ID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Albertus MT Lt" panose="020E0502030304020304" pitchFamily="34" charset="0"/>
                <a:ea typeface="Microsoft Himalaya" pitchFamily="2" charset="0"/>
                <a:cs typeface="Microsoft New Tai Lue" pitchFamily="34" charset="0"/>
              </a:rPr>
              <a:t/>
            </a:r>
            <a:br>
              <a:rPr kumimoji="0" lang="id-ID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Albertus MT Lt" panose="020E0502030304020304" pitchFamily="34" charset="0"/>
                <a:ea typeface="Microsoft Himalaya" pitchFamily="2" charset="0"/>
                <a:cs typeface="Microsoft New Tai Lue" pitchFamily="34" charset="0"/>
              </a:rPr>
            </a:br>
            <a:r>
              <a:rPr kumimoji="0" lang="id-ID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Albertus MT Lt" panose="020E0502030304020304" pitchFamily="34" charset="0"/>
                <a:ea typeface="Microsoft Himalaya" pitchFamily="2" charset="0"/>
                <a:cs typeface="Microsoft New Tai Lue" pitchFamily="34" charset="0"/>
              </a:rPr>
              <a:t>ESELON JFU</a:t>
            </a:r>
            <a:r>
              <a:rPr kumimoji="0" lang="en-GB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Albertus MT Lt" panose="020E0502030304020304" pitchFamily="34" charset="0"/>
                <a:ea typeface="Microsoft Himalaya" pitchFamily="2" charset="0"/>
                <a:cs typeface="Microsoft New Tai Lue" pitchFamily="34" charset="0"/>
              </a:rPr>
              <a:t> SASARAN 1</a:t>
            </a:r>
            <a:endParaRPr kumimoji="0" lang="en-GB" sz="3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uLnTx/>
              <a:uFillTx/>
              <a:latin typeface="Albertus MT Lt" panose="020E0502030304020304" pitchFamily="34" charset="0"/>
              <a:ea typeface="Microsoft Himalaya" pitchFamily="2" charset="0"/>
              <a:cs typeface="Microsoft New Tai Lue" pitchFamily="34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4680520" cy="352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20888"/>
            <a:ext cx="4423766" cy="3372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237312"/>
            <a:ext cx="2133600" cy="476250"/>
          </a:xfrm>
        </p:spPr>
        <p:txBody>
          <a:bodyPr/>
          <a:lstStyle/>
          <a:p>
            <a:fld id="{CF40B41D-FD10-4A38-B39B-626510BD49B7}" type="slidenum">
              <a:rPr lang="en-US" sz="1800" b="1" smtClean="0"/>
              <a:pPr/>
              <a:t>23</a:t>
            </a:fld>
            <a:endParaRPr lang="en-US" sz="18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148130"/>
            <a:ext cx="8229600" cy="9766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Albertus MT Lt" panose="020E0502030304020304" pitchFamily="34" charset="0"/>
                <a:ea typeface="Microsoft Himalaya" pitchFamily="2" charset="0"/>
                <a:cs typeface="Microsoft New Tai Lue" pitchFamily="34" charset="0"/>
              </a:rPr>
              <a:t>PERJANJIAN KINERJA TAHUN 2018</a:t>
            </a:r>
            <a:r>
              <a:rPr kumimoji="0" lang="id-ID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Albertus MT Lt" panose="020E0502030304020304" pitchFamily="34" charset="0"/>
                <a:ea typeface="Microsoft Himalaya" pitchFamily="2" charset="0"/>
                <a:cs typeface="Microsoft New Tai Lue" pitchFamily="34" charset="0"/>
              </a:rPr>
              <a:t/>
            </a:r>
            <a:br>
              <a:rPr kumimoji="0" lang="id-ID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Albertus MT Lt" panose="020E0502030304020304" pitchFamily="34" charset="0"/>
                <a:ea typeface="Microsoft Himalaya" pitchFamily="2" charset="0"/>
                <a:cs typeface="Microsoft New Tai Lue" pitchFamily="34" charset="0"/>
              </a:rPr>
            </a:br>
            <a:r>
              <a:rPr kumimoji="0" lang="id-ID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Albertus MT Lt" panose="020E0502030304020304" pitchFamily="34" charset="0"/>
                <a:ea typeface="Microsoft Himalaya" pitchFamily="2" charset="0"/>
                <a:cs typeface="Microsoft New Tai Lue" pitchFamily="34" charset="0"/>
              </a:rPr>
              <a:t>ESELON JFU</a:t>
            </a:r>
            <a:r>
              <a:rPr kumimoji="0" lang="en-GB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Albertus MT Lt" panose="020E0502030304020304" pitchFamily="34" charset="0"/>
                <a:ea typeface="Microsoft Himalaya" pitchFamily="2" charset="0"/>
                <a:cs typeface="Microsoft New Tai Lue" pitchFamily="34" charset="0"/>
              </a:rPr>
              <a:t> SASARAN</a:t>
            </a:r>
            <a:r>
              <a:rPr kumimoji="0" lang="en-GB" sz="36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Albertus MT Lt" panose="020E0502030304020304" pitchFamily="34" charset="0"/>
                <a:ea typeface="Microsoft Himalaya" pitchFamily="2" charset="0"/>
                <a:cs typeface="Microsoft New Tai Lue" pitchFamily="34" charset="0"/>
              </a:rPr>
              <a:t> 2</a:t>
            </a:r>
            <a:endParaRPr kumimoji="0" lang="en-GB" sz="3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uLnTx/>
              <a:uFillTx/>
              <a:latin typeface="Albertus MT Lt" panose="020E0502030304020304" pitchFamily="34" charset="0"/>
              <a:ea typeface="Microsoft Himalaya" pitchFamily="2" charset="0"/>
              <a:cs typeface="Microsoft New Tai Lue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4392488" cy="2945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950" y="2420888"/>
            <a:ext cx="468405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234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5490247"/>
              </p:ext>
            </p:extLst>
          </p:nvPr>
        </p:nvGraphicFramePr>
        <p:xfrm>
          <a:off x="304800" y="609600"/>
          <a:ext cx="8229599" cy="1116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"/>
                <a:gridCol w="2042160"/>
                <a:gridCol w="1905000"/>
                <a:gridCol w="990600"/>
                <a:gridCol w="685800"/>
                <a:gridCol w="685800"/>
                <a:gridCol w="685800"/>
                <a:gridCol w="685799"/>
              </a:tblGrid>
              <a:tr h="370742"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T="45708" marB="45708">
                    <a:solidFill>
                      <a:srgbClr val="00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SASARAN STRATEGIS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T="45708" marB="45708">
                    <a:solidFill>
                      <a:srgbClr val="00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INDIKATOR SASARAN STRATEGIS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T="45708" marB="45708">
                    <a:solidFill>
                      <a:srgbClr val="00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TARGET KINERJA TAHUNAN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T="45708" marB="45708">
                    <a:solidFill>
                      <a:srgbClr val="00FFCC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TARGET KINERJA TRIWULAN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T="45708" marB="45708">
                    <a:solidFill>
                      <a:srgbClr val="00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288418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TW 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I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T="45708" marB="45708"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8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TW 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II</a:t>
                      </a:r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45708" marB="45708"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8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TW 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III</a:t>
                      </a:r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45708" marB="45708"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8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TW 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IV</a:t>
                      </a:r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45708" marB="45708">
                    <a:solidFill>
                      <a:srgbClr val="00FFCC"/>
                    </a:solidFill>
                  </a:tcPr>
                </a:tc>
              </a:tr>
              <a:tr h="45707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 marT="45708" marB="45708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 smtClean="0">
                          <a:solidFill>
                            <a:schemeClr val="tx1"/>
                          </a:solidFill>
                        </a:rPr>
                        <a:t>Meningkatnya</a:t>
                      </a:r>
                      <a:r>
                        <a:rPr lang="en-GB" sz="11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100" dirty="0" err="1" smtClean="0">
                          <a:solidFill>
                            <a:schemeClr val="tx1"/>
                          </a:solidFill>
                        </a:rPr>
                        <a:t>kualitas</a:t>
                      </a:r>
                      <a:r>
                        <a:rPr lang="en-GB" sz="11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100" dirty="0" err="1" smtClean="0">
                          <a:solidFill>
                            <a:schemeClr val="tx1"/>
                          </a:solidFill>
                        </a:rPr>
                        <a:t>pelayanan</a:t>
                      </a:r>
                      <a:r>
                        <a:rPr lang="en-GB" sz="11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100" dirty="0" err="1" smtClean="0">
                          <a:solidFill>
                            <a:schemeClr val="tx1"/>
                          </a:solidFill>
                        </a:rPr>
                        <a:t>perizinan</a:t>
                      </a:r>
                      <a:endParaRPr lang="en-US" sz="1100" dirty="0"/>
                    </a:p>
                  </a:txBody>
                  <a:tcPr marT="45708" marB="45708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Nilai</a:t>
                      </a:r>
                      <a:r>
                        <a:rPr lang="en-US" sz="1100" b="0" dirty="0" smtClean="0">
                          <a:solidFill>
                            <a:schemeClr val="tx1"/>
                          </a:solidFill>
                          <a:effectLst/>
                        </a:rPr>
                        <a:t> Survey </a:t>
                      </a:r>
                      <a:r>
                        <a:rPr lang="en-US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Kepuasan</a:t>
                      </a: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Masyarakat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45708" marB="45708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 smtClean="0"/>
                        <a:t>Baik</a:t>
                      </a:r>
                      <a:endParaRPr lang="en-US" sz="1100" dirty="0"/>
                    </a:p>
                  </a:txBody>
                  <a:tcPr marT="45708" marB="45708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T="45708" marB="45708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T="45708" marB="45708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 smtClean="0"/>
                        <a:t>Baik</a:t>
                      </a:r>
                      <a:endParaRPr lang="en-US" sz="1100" dirty="0"/>
                    </a:p>
                  </a:txBody>
                  <a:tcPr marT="45708" marB="45708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T="45708" marB="45708">
                    <a:solidFill>
                      <a:srgbClr val="EAD4E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9216600"/>
              </p:ext>
            </p:extLst>
          </p:nvPr>
        </p:nvGraphicFramePr>
        <p:xfrm>
          <a:off x="323528" y="1700808"/>
          <a:ext cx="8229599" cy="12847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"/>
                <a:gridCol w="2042160"/>
                <a:gridCol w="1905000"/>
                <a:gridCol w="990600"/>
                <a:gridCol w="685800"/>
                <a:gridCol w="685800"/>
                <a:gridCol w="685800"/>
                <a:gridCol w="685799"/>
              </a:tblGrid>
              <a:tr h="370670"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T="45699" marB="45699"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PROGRAM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T="45699" marB="45699"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INDIKATOR KINERJA PROGRAM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T="45699" marB="45699"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TARGET KINERJA TAHUNAN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T="45699" marB="45699">
                    <a:solidFill>
                      <a:srgbClr val="FFC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TARGET KINERJA TRIWULAN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T="45699" marB="45699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221418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TW 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I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T="45699" marB="45699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8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TW 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II</a:t>
                      </a:r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45699" marB="45699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8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TW 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III</a:t>
                      </a:r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45699" marB="45699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8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TW 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IV</a:t>
                      </a:r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45699" marB="45699">
                    <a:solidFill>
                      <a:srgbClr val="FFC000"/>
                    </a:solidFill>
                  </a:tcPr>
                </a:tc>
              </a:tr>
              <a:tr h="63978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 marT="45699" marB="45699">
                    <a:solidFill>
                      <a:srgbClr val="F9FA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Program </a:t>
                      </a:r>
                      <a:r>
                        <a:rPr lang="en-GB" sz="11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Pelayanan</a:t>
                      </a:r>
                      <a:r>
                        <a:rPr lang="en-GB" sz="1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1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Perizinan</a:t>
                      </a:r>
                      <a:r>
                        <a:rPr lang="en-GB" sz="1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Tata </a:t>
                      </a:r>
                      <a:r>
                        <a:rPr lang="en-GB" sz="11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Ruang</a:t>
                      </a:r>
                      <a:r>
                        <a:rPr lang="en-GB" sz="1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, </a:t>
                      </a:r>
                      <a:r>
                        <a:rPr lang="en-GB" sz="11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Bangunan</a:t>
                      </a:r>
                      <a:r>
                        <a:rPr lang="en-GB" sz="1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 </a:t>
                      </a:r>
                      <a:r>
                        <a:rPr lang="en-GB" sz="11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dan</a:t>
                      </a:r>
                      <a:r>
                        <a:rPr lang="en-GB" sz="1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1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Lingkungan</a:t>
                      </a:r>
                      <a:endParaRPr lang="en-US" sz="1100" dirty="0" smtClean="0">
                        <a:latin typeface="+mn-lt"/>
                      </a:endParaRPr>
                    </a:p>
                  </a:txBody>
                  <a:tcPr marT="45699" marB="45699">
                    <a:solidFill>
                      <a:srgbClr val="F9FA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Persentase</a:t>
                      </a:r>
                      <a:r>
                        <a:rPr lang="en-GB" sz="11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1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penyelesaian</a:t>
                      </a:r>
                      <a:r>
                        <a:rPr lang="en-GB" sz="11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1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perizinan</a:t>
                      </a:r>
                      <a:r>
                        <a:rPr lang="en-GB" sz="11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1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tata</a:t>
                      </a:r>
                      <a:r>
                        <a:rPr lang="en-GB" sz="11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1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ruang</a:t>
                      </a:r>
                      <a:r>
                        <a:rPr lang="en-GB" sz="11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, </a:t>
                      </a:r>
                      <a:r>
                        <a:rPr lang="en-GB" sz="11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bangunan</a:t>
                      </a:r>
                      <a:r>
                        <a:rPr lang="en-GB" sz="11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1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dan</a:t>
                      </a:r>
                      <a:r>
                        <a:rPr lang="en-GB" sz="11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1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lingkungan</a:t>
                      </a:r>
                      <a:r>
                        <a:rPr lang="en-US" sz="1100" dirty="0" smtClean="0"/>
                        <a:t> </a:t>
                      </a:r>
                      <a:endParaRPr lang="en-US" sz="1100" dirty="0"/>
                    </a:p>
                  </a:txBody>
                  <a:tcPr marT="45699" marB="45699">
                    <a:solidFill>
                      <a:srgbClr val="F9FA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75%</a:t>
                      </a:r>
                      <a:endParaRPr lang="en-US" sz="1100" dirty="0"/>
                    </a:p>
                  </a:txBody>
                  <a:tcPr marT="45699" marB="45699">
                    <a:solidFill>
                      <a:srgbClr val="F9FA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8,80%</a:t>
                      </a:r>
                      <a:endParaRPr lang="en-US" sz="1100" dirty="0"/>
                    </a:p>
                  </a:txBody>
                  <a:tcPr marT="45699" marB="45699">
                    <a:solidFill>
                      <a:srgbClr val="F9FA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26,58%</a:t>
                      </a:r>
                      <a:endParaRPr lang="en-US" sz="1100" dirty="0"/>
                    </a:p>
                  </a:txBody>
                  <a:tcPr marT="45699" marB="45699">
                    <a:solidFill>
                      <a:srgbClr val="F9FA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49,16%</a:t>
                      </a:r>
                      <a:endParaRPr lang="en-US" sz="1100" dirty="0"/>
                    </a:p>
                  </a:txBody>
                  <a:tcPr marT="45699" marB="45699">
                    <a:solidFill>
                      <a:srgbClr val="F9FA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75%</a:t>
                      </a:r>
                    </a:p>
                  </a:txBody>
                  <a:tcPr marT="45699" marB="45699">
                    <a:solidFill>
                      <a:srgbClr val="F9FAF4"/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914400" y="0"/>
            <a:ext cx="7315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RENCANA AKSI PERJANJIAN KINERJA TAHUN 2018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DINAS PENANAMAN MODAL DAN PTSP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536817"/>
              </p:ext>
            </p:extLst>
          </p:nvPr>
        </p:nvGraphicFramePr>
        <p:xfrm>
          <a:off x="107503" y="3068960"/>
          <a:ext cx="8928994" cy="3149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065"/>
                <a:gridCol w="1107804"/>
                <a:gridCol w="1164649"/>
                <a:gridCol w="854078"/>
                <a:gridCol w="1087008"/>
                <a:gridCol w="1397579"/>
                <a:gridCol w="621147"/>
                <a:gridCol w="543504"/>
                <a:gridCol w="543504"/>
                <a:gridCol w="516581"/>
                <a:gridCol w="648075"/>
              </a:tblGrid>
              <a:tr h="506421">
                <a:tc rowSpan="2"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NO</a:t>
                      </a:r>
                      <a:endParaRPr lang="en-US" sz="1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KEGIATAN</a:t>
                      </a:r>
                      <a:endParaRPr lang="en-US" sz="1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INDIKATOR KINERJA KEGIATAN</a:t>
                      </a:r>
                      <a:endParaRPr lang="en-US" sz="1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TARGET KINERJA TAHUNAN</a:t>
                      </a:r>
                      <a:endParaRPr lang="en-US" sz="1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AKSI/SUB KEGIATAN</a:t>
                      </a:r>
                      <a:endParaRPr lang="en-US" sz="1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INDIKATOR  KINERJA </a:t>
                      </a:r>
                    </a:p>
                    <a:p>
                      <a:pPr algn="ctr"/>
                      <a:r>
                        <a:rPr lang="en-US" sz="1200" dirty="0" smtClean="0"/>
                        <a:t>AKSI/SUB KEGIATAN</a:t>
                      </a:r>
                      <a:endParaRPr lang="en-US" sz="1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JADWAL PELAKSANAAN</a:t>
                      </a:r>
                      <a:endParaRPr lang="en-US" sz="1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ANG</a:t>
                      </a:r>
                    </a:p>
                    <a:p>
                      <a:pPr algn="ctr"/>
                      <a:r>
                        <a:rPr lang="en-US" sz="1200" baseline="0" dirty="0" smtClean="0"/>
                        <a:t>GA</a:t>
                      </a:r>
                    </a:p>
                    <a:p>
                      <a:pPr algn="ctr"/>
                      <a:r>
                        <a:rPr lang="en-US" sz="1200" baseline="0" dirty="0" smtClean="0"/>
                        <a:t>RAN            </a:t>
                      </a:r>
                      <a:endParaRPr lang="en-US" sz="12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522953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bg1"/>
                          </a:solidFill>
                        </a:rPr>
                        <a:t>TW </a:t>
                      </a:r>
                      <a:r>
                        <a:rPr lang="en-US" sz="1200" b="1" baseline="0" dirty="0" smtClean="0">
                          <a:solidFill>
                            <a:schemeClr val="bg1"/>
                          </a:solidFill>
                        </a:rPr>
                        <a:t> I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8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</a:rPr>
                        <a:t>TW </a:t>
                      </a:r>
                      <a:r>
                        <a:rPr lang="en-US" sz="1200" b="1" baseline="0" dirty="0" smtClean="0">
                          <a:solidFill>
                            <a:schemeClr val="bg1"/>
                          </a:solidFill>
                        </a:rPr>
                        <a:t> II</a:t>
                      </a:r>
                      <a:endParaRPr lang="en-US" sz="12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8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</a:rPr>
                        <a:t>TW </a:t>
                      </a:r>
                      <a:r>
                        <a:rPr lang="en-US" sz="1200" b="1" baseline="0" dirty="0" smtClean="0">
                          <a:solidFill>
                            <a:schemeClr val="bg1"/>
                          </a:solidFill>
                        </a:rPr>
                        <a:t> III</a:t>
                      </a:r>
                      <a:endParaRPr lang="en-US" sz="12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8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</a:rPr>
                        <a:t>TW </a:t>
                      </a:r>
                      <a:r>
                        <a:rPr lang="en-US" sz="1200" b="1" baseline="0" dirty="0" smtClean="0">
                          <a:solidFill>
                            <a:schemeClr val="bg1"/>
                          </a:solidFill>
                        </a:rPr>
                        <a:t> IV</a:t>
                      </a:r>
                      <a:endParaRPr lang="en-US" sz="12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38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77982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Operasional</a:t>
                      </a:r>
                      <a:r>
                        <a:rPr lang="en-GB" sz="1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 </a:t>
                      </a:r>
                      <a:r>
                        <a:rPr lang="en-GB" sz="11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Pelayanan</a:t>
                      </a:r>
                      <a:r>
                        <a:rPr lang="en-GB" sz="1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1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Perizinan</a:t>
                      </a:r>
                      <a:r>
                        <a:rPr lang="en-GB" sz="1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1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Bangunan</a:t>
                      </a:r>
                      <a:endParaRPr lang="en-US" sz="1100" dirty="0" smtClean="0">
                        <a:latin typeface="+mn-lt"/>
                      </a:endParaRPr>
                    </a:p>
                  </a:txBody>
                  <a:tcPr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Jumlah</a:t>
                      </a:r>
                      <a:r>
                        <a:rPr lang="en-GB" sz="11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1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Izin</a:t>
                      </a:r>
                      <a:r>
                        <a:rPr lang="en-GB" sz="11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yang </a:t>
                      </a:r>
                      <a:r>
                        <a:rPr lang="en-GB" sz="11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terbit</a:t>
                      </a:r>
                      <a:endParaRPr lang="en-US" sz="1100" dirty="0" smtClean="0">
                        <a:latin typeface="+mn-lt"/>
                      </a:endParaRPr>
                    </a:p>
                  </a:txBody>
                  <a:tcPr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600 </a:t>
                      </a:r>
                      <a:r>
                        <a:rPr lang="en-US" sz="1100" dirty="0" err="1" smtClean="0"/>
                        <a:t>izin</a:t>
                      </a:r>
                      <a:endParaRPr lang="en-US" sz="1100" dirty="0"/>
                    </a:p>
                  </a:txBody>
                  <a:tcPr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100 </a:t>
                      </a:r>
                      <a:r>
                        <a:rPr lang="en-US" sz="1100" dirty="0" err="1" smtClean="0"/>
                        <a:t>izin</a:t>
                      </a:r>
                      <a:endParaRPr lang="en-US" sz="1100" dirty="0"/>
                    </a:p>
                  </a:txBody>
                  <a:tcPr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100 </a:t>
                      </a:r>
                      <a:r>
                        <a:rPr lang="en-US" sz="1100" dirty="0" err="1" smtClean="0"/>
                        <a:t>izin</a:t>
                      </a:r>
                      <a:endParaRPr lang="en-US" sz="1100" dirty="0"/>
                    </a:p>
                  </a:txBody>
                  <a:tcPr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200 </a:t>
                      </a:r>
                      <a:r>
                        <a:rPr lang="en-US" sz="1100" dirty="0" err="1" smtClean="0"/>
                        <a:t>izin</a:t>
                      </a:r>
                      <a:endParaRPr lang="en-US" sz="1100" dirty="0"/>
                    </a:p>
                  </a:txBody>
                  <a:tcPr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200 </a:t>
                      </a:r>
                      <a:r>
                        <a:rPr lang="en-US" sz="1100" dirty="0" err="1" smtClean="0"/>
                        <a:t>izin</a:t>
                      </a:r>
                      <a:endParaRPr lang="en-US" sz="1100" dirty="0"/>
                    </a:p>
                  </a:txBody>
                  <a:tcPr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275,8 </a:t>
                      </a:r>
                      <a:r>
                        <a:rPr lang="en-US" sz="1100" dirty="0" err="1" smtClean="0"/>
                        <a:t>juta</a:t>
                      </a:r>
                      <a:endParaRPr lang="en-US" sz="1100" dirty="0" smtClean="0"/>
                    </a:p>
                  </a:txBody>
                  <a:tcPr>
                    <a:solidFill>
                      <a:srgbClr val="EAD4E5"/>
                    </a:solidFill>
                  </a:tcPr>
                </a:tc>
              </a:tr>
              <a:tr h="446842"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Penerimaan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Dokumen</a:t>
                      </a:r>
                      <a:endParaRPr lang="en-US" sz="1100" dirty="0" smtClean="0"/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Jumlah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dokumen</a:t>
                      </a:r>
                      <a:endParaRPr lang="en-US" sz="1100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100 </a:t>
                      </a:r>
                      <a:r>
                        <a:rPr lang="en-US" sz="1100" dirty="0" err="1" smtClean="0"/>
                        <a:t>dok</a:t>
                      </a:r>
                      <a:endParaRPr lang="en-US" sz="1100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100 </a:t>
                      </a:r>
                      <a:r>
                        <a:rPr lang="en-US" sz="1100" dirty="0" err="1" smtClean="0"/>
                        <a:t>dok</a:t>
                      </a:r>
                      <a:endParaRPr lang="en-US" sz="1100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200 </a:t>
                      </a:r>
                      <a:r>
                        <a:rPr lang="en-US" sz="1100" dirty="0" err="1" smtClean="0"/>
                        <a:t>dok</a:t>
                      </a:r>
                      <a:endParaRPr lang="en-US" sz="1100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200 </a:t>
                      </a:r>
                      <a:r>
                        <a:rPr lang="en-US" sz="1100" dirty="0" err="1" smtClean="0"/>
                        <a:t>dok</a:t>
                      </a:r>
                      <a:endParaRPr lang="en-US" sz="1100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</a:tr>
              <a:tr h="446842"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38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 smtClean="0"/>
                        <a:t>Verifikasi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Dokumen</a:t>
                      </a:r>
                      <a:r>
                        <a:rPr lang="en-US" sz="1100" dirty="0" smtClean="0"/>
                        <a:t> </a:t>
                      </a:r>
                    </a:p>
                  </a:txBody>
                  <a:tcPr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Jumlah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dokumen</a:t>
                      </a:r>
                      <a:endParaRPr lang="en-US" sz="1100" dirty="0"/>
                    </a:p>
                  </a:txBody>
                  <a:tcPr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100 </a:t>
                      </a:r>
                      <a:r>
                        <a:rPr lang="en-US" sz="1100" dirty="0" err="1" smtClean="0"/>
                        <a:t>dok</a:t>
                      </a:r>
                      <a:endParaRPr lang="en-US" sz="1100" dirty="0"/>
                    </a:p>
                  </a:txBody>
                  <a:tcPr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100 </a:t>
                      </a:r>
                      <a:r>
                        <a:rPr lang="en-US" sz="1100" dirty="0" err="1" smtClean="0"/>
                        <a:t>dok</a:t>
                      </a:r>
                      <a:endParaRPr lang="en-US" sz="1100" dirty="0"/>
                    </a:p>
                  </a:txBody>
                  <a:tcPr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200 </a:t>
                      </a:r>
                      <a:r>
                        <a:rPr lang="en-US" sz="1100" dirty="0" err="1" smtClean="0"/>
                        <a:t>dok</a:t>
                      </a:r>
                      <a:endParaRPr lang="en-US" sz="1100" dirty="0"/>
                    </a:p>
                  </a:txBody>
                  <a:tcPr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200 </a:t>
                      </a:r>
                      <a:r>
                        <a:rPr lang="en-US" sz="1100" dirty="0" err="1" smtClean="0"/>
                        <a:t>dok</a:t>
                      </a:r>
                      <a:endParaRPr lang="en-US" sz="1100" dirty="0"/>
                    </a:p>
                  </a:txBody>
                  <a:tcPr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>
                    <a:solidFill>
                      <a:srgbClr val="EAD4E5"/>
                    </a:solidFill>
                  </a:tcPr>
                </a:tc>
              </a:tr>
              <a:tr h="446842"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38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 smtClean="0"/>
                        <a:t>Penerbitan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Izin</a:t>
                      </a:r>
                      <a:endParaRPr lang="en-US" sz="1100" dirty="0" smtClean="0"/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Jumlah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izin</a:t>
                      </a:r>
                      <a:endParaRPr lang="en-US" sz="1100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100 </a:t>
                      </a:r>
                      <a:r>
                        <a:rPr lang="en-US" sz="1100" dirty="0" err="1" smtClean="0"/>
                        <a:t>izin</a:t>
                      </a:r>
                      <a:endParaRPr lang="en-US" sz="1100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100 </a:t>
                      </a:r>
                      <a:r>
                        <a:rPr lang="en-US" sz="1100" dirty="0" err="1" smtClean="0"/>
                        <a:t>izin</a:t>
                      </a:r>
                      <a:endParaRPr lang="en-US" sz="1100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200 </a:t>
                      </a:r>
                      <a:r>
                        <a:rPr lang="en-US" sz="1100" dirty="0" err="1" smtClean="0"/>
                        <a:t>izin</a:t>
                      </a:r>
                      <a:endParaRPr lang="en-US" sz="1100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200 </a:t>
                      </a:r>
                      <a:r>
                        <a:rPr lang="en-US" sz="1100" dirty="0" err="1" smtClean="0"/>
                        <a:t>izin</a:t>
                      </a:r>
                      <a:endParaRPr lang="en-US" sz="1100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16785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574357"/>
              </p:ext>
            </p:extLst>
          </p:nvPr>
        </p:nvGraphicFramePr>
        <p:xfrm>
          <a:off x="304800" y="609600"/>
          <a:ext cx="8229599" cy="1116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"/>
                <a:gridCol w="2042160"/>
                <a:gridCol w="1905000"/>
                <a:gridCol w="990600"/>
                <a:gridCol w="685800"/>
                <a:gridCol w="685800"/>
                <a:gridCol w="685800"/>
                <a:gridCol w="685799"/>
              </a:tblGrid>
              <a:tr h="370742"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T="45708" marB="45708"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SASARAN STRATEGIS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T="45708" marB="45708"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INDIKATOR SASARAN STRATEGIS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T="45708" marB="45708"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TARGET KINERJA TAHUNAN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T="45708" marB="45708">
                    <a:solidFill>
                      <a:srgbClr val="FFFF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TARGET KINERJA TRIWULAN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T="45708" marB="45708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288418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TW 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I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T="45708" marB="45708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8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TW 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II</a:t>
                      </a:r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45708" marB="45708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8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TW 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III</a:t>
                      </a:r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45708" marB="45708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8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TW 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IV</a:t>
                      </a:r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45708" marB="45708">
                    <a:solidFill>
                      <a:srgbClr val="FFFF00"/>
                    </a:solidFill>
                  </a:tcPr>
                </a:tc>
              </a:tr>
              <a:tr h="45707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 marT="45708" marB="45708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 smtClean="0">
                          <a:solidFill>
                            <a:schemeClr val="tx1"/>
                          </a:solidFill>
                        </a:rPr>
                        <a:t>Meningkatnya</a:t>
                      </a:r>
                      <a:r>
                        <a:rPr lang="en-GB" sz="11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100" dirty="0" err="1" smtClean="0">
                          <a:solidFill>
                            <a:schemeClr val="tx1"/>
                          </a:solidFill>
                        </a:rPr>
                        <a:t>realisasi</a:t>
                      </a:r>
                      <a:r>
                        <a:rPr lang="en-GB" sz="11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100" dirty="0" err="1" smtClean="0">
                          <a:solidFill>
                            <a:schemeClr val="tx1"/>
                          </a:solidFill>
                        </a:rPr>
                        <a:t>investasi</a:t>
                      </a:r>
                      <a:endParaRPr lang="en-US" sz="1100" dirty="0"/>
                    </a:p>
                  </a:txBody>
                  <a:tcPr marT="45708" marB="45708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Nilai</a:t>
                      </a: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b="0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realisasi</a:t>
                      </a: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100" b="0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investasi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45708" marB="45708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35,45</a:t>
                      </a:r>
                      <a:endParaRPr lang="en-US" sz="1100" dirty="0"/>
                    </a:p>
                  </a:txBody>
                  <a:tcPr marT="45708" marB="45708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 marT="45708" marB="45708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9</a:t>
                      </a:r>
                      <a:endParaRPr lang="en-US" sz="1100" dirty="0"/>
                    </a:p>
                  </a:txBody>
                  <a:tcPr marT="45708" marB="45708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21</a:t>
                      </a:r>
                      <a:endParaRPr lang="en-US" sz="1100" dirty="0"/>
                    </a:p>
                  </a:txBody>
                  <a:tcPr marT="45708" marB="45708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35,45</a:t>
                      </a:r>
                      <a:endParaRPr lang="en-GB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08" marB="45708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3319921"/>
              </p:ext>
            </p:extLst>
          </p:nvPr>
        </p:nvGraphicFramePr>
        <p:xfrm>
          <a:off x="323528" y="1700808"/>
          <a:ext cx="8229599" cy="12847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"/>
                <a:gridCol w="2042160"/>
                <a:gridCol w="1905000"/>
                <a:gridCol w="990600"/>
                <a:gridCol w="685800"/>
                <a:gridCol w="685800"/>
                <a:gridCol w="685800"/>
                <a:gridCol w="685799"/>
              </a:tblGrid>
              <a:tr h="370670"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T="45699" marB="45699"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PROGRAM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T="45699" marB="45699"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INDIKATOR KINERJA PROGRAM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T="45699" marB="45699"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TARGET KINERJA TAHUNAN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T="45699" marB="45699">
                    <a:solidFill>
                      <a:srgbClr val="FFC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TARGET KINERJA TRIWULAN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T="45699" marB="45699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221418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TW 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I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T="45699" marB="45699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8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TW 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II</a:t>
                      </a:r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45699" marB="45699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8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TW 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III</a:t>
                      </a:r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45699" marB="45699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8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TW 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IV</a:t>
                      </a:r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45699" marB="45699">
                    <a:solidFill>
                      <a:srgbClr val="FFC000"/>
                    </a:solidFill>
                  </a:tcPr>
                </a:tc>
              </a:tr>
              <a:tr h="63978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 marT="45699" marB="45699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Program </a:t>
                      </a:r>
                      <a:r>
                        <a:rPr lang="en-GB" sz="11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Pengendalan</a:t>
                      </a:r>
                      <a:r>
                        <a:rPr lang="en-GB" sz="1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1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Pelaksanaan</a:t>
                      </a:r>
                      <a:r>
                        <a:rPr lang="en-GB" sz="1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1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penanaman</a:t>
                      </a:r>
                      <a:r>
                        <a:rPr lang="en-GB" sz="1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Modal</a:t>
                      </a:r>
                      <a:endParaRPr lang="en-US" sz="1100" dirty="0" smtClean="0">
                        <a:latin typeface="+mn-lt"/>
                      </a:endParaRPr>
                    </a:p>
                  </a:txBody>
                  <a:tcPr marT="45699" marB="45699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Persentase</a:t>
                      </a:r>
                      <a:r>
                        <a:rPr lang="en-GB" sz="11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1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verifikasi</a:t>
                      </a:r>
                      <a:r>
                        <a:rPr lang="en-GB" sz="11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1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izin</a:t>
                      </a:r>
                      <a:r>
                        <a:rPr lang="en-GB" sz="11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1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realisasi</a:t>
                      </a:r>
                      <a:r>
                        <a:rPr lang="en-GB" sz="11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1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investasi</a:t>
                      </a:r>
                      <a:endParaRPr lang="en-US" sz="1100" dirty="0"/>
                    </a:p>
                  </a:txBody>
                  <a:tcPr marT="45699" marB="45699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75%</a:t>
                      </a:r>
                      <a:endParaRPr lang="en-US" sz="1100" dirty="0"/>
                    </a:p>
                  </a:txBody>
                  <a:tcPr marT="45699" marB="45699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7,38%</a:t>
                      </a:r>
                      <a:endParaRPr lang="en-US" sz="1100" dirty="0"/>
                    </a:p>
                  </a:txBody>
                  <a:tcPr marT="45699" marB="45699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25,99%</a:t>
                      </a:r>
                      <a:endParaRPr lang="en-US" sz="1100" dirty="0"/>
                    </a:p>
                  </a:txBody>
                  <a:tcPr marT="45699" marB="45699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47,51%</a:t>
                      </a:r>
                      <a:endParaRPr lang="en-US" sz="1100" dirty="0"/>
                    </a:p>
                  </a:txBody>
                  <a:tcPr marT="45699" marB="45699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75%</a:t>
                      </a:r>
                    </a:p>
                  </a:txBody>
                  <a:tcPr marT="45699" marB="45699"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914400" y="0"/>
            <a:ext cx="7315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RENCANA AKSI PERJANJIAN KINERJA TAHUN 2018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DINAS PENANAMAN MODAL DAN PTSP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718011"/>
              </p:ext>
            </p:extLst>
          </p:nvPr>
        </p:nvGraphicFramePr>
        <p:xfrm>
          <a:off x="107503" y="3068960"/>
          <a:ext cx="8928994" cy="3780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065"/>
                <a:gridCol w="1107804"/>
                <a:gridCol w="1164649"/>
                <a:gridCol w="854078"/>
                <a:gridCol w="1087008"/>
                <a:gridCol w="1397579"/>
                <a:gridCol w="621147"/>
                <a:gridCol w="543504"/>
                <a:gridCol w="543504"/>
                <a:gridCol w="516581"/>
                <a:gridCol w="648075"/>
              </a:tblGrid>
              <a:tr h="506421">
                <a:tc rowSpan="2">
                  <a:txBody>
                    <a:bodyPr/>
                    <a:lstStyle/>
                    <a:p>
                      <a:pPr algn="ctr"/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66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KEGIATAN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66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INDIKATOR KINERJA KEGIATAN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66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TARGET KINERJA TAHUNAN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66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AKSI/SUB KEGIATAN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66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INDIKATOR  KINERJA </a:t>
                      </a:r>
                    </a:p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AKSI/SUB KEGIATAN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66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JADWAL PELAKSANAAN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ANG</a:t>
                      </a:r>
                    </a:p>
                    <a:p>
                      <a:pPr algn="ctr"/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GA</a:t>
                      </a:r>
                    </a:p>
                    <a:p>
                      <a:pPr algn="ctr"/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RAN            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66FF"/>
                    </a:solidFill>
                  </a:tcPr>
                </a:tc>
              </a:tr>
              <a:tr h="522953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TW 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I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8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TW 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II</a:t>
                      </a:r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8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TW 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III</a:t>
                      </a:r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8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TW 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IV</a:t>
                      </a:r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66F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38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/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77982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Verifikasi</a:t>
                      </a:r>
                      <a:r>
                        <a:rPr lang="en-GB" sz="1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1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perizinan</a:t>
                      </a:r>
                      <a:r>
                        <a:rPr lang="en-GB" sz="1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Usaha</a:t>
                      </a:r>
                      <a:endParaRPr lang="en-US" sz="1100" dirty="0" smtClean="0">
                        <a:latin typeface="+mn-lt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Jumlah</a:t>
                      </a:r>
                      <a:r>
                        <a:rPr lang="en-GB" sz="11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1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pelaksanaan</a:t>
                      </a:r>
                      <a:r>
                        <a:rPr lang="en-GB" sz="11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1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verifikasi</a:t>
                      </a:r>
                      <a:r>
                        <a:rPr lang="en-GB" sz="11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1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perizinan</a:t>
                      </a:r>
                      <a:endParaRPr lang="en-US" sz="1100" dirty="0" smtClean="0">
                        <a:latin typeface="+mn-lt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72 </a:t>
                      </a:r>
                      <a:r>
                        <a:rPr lang="en-US" sz="1000" dirty="0" err="1" smtClean="0"/>
                        <a:t>perusahaan</a:t>
                      </a:r>
                      <a:endParaRPr lang="en-US" sz="10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100 </a:t>
                      </a:r>
                      <a:r>
                        <a:rPr lang="en-US" sz="1100" dirty="0" err="1" smtClean="0"/>
                        <a:t>izin</a:t>
                      </a:r>
                      <a:endParaRPr lang="en-US" sz="11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100 </a:t>
                      </a:r>
                      <a:r>
                        <a:rPr lang="en-US" sz="1100" dirty="0" err="1" smtClean="0"/>
                        <a:t>izin</a:t>
                      </a:r>
                      <a:endParaRPr lang="en-US" sz="11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200 </a:t>
                      </a:r>
                      <a:r>
                        <a:rPr lang="en-US" sz="1100" dirty="0" err="1" smtClean="0"/>
                        <a:t>izin</a:t>
                      </a:r>
                      <a:endParaRPr lang="en-US" sz="11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200 </a:t>
                      </a:r>
                      <a:r>
                        <a:rPr lang="en-US" sz="1100" dirty="0" err="1" smtClean="0"/>
                        <a:t>izin</a:t>
                      </a:r>
                      <a:endParaRPr lang="en-US" sz="11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275,8 </a:t>
                      </a:r>
                      <a:r>
                        <a:rPr lang="en-US" sz="1100" dirty="0" err="1" smtClean="0"/>
                        <a:t>juta</a:t>
                      </a:r>
                      <a:endParaRPr lang="en-US" sz="1100" dirty="0" smtClean="0"/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446842"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Pengumpulan</a:t>
                      </a:r>
                      <a:r>
                        <a:rPr lang="en-US" sz="1100" dirty="0" smtClean="0"/>
                        <a:t> data </a:t>
                      </a:r>
                      <a:r>
                        <a:rPr lang="en-US" sz="1100" dirty="0" err="1" smtClean="0"/>
                        <a:t>perusahaan</a:t>
                      </a:r>
                      <a:r>
                        <a:rPr lang="en-US" sz="1100" dirty="0" smtClean="0"/>
                        <a:t> yang </a:t>
                      </a:r>
                      <a:r>
                        <a:rPr lang="en-US" sz="1100" dirty="0" err="1" smtClean="0"/>
                        <a:t>akan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diverifkasi</a:t>
                      </a:r>
                      <a:endParaRPr lang="en-US" sz="1100" dirty="0" smtClean="0"/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Jumlah</a:t>
                      </a:r>
                      <a:r>
                        <a:rPr lang="en-US" sz="1100" dirty="0" smtClean="0"/>
                        <a:t> data </a:t>
                      </a:r>
                      <a:r>
                        <a:rPr lang="en-US" sz="1100" dirty="0" err="1" smtClean="0"/>
                        <a:t>perusahaan</a:t>
                      </a:r>
                      <a:endParaRPr lang="en-US" sz="1100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18 data</a:t>
                      </a:r>
                      <a:endParaRPr lang="en-US" sz="1100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18 data</a:t>
                      </a:r>
                      <a:endParaRPr lang="en-US" sz="1100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18 data</a:t>
                      </a:r>
                      <a:endParaRPr lang="en-US" sz="1100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18 data</a:t>
                      </a:r>
                      <a:endParaRPr lang="en-US" sz="1100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</a:tr>
              <a:tr h="446842"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38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 smtClean="0"/>
                        <a:t>Pelaksanaan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verifikasi</a:t>
                      </a:r>
                      <a:endParaRPr lang="en-US" sz="1100" dirty="0" smtClean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Jumlah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verifikasi</a:t>
                      </a:r>
                      <a:endParaRPr lang="en-US" sz="11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18 data</a:t>
                      </a:r>
                      <a:endParaRPr lang="en-US" sz="11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18 data</a:t>
                      </a:r>
                      <a:endParaRPr lang="en-US" sz="11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18 data</a:t>
                      </a:r>
                      <a:endParaRPr lang="en-US" sz="11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18 data</a:t>
                      </a:r>
                      <a:endParaRPr lang="en-US" sz="11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446842"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38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 smtClean="0"/>
                        <a:t>Pembuatan</a:t>
                      </a:r>
                      <a:r>
                        <a:rPr lang="en-US" sz="1100" dirty="0" smtClean="0"/>
                        <a:t> BAP </a:t>
                      </a:r>
                      <a:r>
                        <a:rPr lang="en-US" sz="1100" dirty="0" err="1" smtClean="0"/>
                        <a:t>hasil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verifikasi</a:t>
                      </a:r>
                      <a:endParaRPr lang="en-US" sz="1100" dirty="0" smtClean="0"/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Jumlah</a:t>
                      </a:r>
                      <a:r>
                        <a:rPr lang="en-US" sz="1100" dirty="0" smtClean="0"/>
                        <a:t> BAP</a:t>
                      </a:r>
                      <a:endParaRPr lang="en-US" sz="1100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100 </a:t>
                      </a:r>
                      <a:r>
                        <a:rPr lang="en-US" sz="1100" dirty="0" err="1" smtClean="0"/>
                        <a:t>izin</a:t>
                      </a:r>
                      <a:endParaRPr lang="en-US" sz="1100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100 </a:t>
                      </a:r>
                      <a:r>
                        <a:rPr lang="en-US" sz="1100" dirty="0" err="1" smtClean="0"/>
                        <a:t>izin</a:t>
                      </a:r>
                      <a:endParaRPr lang="en-US" sz="1100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200 </a:t>
                      </a:r>
                      <a:r>
                        <a:rPr lang="en-US" sz="1100" dirty="0" err="1" smtClean="0"/>
                        <a:t>izin</a:t>
                      </a:r>
                      <a:endParaRPr lang="en-US" sz="1100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200 </a:t>
                      </a:r>
                      <a:r>
                        <a:rPr lang="en-US" sz="1100" dirty="0" err="1" smtClean="0"/>
                        <a:t>izin</a:t>
                      </a:r>
                      <a:endParaRPr lang="en-US" sz="1100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04626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08702"/>
              </p:ext>
            </p:extLst>
          </p:nvPr>
        </p:nvGraphicFramePr>
        <p:xfrm>
          <a:off x="152400" y="353905"/>
          <a:ext cx="8915397" cy="2941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997"/>
                <a:gridCol w="1022651"/>
                <a:gridCol w="1464785"/>
                <a:gridCol w="1395454"/>
                <a:gridCol w="465151"/>
                <a:gridCol w="491034"/>
                <a:gridCol w="439268"/>
                <a:gridCol w="465151"/>
                <a:gridCol w="465151"/>
                <a:gridCol w="465151"/>
                <a:gridCol w="541543"/>
                <a:gridCol w="388759"/>
                <a:gridCol w="465151"/>
                <a:gridCol w="465151"/>
              </a:tblGrid>
              <a:tr h="370880">
                <a:tc rowSpan="3">
                  <a:txBody>
                    <a:bodyPr/>
                    <a:lstStyle/>
                    <a:p>
                      <a:pPr algn="ctr"/>
                      <a:endParaRPr lang="en-US" sz="9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chemeClr val="accent5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9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Sasaran</a:t>
                      </a:r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/ </a:t>
                      </a:r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Indikator</a:t>
                      </a:r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Sasaran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chemeClr val="accent5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9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Program/</a:t>
                      </a:r>
                    </a:p>
                    <a:p>
                      <a:pPr algn="ctr"/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Kegiatan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chemeClr val="accent5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9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Indikator</a:t>
                      </a:r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Kinerja</a:t>
                      </a:r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 Program/</a:t>
                      </a:r>
                    </a:p>
                    <a:p>
                      <a:pPr algn="ctr"/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Kegiatan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chemeClr val="accent5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Target </a:t>
                      </a:r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Tahun</a:t>
                      </a:r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 2018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chemeClr val="accent5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Target </a:t>
                      </a:r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Kinerja</a:t>
                      </a:r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Triwulan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370880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TW I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TW II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TW III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TW IV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370880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K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RP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K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RP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K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RP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K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RP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K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RP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chemeClr val="accent5"/>
                    </a:solidFill>
                  </a:tcPr>
                </a:tc>
              </a:tr>
              <a:tr h="1005949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1</a:t>
                      </a:r>
                      <a:endParaRPr lang="en-US" sz="900" dirty="0"/>
                    </a:p>
                  </a:txBody>
                  <a:tcPr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err="1" smtClean="0">
                          <a:solidFill>
                            <a:schemeClr val="tx1"/>
                          </a:solidFill>
                        </a:rPr>
                        <a:t>Meningkatnya</a:t>
                      </a:r>
                      <a:r>
                        <a:rPr lang="en-GB" sz="9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900" dirty="0" err="1" smtClean="0">
                          <a:solidFill>
                            <a:schemeClr val="tx1"/>
                          </a:solidFill>
                        </a:rPr>
                        <a:t>kualitas</a:t>
                      </a:r>
                      <a:r>
                        <a:rPr lang="en-GB" sz="9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900" dirty="0" err="1" smtClean="0">
                          <a:solidFill>
                            <a:schemeClr val="tx1"/>
                          </a:solidFill>
                        </a:rPr>
                        <a:t>pelayanan</a:t>
                      </a:r>
                      <a:r>
                        <a:rPr lang="en-GB" sz="9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900" dirty="0" err="1" smtClean="0">
                          <a:solidFill>
                            <a:schemeClr val="tx1"/>
                          </a:solidFill>
                        </a:rPr>
                        <a:t>perizinan</a:t>
                      </a:r>
                      <a:endParaRPr lang="en-US" sz="900" dirty="0"/>
                    </a:p>
                  </a:txBody>
                  <a:tcPr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Prog</a:t>
                      </a:r>
                      <a:r>
                        <a:rPr lang="en-GB" sz="900" dirty="0" smtClean="0">
                          <a:solidFill>
                            <a:schemeClr val="tx1"/>
                          </a:solidFill>
                          <a:latin typeface="+mn-lt"/>
                        </a:rPr>
                        <a:t>.</a:t>
                      </a:r>
                      <a:r>
                        <a:rPr lang="en-GB" sz="9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9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Pelayanan</a:t>
                      </a:r>
                      <a:r>
                        <a:rPr lang="en-GB" sz="9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9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Perizinan</a:t>
                      </a:r>
                      <a:r>
                        <a:rPr lang="en-GB" sz="9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Tata </a:t>
                      </a:r>
                      <a:r>
                        <a:rPr lang="en-GB" sz="9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Ruang</a:t>
                      </a:r>
                      <a:r>
                        <a:rPr lang="en-GB" sz="900" dirty="0" smtClean="0">
                          <a:solidFill>
                            <a:schemeClr val="tx1"/>
                          </a:solidFill>
                          <a:latin typeface="+mn-lt"/>
                        </a:rPr>
                        <a:t>, </a:t>
                      </a:r>
                      <a:r>
                        <a:rPr lang="en-GB" sz="9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Bangunan</a:t>
                      </a:r>
                      <a:r>
                        <a:rPr lang="en-GB" sz="9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 </a:t>
                      </a:r>
                      <a:r>
                        <a:rPr lang="en-GB" sz="9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dan</a:t>
                      </a:r>
                      <a:r>
                        <a:rPr lang="en-GB" sz="9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9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Lingkungan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% </a:t>
                      </a:r>
                      <a:r>
                        <a:rPr lang="en-GB" sz="9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penyelesaian</a:t>
                      </a:r>
                      <a:r>
                        <a:rPr lang="en-GB" sz="9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9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perizinan</a:t>
                      </a:r>
                      <a:r>
                        <a:rPr lang="en-GB" sz="9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9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tata</a:t>
                      </a:r>
                      <a:r>
                        <a:rPr lang="en-GB" sz="9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9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ruang,bangunan</a:t>
                      </a:r>
                      <a:r>
                        <a:rPr lang="en-GB" sz="9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&amp;</a:t>
                      </a:r>
                      <a:r>
                        <a:rPr lang="en-GB" sz="9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9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lingkungan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75%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583,5 </a:t>
                      </a:r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jt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8,80 %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88,4 </a:t>
                      </a:r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jt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26,58 %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242,1 </a:t>
                      </a:r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jt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49,15 %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437,7 </a:t>
                      </a:r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jt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75%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583,5 </a:t>
                      </a:r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jt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rgbClr val="00B0F0"/>
                    </a:solidFill>
                  </a:tcPr>
                </a:tc>
              </a:tr>
              <a:tr h="823049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T="45725" marB="45725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/>
                        <a:t>Indikator</a:t>
                      </a:r>
                      <a:r>
                        <a:rPr lang="en-US" sz="900" dirty="0" smtClean="0"/>
                        <a:t> : </a:t>
                      </a:r>
                      <a:r>
                        <a:rPr lang="en-US" sz="900" b="0" dirty="0" err="1" smtClean="0">
                          <a:solidFill>
                            <a:schemeClr val="tx1"/>
                          </a:solidFill>
                          <a:effectLst/>
                        </a:rPr>
                        <a:t>Nilai</a:t>
                      </a:r>
                      <a:r>
                        <a:rPr lang="en-US" sz="900" b="0" dirty="0" smtClean="0">
                          <a:solidFill>
                            <a:schemeClr val="tx1"/>
                          </a:solidFill>
                          <a:effectLst/>
                        </a:rPr>
                        <a:t> Survey </a:t>
                      </a:r>
                      <a:r>
                        <a:rPr lang="en-US" sz="900" b="0" dirty="0" err="1" smtClean="0">
                          <a:solidFill>
                            <a:schemeClr val="tx1"/>
                          </a:solidFill>
                          <a:effectLst/>
                        </a:rPr>
                        <a:t>Kepuasan</a:t>
                      </a:r>
                      <a:r>
                        <a:rPr lang="en-US" sz="9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900" b="0" dirty="0" err="1" smtClean="0">
                          <a:solidFill>
                            <a:schemeClr val="tx1"/>
                          </a:solidFill>
                          <a:effectLst/>
                        </a:rPr>
                        <a:t>Masyarakat</a:t>
                      </a:r>
                      <a:endParaRPr lang="en-US" sz="900" b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endParaRPr lang="en-US" sz="900" dirty="0"/>
                    </a:p>
                  </a:txBody>
                  <a:tcPr marT="45725" marB="45725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Kegiatan</a:t>
                      </a:r>
                      <a:r>
                        <a:rPr lang="en-GB" sz="9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Ops.</a:t>
                      </a:r>
                      <a:r>
                        <a:rPr lang="en-GB" sz="9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9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Pel</a:t>
                      </a:r>
                      <a:r>
                        <a:rPr lang="en-GB" sz="900" dirty="0" smtClean="0">
                          <a:solidFill>
                            <a:schemeClr val="tx1"/>
                          </a:solidFill>
                          <a:latin typeface="+mn-lt"/>
                        </a:rPr>
                        <a:t>. </a:t>
                      </a:r>
                      <a:r>
                        <a:rPr lang="en-GB" sz="9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Perizinan</a:t>
                      </a:r>
                      <a:r>
                        <a:rPr lang="en-GB" sz="9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9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Bangunan</a:t>
                      </a:r>
                      <a:endParaRPr lang="en-US" sz="900" dirty="0"/>
                    </a:p>
                  </a:txBody>
                  <a:tcPr marT="45725" marB="45725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Jumlah</a:t>
                      </a:r>
                      <a:r>
                        <a:rPr lang="en-GB" sz="9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9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Izin</a:t>
                      </a:r>
                      <a:r>
                        <a:rPr lang="en-GB" sz="9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yang </a:t>
                      </a:r>
                      <a:r>
                        <a:rPr lang="en-GB" sz="9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terbit</a:t>
                      </a:r>
                      <a:endParaRPr lang="en-US" sz="900" dirty="0" smtClean="0">
                        <a:latin typeface="+mn-lt"/>
                      </a:endParaRPr>
                    </a:p>
                    <a:p>
                      <a:endParaRPr lang="en-US" sz="900" dirty="0"/>
                    </a:p>
                  </a:txBody>
                  <a:tcPr marT="45725" marB="45725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600 </a:t>
                      </a:r>
                      <a:r>
                        <a:rPr lang="en-US" sz="900" dirty="0" err="1" smtClean="0"/>
                        <a:t>izin</a:t>
                      </a:r>
                      <a:endParaRPr lang="en-US" sz="900" dirty="0"/>
                    </a:p>
                  </a:txBody>
                  <a:tcPr marT="45725" marB="45725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275,8 </a:t>
                      </a:r>
                      <a:r>
                        <a:rPr lang="en-US" sz="900" dirty="0" err="1" smtClean="0"/>
                        <a:t>jt</a:t>
                      </a:r>
                      <a:endParaRPr lang="en-US" sz="900" dirty="0"/>
                    </a:p>
                  </a:txBody>
                  <a:tcPr marT="45725" marB="45725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100 </a:t>
                      </a:r>
                      <a:r>
                        <a:rPr lang="en-US" sz="900" dirty="0" err="1" smtClean="0"/>
                        <a:t>izin</a:t>
                      </a:r>
                      <a:endParaRPr lang="en-US" sz="900" dirty="0"/>
                    </a:p>
                  </a:txBody>
                  <a:tcPr marT="45725" marB="45725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13,9 </a:t>
                      </a:r>
                      <a:r>
                        <a:rPr lang="en-US" sz="900" dirty="0" err="1" smtClean="0"/>
                        <a:t>jt</a:t>
                      </a:r>
                      <a:endParaRPr lang="en-US" sz="900" dirty="0"/>
                    </a:p>
                  </a:txBody>
                  <a:tcPr marT="45725" marB="45725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100 </a:t>
                      </a:r>
                      <a:r>
                        <a:rPr lang="en-US" sz="900" dirty="0" err="1" smtClean="0"/>
                        <a:t>izin</a:t>
                      </a:r>
                      <a:endParaRPr lang="en-US" sz="900" dirty="0"/>
                    </a:p>
                  </a:txBody>
                  <a:tcPr marT="45725" marB="45725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17,7jt</a:t>
                      </a:r>
                      <a:endParaRPr lang="en-US" sz="900" dirty="0"/>
                    </a:p>
                  </a:txBody>
                  <a:tcPr marT="45725" marB="45725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200 </a:t>
                      </a:r>
                      <a:r>
                        <a:rPr lang="en-US" sz="900" dirty="0" err="1" smtClean="0"/>
                        <a:t>izin</a:t>
                      </a:r>
                      <a:endParaRPr lang="en-US" sz="900" dirty="0"/>
                    </a:p>
                  </a:txBody>
                  <a:tcPr marT="45725" marB="45725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28,6 </a:t>
                      </a:r>
                      <a:r>
                        <a:rPr lang="en-US" sz="900" dirty="0" err="1" smtClean="0"/>
                        <a:t>jt</a:t>
                      </a:r>
                      <a:endParaRPr lang="en-US" sz="900" dirty="0"/>
                    </a:p>
                  </a:txBody>
                  <a:tcPr marT="45725" marB="45725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200 </a:t>
                      </a:r>
                      <a:r>
                        <a:rPr lang="en-US" sz="900" dirty="0" err="1" smtClean="0"/>
                        <a:t>izin</a:t>
                      </a:r>
                      <a:endParaRPr lang="en-US" sz="900" dirty="0"/>
                    </a:p>
                  </a:txBody>
                  <a:tcPr marT="45725" marB="45725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275,8 </a:t>
                      </a:r>
                      <a:r>
                        <a:rPr lang="en-US" sz="900" dirty="0" err="1" smtClean="0"/>
                        <a:t>jt</a:t>
                      </a:r>
                      <a:endParaRPr lang="en-US" sz="900" dirty="0"/>
                    </a:p>
                  </a:txBody>
                  <a:tcPr marT="45725" marB="45725"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345566"/>
              </p:ext>
            </p:extLst>
          </p:nvPr>
        </p:nvGraphicFramePr>
        <p:xfrm>
          <a:off x="167888" y="3354338"/>
          <a:ext cx="8856982" cy="25019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840"/>
                <a:gridCol w="486369"/>
                <a:gridCol w="475605"/>
                <a:gridCol w="506800"/>
                <a:gridCol w="510902"/>
                <a:gridCol w="510902"/>
                <a:gridCol w="373815"/>
                <a:gridCol w="554872"/>
                <a:gridCol w="396337"/>
                <a:gridCol w="328068"/>
                <a:gridCol w="360040"/>
                <a:gridCol w="288032"/>
                <a:gridCol w="504056"/>
                <a:gridCol w="288032"/>
                <a:gridCol w="360040"/>
                <a:gridCol w="432048"/>
                <a:gridCol w="576064"/>
                <a:gridCol w="504056"/>
                <a:gridCol w="432048"/>
                <a:gridCol w="504056"/>
              </a:tblGrid>
              <a:tr h="332341">
                <a:tc gridSpan="16">
                  <a:txBody>
                    <a:bodyPr/>
                    <a:lstStyle/>
                    <a:p>
                      <a:pPr algn="ctr"/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Capaian</a:t>
                      </a:r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Kinerja</a:t>
                      </a:r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Triwulan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Realisasi</a:t>
                      </a:r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Tahun</a:t>
                      </a:r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 2018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/>
                </a:tc>
                <a:tc rowSpan="3"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Capaian</a:t>
                      </a:r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Tahun</a:t>
                      </a:r>
                      <a:r>
                        <a:rPr lang="en-US" sz="900" baseline="0" dirty="0" smtClean="0">
                          <a:solidFill>
                            <a:schemeClr val="tx1"/>
                          </a:solidFill>
                        </a:rPr>
                        <a:t> 2018 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/>
                </a:tc>
                <a:tc rowSpan="3"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84538">
                <a:tc gridSpan="4"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TW I</a:t>
                      </a:r>
                      <a:endParaRPr lang="en-US" sz="900" b="1" dirty="0"/>
                    </a:p>
                  </a:txBody>
                  <a:tcPr marT="45713" marB="45713"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TW II</a:t>
                      </a:r>
                      <a:endParaRPr lang="en-US" sz="900" b="1" dirty="0"/>
                    </a:p>
                  </a:txBody>
                  <a:tcPr marT="45713" marB="45713"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TW III</a:t>
                      </a:r>
                      <a:endParaRPr lang="en-US" sz="900" b="1" dirty="0"/>
                    </a:p>
                  </a:txBody>
                  <a:tcPr marT="45713" marB="45713"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TW IV</a:t>
                      </a:r>
                      <a:endParaRPr lang="en-US" sz="900" b="1" dirty="0"/>
                    </a:p>
                  </a:txBody>
                  <a:tcPr marT="45713" marB="45713"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82466"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Realisasi</a:t>
                      </a:r>
                      <a:endParaRPr lang="en-US" sz="900" b="1" dirty="0"/>
                    </a:p>
                  </a:txBody>
                  <a:tcPr marT="45713" marB="45713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Capaian</a:t>
                      </a:r>
                      <a:endParaRPr lang="en-US" sz="900" b="1" dirty="0"/>
                    </a:p>
                  </a:txBody>
                  <a:tcPr marT="45713" marB="45713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Realisasi</a:t>
                      </a:r>
                      <a:endParaRPr lang="en-US" sz="900" b="1" dirty="0"/>
                    </a:p>
                  </a:txBody>
                  <a:tcPr marT="45713" marB="45713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Capaian</a:t>
                      </a:r>
                      <a:endParaRPr lang="en-US" sz="900" b="1" dirty="0"/>
                    </a:p>
                  </a:txBody>
                  <a:tcPr marT="45713" marB="45713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Realisasi</a:t>
                      </a:r>
                      <a:endParaRPr lang="en-US" sz="900" b="1" dirty="0"/>
                    </a:p>
                  </a:txBody>
                  <a:tcPr marT="45713" marB="45713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Capaian</a:t>
                      </a:r>
                      <a:endParaRPr lang="en-US" sz="900" dirty="0"/>
                    </a:p>
                  </a:txBody>
                  <a:tcPr marT="45713" marB="45713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Realisasi</a:t>
                      </a:r>
                      <a:endParaRPr lang="en-US" sz="900" b="1" dirty="0"/>
                    </a:p>
                  </a:txBody>
                  <a:tcPr marT="45713" marB="45713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Capaian</a:t>
                      </a:r>
                      <a:endParaRPr lang="en-US" sz="900" dirty="0"/>
                    </a:p>
                  </a:txBody>
                  <a:tcPr marT="45713" marB="45713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2466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K</a:t>
                      </a:r>
                      <a:endParaRPr lang="en-US" sz="9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RP</a:t>
                      </a:r>
                      <a:endParaRPr lang="en-US" sz="9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K</a:t>
                      </a:r>
                      <a:endParaRPr lang="en-US" sz="9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Rp</a:t>
                      </a:r>
                      <a:endParaRPr lang="en-US" sz="9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K</a:t>
                      </a:r>
                      <a:endParaRPr lang="en-US" sz="9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RP</a:t>
                      </a:r>
                      <a:endParaRPr lang="en-US" sz="9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K</a:t>
                      </a:r>
                      <a:endParaRPr lang="en-US" sz="9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RP</a:t>
                      </a:r>
                      <a:endParaRPr lang="en-US" sz="9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K</a:t>
                      </a:r>
                      <a:endParaRPr lang="en-US" sz="9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RP</a:t>
                      </a:r>
                      <a:endParaRPr lang="en-US" sz="9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K</a:t>
                      </a:r>
                      <a:endParaRPr lang="en-US" sz="9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RP</a:t>
                      </a:r>
                      <a:endParaRPr lang="en-US" sz="9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K</a:t>
                      </a:r>
                      <a:endParaRPr lang="en-US" sz="9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RP</a:t>
                      </a:r>
                      <a:endParaRPr lang="en-US" sz="9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K</a:t>
                      </a:r>
                      <a:endParaRPr lang="en-US" sz="9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RP</a:t>
                      </a:r>
                      <a:endParaRPr lang="en-US" sz="9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K</a:t>
                      </a:r>
                      <a:endParaRPr lang="en-US" sz="9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RP</a:t>
                      </a:r>
                      <a:endParaRPr lang="en-US" sz="9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K</a:t>
                      </a:r>
                      <a:endParaRPr lang="en-US" sz="9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RP</a:t>
                      </a:r>
                      <a:endParaRPr lang="en-US" sz="900" b="1" dirty="0"/>
                    </a:p>
                  </a:txBody>
                  <a:tcPr marT="45713" marB="45713"/>
                </a:tc>
              </a:tr>
              <a:tr h="491745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8,2%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81,8 </a:t>
                      </a:r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jt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93,1%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92,6 %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23,05%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210,04 </a:t>
                      </a:r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jt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87 %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86%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-</a:t>
                      </a:r>
                      <a:endParaRPr lang="en-US" sz="900" dirty="0"/>
                    </a:p>
                  </a:txBody>
                  <a:tcPr marT="45713" marB="457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-</a:t>
                      </a:r>
                      <a:endParaRPr lang="en-US" sz="900" dirty="0"/>
                    </a:p>
                  </a:txBody>
                  <a:tcPr marT="45713" marB="457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-</a:t>
                      </a:r>
                      <a:endParaRPr lang="en-US" sz="900" dirty="0"/>
                    </a:p>
                  </a:txBody>
                  <a:tcPr marT="45713" marB="457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-</a:t>
                      </a:r>
                      <a:endParaRPr lang="en-US" sz="900" dirty="0"/>
                    </a:p>
                  </a:txBody>
                  <a:tcPr marT="45713" marB="457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-</a:t>
                      </a:r>
                      <a:endParaRPr lang="en-US" sz="900" dirty="0"/>
                    </a:p>
                  </a:txBody>
                  <a:tcPr marT="45713" marB="457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-</a:t>
                      </a:r>
                      <a:endParaRPr lang="en-US" sz="900" dirty="0"/>
                    </a:p>
                  </a:txBody>
                  <a:tcPr marT="45713" marB="457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-</a:t>
                      </a:r>
                      <a:endParaRPr lang="en-US" sz="900" dirty="0"/>
                    </a:p>
                  </a:txBody>
                  <a:tcPr marT="45713" marB="457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-</a:t>
                      </a:r>
                      <a:endParaRPr lang="en-US" sz="900" dirty="0"/>
                    </a:p>
                  </a:txBody>
                  <a:tcPr marT="45713" marB="457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30,8 %</a:t>
                      </a:r>
                      <a:endParaRPr lang="en-US" sz="900" dirty="0"/>
                    </a:p>
                  </a:txBody>
                  <a:tcPr marT="45713" marB="457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210,04 </a:t>
                      </a:r>
                      <a:r>
                        <a:rPr lang="en-US" sz="900" dirty="0" err="1" smtClean="0"/>
                        <a:t>jt</a:t>
                      </a:r>
                      <a:endParaRPr lang="en-US" sz="900" dirty="0"/>
                    </a:p>
                  </a:txBody>
                  <a:tcPr marT="45713" marB="457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40,11</a:t>
                      </a:r>
                      <a:r>
                        <a:rPr lang="en-US" sz="900" baseline="0" dirty="0" smtClean="0"/>
                        <a:t> %</a:t>
                      </a:r>
                      <a:endParaRPr lang="en-US" sz="900" dirty="0"/>
                    </a:p>
                  </a:txBody>
                  <a:tcPr marT="45713" marB="457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34 %</a:t>
                      </a:r>
                      <a:endParaRPr lang="en-US" sz="900" dirty="0"/>
                    </a:p>
                  </a:txBody>
                  <a:tcPr marT="45713" marB="45713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62834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57</a:t>
                      </a:r>
                      <a:r>
                        <a:rPr lang="en-US" sz="9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izin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26,1 </a:t>
                      </a:r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jt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57</a:t>
                      </a:r>
                      <a:br>
                        <a:rPr lang="en-US" sz="9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18,7 %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164 </a:t>
                      </a:r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izin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84,7 </a:t>
                      </a:r>
                      <a:r>
                        <a:rPr lang="en-US" sz="900" dirty="0" err="1" smtClean="0"/>
                        <a:t>juta</a:t>
                      </a:r>
                      <a:endParaRPr lang="en-US" sz="900" dirty="0"/>
                    </a:p>
                  </a:txBody>
                  <a:tcPr marT="45713" marB="45713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82%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47,9%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-</a:t>
                      </a:r>
                      <a:endParaRPr lang="en-US" sz="900" dirty="0"/>
                    </a:p>
                  </a:txBody>
                  <a:tcPr marT="45713" marB="45713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-</a:t>
                      </a:r>
                      <a:endParaRPr lang="en-US" sz="900" dirty="0"/>
                    </a:p>
                  </a:txBody>
                  <a:tcPr marT="45713" marB="45713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-</a:t>
                      </a:r>
                      <a:endParaRPr lang="en-US" sz="900" dirty="0"/>
                    </a:p>
                  </a:txBody>
                  <a:tcPr marT="45713" marB="45713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-</a:t>
                      </a:r>
                      <a:endParaRPr lang="en-US" sz="900" dirty="0"/>
                    </a:p>
                  </a:txBody>
                  <a:tcPr marT="45713" marB="45713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-</a:t>
                      </a:r>
                      <a:endParaRPr lang="en-US" sz="900" dirty="0"/>
                    </a:p>
                  </a:txBody>
                  <a:tcPr marT="45713" marB="45713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-</a:t>
                      </a:r>
                      <a:endParaRPr lang="en-US" sz="900" dirty="0"/>
                    </a:p>
                  </a:txBody>
                  <a:tcPr marT="45713" marB="45713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-</a:t>
                      </a:r>
                      <a:endParaRPr lang="en-US" sz="900" dirty="0"/>
                    </a:p>
                  </a:txBody>
                  <a:tcPr marT="45713" marB="45713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-</a:t>
                      </a:r>
                      <a:endParaRPr lang="en-US" sz="900" dirty="0"/>
                    </a:p>
                  </a:txBody>
                  <a:tcPr marT="45713" marB="45713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164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err="1" smtClean="0"/>
                        <a:t>izin</a:t>
                      </a:r>
                      <a:endParaRPr lang="en-US" sz="900" dirty="0"/>
                    </a:p>
                  </a:txBody>
                  <a:tcPr marT="45713" marB="45713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84,7 </a:t>
                      </a:r>
                      <a:r>
                        <a:rPr lang="en-US" sz="900" dirty="0" err="1" smtClean="0"/>
                        <a:t>jt</a:t>
                      </a:r>
                      <a:endParaRPr lang="en-US" sz="900" dirty="0"/>
                    </a:p>
                  </a:txBody>
                  <a:tcPr marT="45713" marB="45713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30,8%</a:t>
                      </a:r>
                      <a:endParaRPr lang="en-US" sz="900" dirty="0"/>
                    </a:p>
                  </a:txBody>
                  <a:tcPr marT="45713" marB="45713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smtClean="0"/>
                        <a:t>27,3%</a:t>
                      </a:r>
                      <a:endParaRPr lang="en-US" sz="900" dirty="0"/>
                    </a:p>
                  </a:txBody>
                  <a:tcPr marT="45713" marB="45713">
                    <a:solidFill>
                      <a:srgbClr val="FF66FF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2400" y="7120"/>
            <a:ext cx="82296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MONITORING DAN EVALUASI KINERJA PROGRAM DAN KEGIATAN</a:t>
            </a:r>
          </a:p>
        </p:txBody>
      </p:sp>
      <p:sp>
        <p:nvSpPr>
          <p:cNvPr id="19642" name="TextBox 7"/>
          <p:cNvSpPr txBox="1">
            <a:spLocks noChangeArrowheads="1"/>
          </p:cNvSpPr>
          <p:nvPr/>
        </p:nvSpPr>
        <p:spPr bwMode="auto">
          <a:xfrm>
            <a:off x="304800" y="5867400"/>
            <a:ext cx="4495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600" b="1" dirty="0" err="1"/>
              <a:t>Keterangan</a:t>
            </a:r>
            <a:r>
              <a:rPr lang="en-US" altLang="en-US" sz="1600" b="1" dirty="0"/>
              <a:t> :</a:t>
            </a:r>
          </a:p>
          <a:p>
            <a:r>
              <a:rPr lang="en-US" altLang="en-US" sz="1600" b="1" dirty="0"/>
              <a:t>K : </a:t>
            </a:r>
            <a:r>
              <a:rPr lang="en-US" altLang="en-US" sz="1600" b="1" dirty="0" err="1"/>
              <a:t>Kinerja</a:t>
            </a:r>
            <a:r>
              <a:rPr lang="en-US" altLang="en-US" sz="1600" b="1" dirty="0"/>
              <a:t>                 </a:t>
            </a:r>
            <a:r>
              <a:rPr lang="en-US" altLang="en-US" sz="1600" b="1" dirty="0" err="1"/>
              <a:t>Rp</a:t>
            </a:r>
            <a:r>
              <a:rPr lang="en-US" altLang="en-US" sz="1600" b="1" dirty="0"/>
              <a:t> : </a:t>
            </a:r>
            <a:r>
              <a:rPr lang="en-US" altLang="en-US" sz="1600" b="1" dirty="0" err="1"/>
              <a:t>Keuangan</a:t>
            </a:r>
            <a:endParaRPr lang="en-US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6271276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016456"/>
              </p:ext>
            </p:extLst>
          </p:nvPr>
        </p:nvGraphicFramePr>
        <p:xfrm>
          <a:off x="152400" y="353905"/>
          <a:ext cx="8668072" cy="3032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997"/>
                <a:gridCol w="1022651"/>
                <a:gridCol w="1215752"/>
                <a:gridCol w="1224136"/>
                <a:gridCol w="504056"/>
                <a:gridCol w="504056"/>
                <a:gridCol w="360040"/>
                <a:gridCol w="432048"/>
                <a:gridCol w="432048"/>
                <a:gridCol w="576064"/>
                <a:gridCol w="432048"/>
                <a:gridCol w="576064"/>
                <a:gridCol w="432048"/>
                <a:gridCol w="576064"/>
              </a:tblGrid>
              <a:tr h="370880">
                <a:tc rowSpan="3">
                  <a:txBody>
                    <a:bodyPr/>
                    <a:lstStyle/>
                    <a:p>
                      <a:pPr algn="ctr"/>
                      <a:endParaRPr lang="en-US" sz="9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chemeClr val="accent5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9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Sasaran</a:t>
                      </a:r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/ </a:t>
                      </a:r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Indikator</a:t>
                      </a:r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Sasaran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chemeClr val="accent5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9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Program/</a:t>
                      </a:r>
                    </a:p>
                    <a:p>
                      <a:pPr algn="ctr"/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Kegiatan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chemeClr val="accent5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9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Indikator</a:t>
                      </a:r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Kinerja</a:t>
                      </a:r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 Program/</a:t>
                      </a:r>
                    </a:p>
                    <a:p>
                      <a:pPr algn="ctr"/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Kegiatan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chemeClr val="accent5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Target </a:t>
                      </a:r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Tahun</a:t>
                      </a:r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 2018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chemeClr val="accent5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Target </a:t>
                      </a:r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Kinerja</a:t>
                      </a:r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Triwulan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370880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TW I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TW II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TW III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TW IV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370880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K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RP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K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RP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K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RP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K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RP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K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RP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chemeClr val="accent5"/>
                    </a:solidFill>
                  </a:tcPr>
                </a:tc>
              </a:tr>
              <a:tr h="1005949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2</a:t>
                      </a:r>
                      <a:endParaRPr lang="en-US" sz="900" dirty="0"/>
                    </a:p>
                  </a:txBody>
                  <a:tcPr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err="1" smtClean="0">
                          <a:solidFill>
                            <a:schemeClr val="tx1"/>
                          </a:solidFill>
                        </a:rPr>
                        <a:t>Meningkatnya</a:t>
                      </a:r>
                      <a:r>
                        <a:rPr lang="en-GB" sz="9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900" dirty="0" err="1" smtClean="0">
                          <a:solidFill>
                            <a:schemeClr val="tx1"/>
                          </a:solidFill>
                        </a:rPr>
                        <a:t>angka</a:t>
                      </a:r>
                      <a:r>
                        <a:rPr lang="en-GB" sz="9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900" dirty="0" err="1" smtClean="0">
                          <a:solidFill>
                            <a:schemeClr val="tx1"/>
                          </a:solidFill>
                        </a:rPr>
                        <a:t>investasi</a:t>
                      </a:r>
                      <a:endParaRPr lang="en-US" sz="900" dirty="0"/>
                    </a:p>
                  </a:txBody>
                  <a:tcPr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Prog</a:t>
                      </a:r>
                      <a:r>
                        <a:rPr lang="en-GB" sz="900" dirty="0" smtClean="0">
                          <a:solidFill>
                            <a:schemeClr val="tx1"/>
                          </a:solidFill>
                          <a:latin typeface="+mn-lt"/>
                        </a:rPr>
                        <a:t>.</a:t>
                      </a:r>
                      <a:r>
                        <a:rPr lang="en-GB" sz="9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9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Pengendalian</a:t>
                      </a:r>
                      <a:r>
                        <a:rPr lang="en-GB" sz="9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9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Pelaksanaan</a:t>
                      </a:r>
                      <a:r>
                        <a:rPr lang="en-GB" sz="9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9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Penanaman</a:t>
                      </a:r>
                      <a:r>
                        <a:rPr lang="en-GB" sz="9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Modal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% </a:t>
                      </a:r>
                      <a:r>
                        <a:rPr lang="en-GB" sz="9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perusahaan</a:t>
                      </a:r>
                      <a:r>
                        <a:rPr lang="en-GB" sz="9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yang </a:t>
                      </a:r>
                      <a:r>
                        <a:rPr lang="en-GB" sz="9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terverifikasi</a:t>
                      </a:r>
                      <a:r>
                        <a:rPr lang="en-GB" sz="9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9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izin</a:t>
                      </a:r>
                      <a:r>
                        <a:rPr lang="en-GB" sz="9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9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investasinya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75%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1.155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dirty="0" err="1" smtClean="0">
                          <a:solidFill>
                            <a:schemeClr val="tx1"/>
                          </a:solidFill>
                        </a:rPr>
                        <a:t>jt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7,38 %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49,5 </a:t>
                      </a:r>
                      <a:r>
                        <a:rPr lang="en-US" sz="800" dirty="0" err="1" smtClean="0">
                          <a:solidFill>
                            <a:schemeClr val="tx1"/>
                          </a:solidFill>
                        </a:rPr>
                        <a:t>jt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25,99 %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280,4 </a:t>
                      </a:r>
                      <a:r>
                        <a:rPr lang="en-US" sz="800" dirty="0" err="1" smtClean="0">
                          <a:solidFill>
                            <a:schemeClr val="tx1"/>
                          </a:solidFill>
                        </a:rPr>
                        <a:t>jt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47,51 %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708,97 </a:t>
                      </a:r>
                      <a:r>
                        <a:rPr lang="en-US" sz="800" dirty="0" err="1" smtClean="0">
                          <a:solidFill>
                            <a:schemeClr val="tx1"/>
                          </a:solidFill>
                        </a:rPr>
                        <a:t>jt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75%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1.155 </a:t>
                      </a:r>
                      <a:r>
                        <a:rPr lang="en-US" sz="800" dirty="0" err="1" smtClean="0">
                          <a:solidFill>
                            <a:schemeClr val="tx1"/>
                          </a:solidFill>
                        </a:rPr>
                        <a:t>jt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rgbClr val="00B0F0"/>
                    </a:solidFill>
                  </a:tcPr>
                </a:tc>
              </a:tr>
              <a:tr h="823049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T="45725" marB="45725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 smtClean="0"/>
                        <a:t>Indikator</a:t>
                      </a:r>
                      <a:r>
                        <a:rPr lang="en-US" sz="900" dirty="0" smtClean="0"/>
                        <a:t> : </a:t>
                      </a:r>
                      <a:r>
                        <a:rPr lang="en-US" sz="900" b="0" dirty="0" err="1" smtClean="0">
                          <a:solidFill>
                            <a:schemeClr val="tx1"/>
                          </a:solidFill>
                          <a:effectLst/>
                        </a:rPr>
                        <a:t>Nilai</a:t>
                      </a:r>
                      <a:r>
                        <a:rPr lang="en-US" sz="900" b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900" b="0" dirty="0" err="1" smtClean="0">
                          <a:solidFill>
                            <a:schemeClr val="tx1"/>
                          </a:solidFill>
                          <a:effectLst/>
                        </a:rPr>
                        <a:t>realisasi</a:t>
                      </a:r>
                      <a:r>
                        <a:rPr lang="en-US" sz="900" b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900" b="0" dirty="0" err="1" smtClean="0">
                          <a:solidFill>
                            <a:schemeClr val="tx1"/>
                          </a:solidFill>
                          <a:effectLst/>
                        </a:rPr>
                        <a:t>investasi</a:t>
                      </a:r>
                      <a:endParaRPr lang="en-US" sz="900" b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endParaRPr lang="en-US" sz="900" dirty="0"/>
                    </a:p>
                  </a:txBody>
                  <a:tcPr marT="45725" marB="45725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Kegiatan</a:t>
                      </a:r>
                      <a:r>
                        <a:rPr lang="en-GB" sz="9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9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Verifikasi</a:t>
                      </a:r>
                      <a:r>
                        <a:rPr lang="en-GB" sz="9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9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Perizinan</a:t>
                      </a:r>
                      <a:r>
                        <a:rPr lang="en-GB" sz="9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Usaha</a:t>
                      </a:r>
                      <a:endParaRPr lang="en-US" sz="900" dirty="0"/>
                    </a:p>
                  </a:txBody>
                  <a:tcPr marT="45725" marB="45725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Jumlah</a:t>
                      </a:r>
                      <a:r>
                        <a:rPr lang="en-GB" sz="9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9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perusahaaan</a:t>
                      </a:r>
                      <a:r>
                        <a:rPr lang="en-GB" sz="9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yang </a:t>
                      </a:r>
                      <a:r>
                        <a:rPr lang="en-GB" sz="900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terverifikasi</a:t>
                      </a:r>
                      <a:r>
                        <a:rPr lang="en-GB" sz="9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900" b="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izinnya</a:t>
                      </a:r>
                      <a:r>
                        <a:rPr lang="en-GB" sz="9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900" b="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dan</a:t>
                      </a:r>
                      <a:r>
                        <a:rPr lang="en-GB" sz="9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900" b="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pemetaan</a:t>
                      </a:r>
                      <a:r>
                        <a:rPr lang="en-GB" sz="9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900" b="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koordinat</a:t>
                      </a:r>
                      <a:r>
                        <a:rPr lang="en-GB" sz="9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900" b="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bangunan</a:t>
                      </a:r>
                      <a:endParaRPr lang="en-US" sz="900" dirty="0" smtClean="0">
                        <a:latin typeface="+mn-lt"/>
                      </a:endParaRPr>
                    </a:p>
                    <a:p>
                      <a:endParaRPr lang="en-US" sz="900" dirty="0"/>
                    </a:p>
                  </a:txBody>
                  <a:tcPr marT="45725" marB="45725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72 </a:t>
                      </a:r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perusahaan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1.000 </a:t>
                      </a:r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jt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18 </a:t>
                      </a:r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perusahaan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26jt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36 </a:t>
                      </a:r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perusahaan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213,2 </a:t>
                      </a:r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jt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54 </a:t>
                      </a:r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perusahaan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606,3jt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72 </a:t>
                      </a:r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perusahaan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1.000 </a:t>
                      </a:r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jt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625748"/>
              </p:ext>
            </p:extLst>
          </p:nvPr>
        </p:nvGraphicFramePr>
        <p:xfrm>
          <a:off x="167888" y="3354338"/>
          <a:ext cx="8856982" cy="2513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840"/>
                <a:gridCol w="486369"/>
                <a:gridCol w="475605"/>
                <a:gridCol w="506800"/>
                <a:gridCol w="510902"/>
                <a:gridCol w="510902"/>
                <a:gridCol w="373815"/>
                <a:gridCol w="554872"/>
                <a:gridCol w="396337"/>
                <a:gridCol w="328068"/>
                <a:gridCol w="360040"/>
                <a:gridCol w="288032"/>
                <a:gridCol w="504056"/>
                <a:gridCol w="288032"/>
                <a:gridCol w="360040"/>
                <a:gridCol w="432048"/>
                <a:gridCol w="576064"/>
                <a:gridCol w="504056"/>
                <a:gridCol w="432048"/>
                <a:gridCol w="504056"/>
              </a:tblGrid>
              <a:tr h="332341">
                <a:tc gridSpan="16">
                  <a:txBody>
                    <a:bodyPr/>
                    <a:lstStyle/>
                    <a:p>
                      <a:pPr algn="ctr"/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Capaian</a:t>
                      </a:r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Kinerja</a:t>
                      </a:r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Triwulan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Realisasi</a:t>
                      </a:r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Tahun</a:t>
                      </a:r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 2018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/>
                </a:tc>
                <a:tc rowSpan="3"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Capaian</a:t>
                      </a:r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Tahun</a:t>
                      </a:r>
                      <a:r>
                        <a:rPr lang="en-US" sz="900" baseline="0" dirty="0" smtClean="0">
                          <a:solidFill>
                            <a:schemeClr val="tx1"/>
                          </a:solidFill>
                        </a:rPr>
                        <a:t> 2018 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/>
                </a:tc>
                <a:tc rowSpan="3"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84538">
                <a:tc gridSpan="4"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TW I</a:t>
                      </a:r>
                      <a:endParaRPr lang="en-US" sz="900" b="1" dirty="0"/>
                    </a:p>
                  </a:txBody>
                  <a:tcPr marT="45713" marB="45713"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TW II</a:t>
                      </a:r>
                      <a:endParaRPr lang="en-US" sz="900" b="1" dirty="0"/>
                    </a:p>
                  </a:txBody>
                  <a:tcPr marT="45713" marB="45713"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TW III</a:t>
                      </a:r>
                      <a:endParaRPr lang="en-US" sz="900" b="1" dirty="0"/>
                    </a:p>
                  </a:txBody>
                  <a:tcPr marT="45713" marB="45713"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TW IV</a:t>
                      </a:r>
                      <a:endParaRPr lang="en-US" sz="900" b="1" dirty="0"/>
                    </a:p>
                  </a:txBody>
                  <a:tcPr marT="45713" marB="45713"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82466"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Realisasi</a:t>
                      </a:r>
                      <a:endParaRPr lang="en-US" sz="900" b="1" dirty="0"/>
                    </a:p>
                  </a:txBody>
                  <a:tcPr marT="45713" marB="45713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Capaian</a:t>
                      </a:r>
                      <a:endParaRPr lang="en-US" sz="900" b="1" dirty="0"/>
                    </a:p>
                  </a:txBody>
                  <a:tcPr marT="45713" marB="45713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Realisasi</a:t>
                      </a:r>
                      <a:endParaRPr lang="en-US" sz="900" b="1" dirty="0"/>
                    </a:p>
                  </a:txBody>
                  <a:tcPr marT="45713" marB="45713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Capaian</a:t>
                      </a:r>
                      <a:endParaRPr lang="en-US" sz="900" b="1" dirty="0"/>
                    </a:p>
                  </a:txBody>
                  <a:tcPr marT="45713" marB="45713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Realisasi</a:t>
                      </a:r>
                      <a:endParaRPr lang="en-US" sz="900" b="1" dirty="0"/>
                    </a:p>
                  </a:txBody>
                  <a:tcPr marT="45713" marB="45713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Capaian</a:t>
                      </a:r>
                      <a:endParaRPr lang="en-US" sz="900" dirty="0"/>
                    </a:p>
                  </a:txBody>
                  <a:tcPr marT="45713" marB="45713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Realisasi</a:t>
                      </a:r>
                      <a:endParaRPr lang="en-US" sz="900" b="1" dirty="0"/>
                    </a:p>
                  </a:txBody>
                  <a:tcPr marT="45713" marB="45713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Capaian</a:t>
                      </a:r>
                      <a:endParaRPr lang="en-US" sz="900" dirty="0"/>
                    </a:p>
                  </a:txBody>
                  <a:tcPr marT="45713" marB="45713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2466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K</a:t>
                      </a:r>
                      <a:endParaRPr lang="en-US" sz="9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RP</a:t>
                      </a:r>
                      <a:endParaRPr lang="en-US" sz="9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K</a:t>
                      </a:r>
                      <a:endParaRPr lang="en-US" sz="9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err="1" smtClean="0"/>
                        <a:t>Rp</a:t>
                      </a:r>
                      <a:endParaRPr lang="en-US" sz="9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K</a:t>
                      </a:r>
                      <a:endParaRPr lang="en-US" sz="9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RP</a:t>
                      </a:r>
                      <a:endParaRPr lang="en-US" sz="9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K</a:t>
                      </a:r>
                      <a:endParaRPr lang="en-US" sz="9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RP</a:t>
                      </a:r>
                      <a:endParaRPr lang="en-US" sz="9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K</a:t>
                      </a:r>
                      <a:endParaRPr lang="en-US" sz="9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RP</a:t>
                      </a:r>
                      <a:endParaRPr lang="en-US" sz="9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K</a:t>
                      </a:r>
                      <a:endParaRPr lang="en-US" sz="9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RP</a:t>
                      </a:r>
                      <a:endParaRPr lang="en-US" sz="9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K</a:t>
                      </a:r>
                      <a:endParaRPr lang="en-US" sz="9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RP</a:t>
                      </a:r>
                      <a:endParaRPr lang="en-US" sz="9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K</a:t>
                      </a:r>
                      <a:endParaRPr lang="en-US" sz="9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RP</a:t>
                      </a:r>
                      <a:endParaRPr lang="en-US" sz="9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K</a:t>
                      </a:r>
                      <a:endParaRPr lang="en-US" sz="9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RP</a:t>
                      </a:r>
                      <a:endParaRPr lang="en-US" sz="9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K</a:t>
                      </a:r>
                      <a:endParaRPr lang="en-US" sz="9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RP</a:t>
                      </a:r>
                      <a:endParaRPr lang="en-US" sz="900" b="1" dirty="0"/>
                    </a:p>
                  </a:txBody>
                  <a:tcPr marT="45713" marB="45713"/>
                </a:tc>
              </a:tr>
              <a:tr h="491745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8,25%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34,7 </a:t>
                      </a:r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jt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111%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70,1%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40,05%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77,30 </a:t>
                      </a:r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jt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154 %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27,6%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-</a:t>
                      </a:r>
                      <a:endParaRPr lang="en-US" sz="900" dirty="0"/>
                    </a:p>
                  </a:txBody>
                  <a:tcPr marT="45713" marB="457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-</a:t>
                      </a:r>
                      <a:endParaRPr lang="en-US" sz="900" dirty="0"/>
                    </a:p>
                  </a:txBody>
                  <a:tcPr marT="45713" marB="457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-</a:t>
                      </a:r>
                      <a:endParaRPr lang="en-US" sz="900" dirty="0"/>
                    </a:p>
                  </a:txBody>
                  <a:tcPr marT="45713" marB="457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-</a:t>
                      </a:r>
                      <a:endParaRPr lang="en-US" sz="900" dirty="0"/>
                    </a:p>
                  </a:txBody>
                  <a:tcPr marT="45713" marB="457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-</a:t>
                      </a:r>
                      <a:endParaRPr lang="en-US" sz="900" dirty="0"/>
                    </a:p>
                  </a:txBody>
                  <a:tcPr marT="45713" marB="457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-</a:t>
                      </a:r>
                      <a:endParaRPr lang="en-US" sz="900" dirty="0"/>
                    </a:p>
                  </a:txBody>
                  <a:tcPr marT="45713" marB="457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-</a:t>
                      </a:r>
                      <a:endParaRPr lang="en-US" sz="900" dirty="0"/>
                    </a:p>
                  </a:txBody>
                  <a:tcPr marT="45713" marB="457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-</a:t>
                      </a:r>
                      <a:endParaRPr lang="en-US" sz="900" dirty="0"/>
                    </a:p>
                  </a:txBody>
                  <a:tcPr marT="45713" marB="457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40,05 %</a:t>
                      </a:r>
                      <a:endParaRPr lang="en-US" sz="900" dirty="0"/>
                    </a:p>
                  </a:txBody>
                  <a:tcPr marT="45713" marB="457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77,30 </a:t>
                      </a:r>
                      <a:r>
                        <a:rPr lang="en-US" sz="900" dirty="0" err="1" smtClean="0"/>
                        <a:t>jt</a:t>
                      </a:r>
                      <a:endParaRPr lang="en-US" sz="900" dirty="0"/>
                    </a:p>
                  </a:txBody>
                  <a:tcPr marT="45713" marB="457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53,4</a:t>
                      </a:r>
                      <a:r>
                        <a:rPr lang="en-US" sz="900" baseline="0" dirty="0" smtClean="0"/>
                        <a:t>%</a:t>
                      </a:r>
                      <a:endParaRPr lang="en-US" sz="900" dirty="0"/>
                    </a:p>
                  </a:txBody>
                  <a:tcPr marT="45713" marB="45713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6,69%</a:t>
                      </a:r>
                      <a:endParaRPr lang="en-US" sz="900" dirty="0"/>
                    </a:p>
                  </a:txBody>
                  <a:tcPr marT="45713" marB="45713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62834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14 </a:t>
                      </a:r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perusahaan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6jt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77,7%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23%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32 </a:t>
                      </a:r>
                      <a:r>
                        <a:rPr lang="en-US" sz="900" dirty="0" err="1" smtClean="0">
                          <a:solidFill>
                            <a:schemeClr val="tx1"/>
                          </a:solidFill>
                        </a:rPr>
                        <a:t>perusahaan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18,8 </a:t>
                      </a:r>
                      <a:r>
                        <a:rPr lang="en-US" sz="900" dirty="0" err="1" smtClean="0"/>
                        <a:t>juta</a:t>
                      </a:r>
                      <a:endParaRPr lang="en-US" sz="900" dirty="0"/>
                    </a:p>
                  </a:txBody>
                  <a:tcPr marT="45713" marB="45713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88,8 %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8,81%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-</a:t>
                      </a:r>
                      <a:endParaRPr lang="en-US" sz="900" dirty="0"/>
                    </a:p>
                  </a:txBody>
                  <a:tcPr marT="45713" marB="45713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-</a:t>
                      </a:r>
                      <a:endParaRPr lang="en-US" sz="900" dirty="0"/>
                    </a:p>
                  </a:txBody>
                  <a:tcPr marT="45713" marB="45713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-</a:t>
                      </a:r>
                      <a:endParaRPr lang="en-US" sz="900" dirty="0"/>
                    </a:p>
                  </a:txBody>
                  <a:tcPr marT="45713" marB="45713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-</a:t>
                      </a:r>
                      <a:endParaRPr lang="en-US" sz="900" dirty="0"/>
                    </a:p>
                  </a:txBody>
                  <a:tcPr marT="45713" marB="45713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-</a:t>
                      </a:r>
                      <a:endParaRPr lang="en-US" sz="900" dirty="0"/>
                    </a:p>
                  </a:txBody>
                  <a:tcPr marT="45713" marB="45713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-</a:t>
                      </a:r>
                      <a:endParaRPr lang="en-US" sz="900" dirty="0"/>
                    </a:p>
                  </a:txBody>
                  <a:tcPr marT="45713" marB="45713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-</a:t>
                      </a:r>
                      <a:endParaRPr lang="en-US" sz="900" dirty="0"/>
                    </a:p>
                  </a:txBody>
                  <a:tcPr marT="45713" marB="45713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-</a:t>
                      </a:r>
                      <a:endParaRPr lang="en-US" sz="900" dirty="0"/>
                    </a:p>
                  </a:txBody>
                  <a:tcPr marT="45713" marB="45713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32 </a:t>
                      </a:r>
                      <a:r>
                        <a:rPr lang="en-US" sz="900" dirty="0" err="1" smtClean="0"/>
                        <a:t>perusahaan</a:t>
                      </a:r>
                      <a:endParaRPr lang="en-US" sz="900" dirty="0"/>
                    </a:p>
                  </a:txBody>
                  <a:tcPr marT="45713" marB="45713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18,8 </a:t>
                      </a:r>
                      <a:r>
                        <a:rPr lang="en-US" sz="900" dirty="0" err="1" smtClean="0"/>
                        <a:t>jt</a:t>
                      </a:r>
                      <a:endParaRPr lang="en-US" sz="900" dirty="0"/>
                    </a:p>
                  </a:txBody>
                  <a:tcPr marT="45713" marB="45713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88,8%</a:t>
                      </a:r>
                      <a:endParaRPr lang="en-US" sz="900" dirty="0"/>
                    </a:p>
                  </a:txBody>
                  <a:tcPr marT="45713" marB="45713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8,81%</a:t>
                      </a:r>
                      <a:endParaRPr lang="en-US" sz="900" dirty="0"/>
                    </a:p>
                  </a:txBody>
                  <a:tcPr marT="45713" marB="45713">
                    <a:solidFill>
                      <a:srgbClr val="FF66FF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2400" y="7120"/>
            <a:ext cx="82296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MONITORING DAN EVALUASI KINERJA PROGRAM DAN KEGIATAN</a:t>
            </a:r>
          </a:p>
        </p:txBody>
      </p:sp>
      <p:sp>
        <p:nvSpPr>
          <p:cNvPr id="19642" name="TextBox 7"/>
          <p:cNvSpPr txBox="1">
            <a:spLocks noChangeArrowheads="1"/>
          </p:cNvSpPr>
          <p:nvPr/>
        </p:nvSpPr>
        <p:spPr bwMode="auto">
          <a:xfrm>
            <a:off x="304800" y="5867400"/>
            <a:ext cx="4495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600" b="1" dirty="0" err="1"/>
              <a:t>Keterangan</a:t>
            </a:r>
            <a:r>
              <a:rPr lang="en-US" altLang="en-US" sz="1600" b="1" dirty="0"/>
              <a:t> :</a:t>
            </a:r>
          </a:p>
          <a:p>
            <a:r>
              <a:rPr lang="en-US" altLang="en-US" sz="1600" b="1" dirty="0"/>
              <a:t>K : </a:t>
            </a:r>
            <a:r>
              <a:rPr lang="en-US" altLang="en-US" sz="1600" b="1" dirty="0" err="1"/>
              <a:t>Kinerja</a:t>
            </a:r>
            <a:r>
              <a:rPr lang="en-US" altLang="en-US" sz="1600" b="1" dirty="0"/>
              <a:t>                 </a:t>
            </a:r>
            <a:r>
              <a:rPr lang="en-US" altLang="en-US" sz="1600" b="1" dirty="0" err="1"/>
              <a:t>Rp</a:t>
            </a:r>
            <a:r>
              <a:rPr lang="en-US" altLang="en-US" sz="1600" b="1" dirty="0"/>
              <a:t> : </a:t>
            </a:r>
            <a:r>
              <a:rPr lang="en-US" altLang="en-US" sz="1600" b="1" dirty="0" err="1"/>
              <a:t>Keuangan</a:t>
            </a:r>
            <a:endParaRPr lang="en-US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2518669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673" y="1037531"/>
            <a:ext cx="8229600" cy="526426"/>
          </a:xfrm>
        </p:spPr>
        <p:txBody>
          <a:bodyPr>
            <a:normAutofit fontScale="90000"/>
          </a:bodyPr>
          <a:lstStyle/>
          <a:p>
            <a:pPr algn="ctr"/>
            <a:r>
              <a:rPr lang="en-GB" sz="1800" dirty="0" smtClean="0">
                <a:solidFill>
                  <a:srgbClr val="FFC000"/>
                </a:solidFill>
              </a:rPr>
              <a:t>SASARAN 1 :</a:t>
            </a:r>
            <a:br>
              <a:rPr lang="en-GB" sz="1800" dirty="0" smtClean="0">
                <a:solidFill>
                  <a:srgbClr val="FFC000"/>
                </a:solidFill>
              </a:rPr>
            </a:br>
            <a:r>
              <a:rPr lang="en-GB" sz="1800" dirty="0" err="1" smtClean="0">
                <a:solidFill>
                  <a:srgbClr val="FFC000"/>
                </a:solidFill>
              </a:rPr>
              <a:t>Meningkatnya</a:t>
            </a:r>
            <a:r>
              <a:rPr lang="en-GB" sz="1800" dirty="0" smtClean="0">
                <a:solidFill>
                  <a:srgbClr val="FFC000"/>
                </a:solidFill>
              </a:rPr>
              <a:t> </a:t>
            </a:r>
            <a:r>
              <a:rPr lang="en-GB" sz="1800" dirty="0" err="1" smtClean="0">
                <a:solidFill>
                  <a:srgbClr val="FFC000"/>
                </a:solidFill>
              </a:rPr>
              <a:t>angka</a:t>
            </a:r>
            <a:r>
              <a:rPr lang="en-GB" sz="1800" dirty="0" smtClean="0">
                <a:solidFill>
                  <a:srgbClr val="FFC000"/>
                </a:solidFill>
              </a:rPr>
              <a:t> </a:t>
            </a:r>
            <a:r>
              <a:rPr lang="en-GB" sz="1800" dirty="0" err="1" smtClean="0">
                <a:solidFill>
                  <a:srgbClr val="FFC000"/>
                </a:solidFill>
              </a:rPr>
              <a:t>investasi</a:t>
            </a:r>
            <a:endParaRPr lang="en-GB" sz="1800" dirty="0">
              <a:solidFill>
                <a:srgbClr val="FFC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3847834"/>
              </p:ext>
            </p:extLst>
          </p:nvPr>
        </p:nvGraphicFramePr>
        <p:xfrm>
          <a:off x="441673" y="1700808"/>
          <a:ext cx="8450807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329"/>
                <a:gridCol w="1944216"/>
                <a:gridCol w="864096"/>
                <a:gridCol w="856159"/>
                <a:gridCol w="1028700"/>
                <a:gridCol w="1028700"/>
                <a:gridCol w="1054471"/>
                <a:gridCol w="1224136"/>
              </a:tblGrid>
              <a:tr h="216024">
                <a:tc rowSpan="2">
                  <a:txBody>
                    <a:bodyPr/>
                    <a:lstStyle/>
                    <a:p>
                      <a:pPr algn="ctr"/>
                      <a:r>
                        <a:rPr lang="en-GB" sz="1200" b="1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GB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1200" b="1" dirty="0" smtClean="0">
                          <a:solidFill>
                            <a:schemeClr val="tx1"/>
                          </a:solidFill>
                        </a:rPr>
                        <a:t>INDIKATOR KINERJA</a:t>
                      </a:r>
                      <a:endParaRPr lang="en-GB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1200" b="1" dirty="0" smtClean="0">
                          <a:solidFill>
                            <a:schemeClr val="tx1"/>
                          </a:solidFill>
                        </a:rPr>
                        <a:t>SATUAN</a:t>
                      </a:r>
                      <a:endParaRPr lang="en-GB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1200" b="1" dirty="0" smtClean="0">
                          <a:solidFill>
                            <a:schemeClr val="tx1"/>
                          </a:solidFill>
                        </a:rPr>
                        <a:t>TARGET 2017</a:t>
                      </a:r>
                      <a:endParaRPr lang="en-GB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200" b="1" dirty="0" smtClean="0">
                          <a:solidFill>
                            <a:schemeClr val="tx1"/>
                          </a:solidFill>
                        </a:rPr>
                        <a:t>REALISASI</a:t>
                      </a:r>
                      <a:endParaRPr lang="en-GB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1200" b="1" dirty="0" smtClean="0">
                          <a:solidFill>
                            <a:schemeClr val="tx1"/>
                          </a:solidFill>
                        </a:rPr>
                        <a:t>CAPAIAN 2017(%)</a:t>
                      </a:r>
                      <a:endParaRPr lang="en-GB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1200" b="1" dirty="0" smtClean="0">
                          <a:solidFill>
                            <a:schemeClr val="tx1"/>
                          </a:solidFill>
                        </a:rPr>
                        <a:t>KATEGORI</a:t>
                      </a:r>
                      <a:endParaRPr lang="en-GB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229736">
                <a:tc vMerge="1"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>
                          <a:solidFill>
                            <a:schemeClr val="tx1"/>
                          </a:solidFill>
                        </a:rPr>
                        <a:t>2016</a:t>
                      </a:r>
                      <a:endParaRPr lang="en-GB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2017</a:t>
                      </a:r>
                      <a:endParaRPr lang="en-GB" sz="1200" b="1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</a:t>
                      </a:r>
                      <a:endParaRPr lang="en-GB" sz="1200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err="1" smtClean="0"/>
                        <a:t>Nilai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 err="1" smtClean="0"/>
                        <a:t>realisasi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 err="1" smtClean="0"/>
                        <a:t>investasi</a:t>
                      </a:r>
                      <a:endParaRPr lang="en-GB" sz="1200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err="1" smtClean="0"/>
                        <a:t>Trilyun</a:t>
                      </a:r>
                      <a:endParaRPr lang="en-GB" sz="1200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 Nova Light" panose="020B0304020202020204" pitchFamily="34" charset="0"/>
                        </a:rPr>
                        <a:t>31.45 T</a:t>
                      </a:r>
                    </a:p>
                    <a:p>
                      <a:pPr algn="ctr"/>
                      <a:endParaRPr lang="en-GB" sz="1200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25.73 T</a:t>
                      </a:r>
                      <a:endParaRPr lang="en-GB" sz="1200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42.34T</a:t>
                      </a:r>
                      <a:endParaRPr lang="en-GB" sz="1200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134.62%</a:t>
                      </a:r>
                      <a:endParaRPr lang="en-GB" sz="1200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SANGAT</a:t>
                      </a:r>
                      <a:r>
                        <a:rPr lang="en-GB" sz="1200" baseline="0" dirty="0" smtClean="0"/>
                        <a:t> BAIK</a:t>
                      </a:r>
                      <a:endParaRPr lang="en-GB" sz="1200" dirty="0"/>
                    </a:p>
                  </a:txBody>
                  <a:tcPr>
                    <a:solidFill>
                      <a:srgbClr val="FF9999"/>
                    </a:solidFill>
                  </a:tcPr>
                </a:tc>
              </a:tr>
            </a:tbl>
          </a:graphicData>
        </a:graphic>
      </p:graphicFrame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7010400" y="6237312"/>
            <a:ext cx="2133600" cy="476250"/>
          </a:xfrm>
        </p:spPr>
        <p:txBody>
          <a:bodyPr/>
          <a:lstStyle/>
          <a:p>
            <a:fld id="{CF40B41D-FD10-4A38-B39B-626510BD49B7}" type="slidenum">
              <a:rPr lang="en-US" sz="1800" b="1" smtClean="0"/>
              <a:pPr/>
              <a:t>28</a:t>
            </a:fld>
            <a:endParaRPr lang="en-US" sz="1800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41673" y="2852936"/>
            <a:ext cx="8229600" cy="1800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1200" dirty="0" smtClean="0">
                <a:latin typeface="+mn-lt"/>
                <a:cs typeface="Arial Nova Light" panose="020B0304020202020204" pitchFamily="34" charset="0"/>
              </a:rPr>
              <a:t>UPAYA PENCAPAIAN :</a:t>
            </a:r>
          </a:p>
          <a:p>
            <a:pPr marL="228600" indent="-228600">
              <a:buFont typeface="Arial" pitchFamily="34" charset="0"/>
              <a:buAutoNum type="arabicParenR"/>
            </a:pPr>
            <a:r>
              <a:rPr lang="en-GB" sz="1200" dirty="0" err="1" smtClean="0">
                <a:latin typeface="+mn-lt"/>
                <a:cs typeface="Arial Nova Light" panose="020B0304020202020204" pitchFamily="34" charset="0"/>
              </a:rPr>
              <a:t>Intensifikasi</a:t>
            </a:r>
            <a:r>
              <a:rPr lang="en-GB" sz="1200" dirty="0" smtClean="0">
                <a:latin typeface="+mn-lt"/>
                <a:cs typeface="Arial Nova Light" panose="020B0304020202020204" pitchFamily="34" charset="0"/>
              </a:rPr>
              <a:t> </a:t>
            </a:r>
            <a:r>
              <a:rPr lang="en-GB" sz="1200" dirty="0" err="1" smtClean="0">
                <a:latin typeface="+mn-lt"/>
                <a:cs typeface="Arial Nova Light" panose="020B0304020202020204" pitchFamily="34" charset="0"/>
              </a:rPr>
              <a:t>verifikasi</a:t>
            </a:r>
            <a:r>
              <a:rPr lang="en-GB" sz="1200" dirty="0" smtClean="0">
                <a:latin typeface="+mn-lt"/>
                <a:cs typeface="Arial Nova Light" panose="020B0304020202020204" pitchFamily="34" charset="0"/>
              </a:rPr>
              <a:t> </a:t>
            </a:r>
            <a:r>
              <a:rPr lang="en-GB" sz="1200" dirty="0" err="1" smtClean="0">
                <a:latin typeface="+mn-lt"/>
                <a:cs typeface="Arial Nova Light" panose="020B0304020202020204" pitchFamily="34" charset="0"/>
              </a:rPr>
              <a:t>terhadap</a:t>
            </a:r>
            <a:r>
              <a:rPr lang="en-GB" sz="1200" dirty="0" smtClean="0">
                <a:latin typeface="+mn-lt"/>
                <a:cs typeface="Arial Nova Light" panose="020B0304020202020204" pitchFamily="34" charset="0"/>
              </a:rPr>
              <a:t> </a:t>
            </a:r>
            <a:r>
              <a:rPr lang="en-GB" sz="1200" dirty="0" err="1" smtClean="0">
                <a:latin typeface="+mn-lt"/>
                <a:cs typeface="Arial Nova Light" panose="020B0304020202020204" pitchFamily="34" charset="0"/>
              </a:rPr>
              <a:t>izin</a:t>
            </a:r>
            <a:r>
              <a:rPr lang="en-GB" sz="1200" dirty="0" smtClean="0">
                <a:latin typeface="+mn-lt"/>
                <a:cs typeface="Arial Nova Light" panose="020B0304020202020204" pitchFamily="34" charset="0"/>
              </a:rPr>
              <a:t> </a:t>
            </a:r>
            <a:r>
              <a:rPr lang="en-GB" sz="1200" dirty="0" err="1" smtClean="0">
                <a:latin typeface="+mn-lt"/>
                <a:cs typeface="Arial Nova Light" panose="020B0304020202020204" pitchFamily="34" charset="0"/>
              </a:rPr>
              <a:t>investasi</a:t>
            </a:r>
            <a:r>
              <a:rPr lang="en-GB" sz="1200" dirty="0" smtClean="0">
                <a:latin typeface="+mn-lt"/>
                <a:cs typeface="Arial Nova Light" panose="020B0304020202020204" pitchFamily="34" charset="0"/>
              </a:rPr>
              <a:t> </a:t>
            </a:r>
            <a:r>
              <a:rPr lang="en-GB" sz="1200" dirty="0" err="1" smtClean="0">
                <a:latin typeface="+mn-lt"/>
                <a:cs typeface="Arial Nova Light" panose="020B0304020202020204" pitchFamily="34" charset="0"/>
              </a:rPr>
              <a:t>eksisting</a:t>
            </a:r>
            <a:endParaRPr lang="en-GB" sz="1200" dirty="0" smtClean="0">
              <a:latin typeface="+mn-lt"/>
              <a:cs typeface="Arial Nova Light" panose="020B0304020202020204" pitchFamily="34" charset="0"/>
            </a:endParaRPr>
          </a:p>
          <a:p>
            <a:pPr marL="228600" indent="-228600">
              <a:buFont typeface="Arial" pitchFamily="34" charset="0"/>
              <a:buAutoNum type="arabicParenR"/>
            </a:pPr>
            <a:r>
              <a:rPr lang="en-GB" sz="1200" dirty="0" err="1" smtClean="0">
                <a:latin typeface="+mn-lt"/>
                <a:cs typeface="Arial Nova Light" panose="020B0304020202020204" pitchFamily="34" charset="0"/>
              </a:rPr>
              <a:t>Klarifikasi</a:t>
            </a:r>
            <a:r>
              <a:rPr lang="en-GB" sz="1200" dirty="0" smtClean="0">
                <a:latin typeface="+mn-lt"/>
                <a:cs typeface="Arial Nova Light" panose="020B0304020202020204" pitchFamily="34" charset="0"/>
              </a:rPr>
              <a:t> </a:t>
            </a:r>
            <a:r>
              <a:rPr lang="en-GB" sz="1200" dirty="0" err="1" smtClean="0">
                <a:latin typeface="+mn-lt"/>
                <a:cs typeface="Arial Nova Light" panose="020B0304020202020204" pitchFamily="34" charset="0"/>
              </a:rPr>
              <a:t>izin</a:t>
            </a:r>
            <a:r>
              <a:rPr lang="en-GB" sz="1200" dirty="0" smtClean="0">
                <a:latin typeface="+mn-lt"/>
                <a:cs typeface="Arial Nova Light" panose="020B0304020202020204" pitchFamily="34" charset="0"/>
              </a:rPr>
              <a:t> </a:t>
            </a:r>
            <a:r>
              <a:rPr lang="en-GB" sz="1200" dirty="0" err="1" smtClean="0">
                <a:latin typeface="+mn-lt"/>
                <a:cs typeface="Arial Nova Light" panose="020B0304020202020204" pitchFamily="34" charset="0"/>
              </a:rPr>
              <a:t>investasi</a:t>
            </a:r>
            <a:r>
              <a:rPr lang="en-GB" sz="1200" dirty="0" smtClean="0">
                <a:latin typeface="+mn-lt"/>
                <a:cs typeface="Arial Nova Light" panose="020B0304020202020204" pitchFamily="34" charset="0"/>
              </a:rPr>
              <a:t> di </a:t>
            </a:r>
            <a:r>
              <a:rPr lang="en-GB" sz="1200" dirty="0" err="1" smtClean="0">
                <a:latin typeface="+mn-lt"/>
                <a:cs typeface="Arial Nova Light" panose="020B0304020202020204" pitchFamily="34" charset="0"/>
              </a:rPr>
              <a:t>lapangan</a:t>
            </a:r>
            <a:endParaRPr lang="en-GB" sz="1200" dirty="0" smtClean="0">
              <a:latin typeface="+mn-lt"/>
              <a:cs typeface="Arial Nova Light" panose="020B0304020202020204" pitchFamily="34" charset="0"/>
            </a:endParaRPr>
          </a:p>
          <a:p>
            <a:pPr marL="228600" indent="-228600">
              <a:buFont typeface="Arial" pitchFamily="34" charset="0"/>
              <a:buAutoNum type="arabicParenR"/>
            </a:pPr>
            <a:r>
              <a:rPr lang="en-GB" sz="1200" dirty="0" err="1" smtClean="0">
                <a:latin typeface="+mn-lt"/>
                <a:cs typeface="Arial Nova Light" panose="020B0304020202020204" pitchFamily="34" charset="0"/>
              </a:rPr>
              <a:t>Penyederhanaan</a:t>
            </a:r>
            <a:r>
              <a:rPr lang="en-GB" sz="1200" dirty="0" smtClean="0">
                <a:latin typeface="+mn-lt"/>
                <a:cs typeface="Arial Nova Light" panose="020B0304020202020204" pitchFamily="34" charset="0"/>
              </a:rPr>
              <a:t> </a:t>
            </a:r>
            <a:r>
              <a:rPr lang="en-GB" sz="1200" dirty="0" err="1" smtClean="0">
                <a:latin typeface="+mn-lt"/>
                <a:cs typeface="Arial Nova Light" panose="020B0304020202020204" pitchFamily="34" charset="0"/>
              </a:rPr>
              <a:t>Perbup</a:t>
            </a:r>
            <a:r>
              <a:rPr lang="en-GB" sz="1200" dirty="0" smtClean="0">
                <a:latin typeface="+mn-lt"/>
                <a:cs typeface="Arial Nova Light" panose="020B0304020202020204" pitchFamily="34" charset="0"/>
              </a:rPr>
              <a:t> SOP </a:t>
            </a:r>
            <a:r>
              <a:rPr lang="en-GB" sz="1200" dirty="0" err="1" smtClean="0">
                <a:latin typeface="+mn-lt"/>
                <a:cs typeface="Arial Nova Light" panose="020B0304020202020204" pitchFamily="34" charset="0"/>
              </a:rPr>
              <a:t>pelayanan</a:t>
            </a:r>
            <a:r>
              <a:rPr lang="en-GB" sz="1200" dirty="0" smtClean="0">
                <a:latin typeface="+mn-lt"/>
                <a:cs typeface="Arial Nova Light" panose="020B0304020202020204" pitchFamily="34" charset="0"/>
              </a:rPr>
              <a:t> </a:t>
            </a:r>
            <a:r>
              <a:rPr lang="en-GB" sz="1200" dirty="0" err="1" smtClean="0">
                <a:latin typeface="+mn-lt"/>
                <a:cs typeface="Arial Nova Light" panose="020B0304020202020204" pitchFamily="34" charset="0"/>
              </a:rPr>
              <a:t>perizinan</a:t>
            </a:r>
            <a:endParaRPr lang="en-GB" sz="1200" dirty="0" smtClean="0">
              <a:latin typeface="+mn-lt"/>
              <a:cs typeface="Arial Nova Light" panose="020B0304020202020204" pitchFamily="34" charset="0"/>
            </a:endParaRPr>
          </a:p>
          <a:p>
            <a:pPr marL="228600" indent="-228600">
              <a:buFont typeface="Arial" pitchFamily="34" charset="0"/>
              <a:buAutoNum type="arabicParenR"/>
            </a:pPr>
            <a:r>
              <a:rPr lang="en-GB" sz="1200" dirty="0" err="1" smtClean="0">
                <a:latin typeface="+mn-lt"/>
                <a:cs typeface="Arial Nova Light" panose="020B0304020202020204" pitchFamily="34" charset="0"/>
              </a:rPr>
              <a:t>Pemantauan</a:t>
            </a:r>
            <a:r>
              <a:rPr lang="en-GB" sz="1200" dirty="0" smtClean="0">
                <a:latin typeface="+mn-lt"/>
                <a:cs typeface="Arial Nova Light" panose="020B0304020202020204" pitchFamily="34" charset="0"/>
              </a:rPr>
              <a:t> </a:t>
            </a:r>
            <a:r>
              <a:rPr lang="en-GB" sz="1200" dirty="0" err="1" smtClean="0">
                <a:latin typeface="+mn-lt"/>
                <a:cs typeface="Arial Nova Light" panose="020B0304020202020204" pitchFamily="34" charset="0"/>
              </a:rPr>
              <a:t>Laporan</a:t>
            </a:r>
            <a:r>
              <a:rPr lang="en-GB" sz="1200" dirty="0" smtClean="0">
                <a:latin typeface="+mn-lt"/>
                <a:cs typeface="Arial Nova Light" panose="020B0304020202020204" pitchFamily="34" charset="0"/>
              </a:rPr>
              <a:t> </a:t>
            </a:r>
            <a:r>
              <a:rPr lang="en-GB" sz="1200" dirty="0" err="1" smtClean="0">
                <a:latin typeface="+mn-lt"/>
                <a:cs typeface="Arial Nova Light" panose="020B0304020202020204" pitchFamily="34" charset="0"/>
              </a:rPr>
              <a:t>Kegiatan</a:t>
            </a:r>
            <a:r>
              <a:rPr lang="en-GB" sz="1200" dirty="0" smtClean="0">
                <a:latin typeface="+mn-lt"/>
                <a:cs typeface="Arial Nova Light" panose="020B0304020202020204" pitchFamily="34" charset="0"/>
              </a:rPr>
              <a:t> </a:t>
            </a:r>
            <a:r>
              <a:rPr lang="en-GB" sz="1200" dirty="0" err="1" smtClean="0">
                <a:latin typeface="+mn-lt"/>
                <a:cs typeface="Arial Nova Light" panose="020B0304020202020204" pitchFamily="34" charset="0"/>
              </a:rPr>
              <a:t>Penanaman</a:t>
            </a:r>
            <a:r>
              <a:rPr lang="en-GB" sz="1200" dirty="0" smtClean="0">
                <a:latin typeface="+mn-lt"/>
                <a:cs typeface="Arial Nova Light" panose="020B0304020202020204" pitchFamily="34" charset="0"/>
              </a:rPr>
              <a:t> Modal</a:t>
            </a:r>
          </a:p>
          <a:p>
            <a:pPr marL="228600" indent="-228600">
              <a:buFont typeface="Arial" pitchFamily="34" charset="0"/>
              <a:buAutoNum type="arabicParenR"/>
            </a:pPr>
            <a:r>
              <a:rPr lang="en-GB" sz="1200" dirty="0" err="1" smtClean="0">
                <a:latin typeface="+mn-lt"/>
                <a:cs typeface="Arial Nova Light" panose="020B0304020202020204" pitchFamily="34" charset="0"/>
              </a:rPr>
              <a:t>Penyediaan</a:t>
            </a:r>
            <a:r>
              <a:rPr lang="en-GB" sz="1200" dirty="0" smtClean="0">
                <a:latin typeface="+mn-lt"/>
                <a:cs typeface="Arial Nova Light" panose="020B0304020202020204" pitchFamily="34" charset="0"/>
              </a:rPr>
              <a:t> account </a:t>
            </a:r>
            <a:r>
              <a:rPr lang="en-GB" sz="1200" dirty="0" err="1" smtClean="0">
                <a:latin typeface="+mn-lt"/>
                <a:cs typeface="Arial Nova Light" panose="020B0304020202020204" pitchFamily="34" charset="0"/>
              </a:rPr>
              <a:t>pemohon</a:t>
            </a:r>
            <a:r>
              <a:rPr lang="en-GB" sz="1200" dirty="0" smtClean="0">
                <a:latin typeface="+mn-lt"/>
                <a:cs typeface="Arial Nova Light" panose="020B0304020202020204" pitchFamily="34" charset="0"/>
              </a:rPr>
              <a:t> </a:t>
            </a:r>
            <a:r>
              <a:rPr lang="en-GB" sz="1200" dirty="0" err="1" smtClean="0">
                <a:latin typeface="+mn-lt"/>
                <a:cs typeface="Arial Nova Light" panose="020B0304020202020204" pitchFamily="34" charset="0"/>
              </a:rPr>
              <a:t>izin</a:t>
            </a:r>
            <a:r>
              <a:rPr lang="en-GB" sz="1200" dirty="0" smtClean="0">
                <a:latin typeface="+mn-lt"/>
                <a:cs typeface="Arial Nova Light" panose="020B0304020202020204" pitchFamily="34" charset="0"/>
              </a:rPr>
              <a:t> </a:t>
            </a:r>
            <a:r>
              <a:rPr lang="en-GB" sz="1200" dirty="0" err="1" smtClean="0">
                <a:latin typeface="+mn-lt"/>
                <a:cs typeface="Arial Nova Light" panose="020B0304020202020204" pitchFamily="34" charset="0"/>
              </a:rPr>
              <a:t>investasi</a:t>
            </a:r>
            <a:endParaRPr lang="en-GB" sz="1200" dirty="0" smtClean="0">
              <a:latin typeface="+mn-lt"/>
              <a:cs typeface="Arial Nova Light" panose="020B0304020202020204" pitchFamily="34" charset="0"/>
            </a:endParaRPr>
          </a:p>
          <a:p>
            <a:pPr marL="228600" indent="-228600">
              <a:buFont typeface="Arial" pitchFamily="34" charset="0"/>
              <a:buAutoNum type="arabicParenR"/>
            </a:pPr>
            <a:r>
              <a:rPr lang="en-GB" sz="1200" dirty="0" err="1" smtClean="0">
                <a:latin typeface="+mn-lt"/>
                <a:cs typeface="Arial Nova Light" panose="020B0304020202020204" pitchFamily="34" charset="0"/>
              </a:rPr>
              <a:t>Pelaksanaan</a:t>
            </a:r>
            <a:r>
              <a:rPr lang="en-GB" sz="1200" dirty="0" smtClean="0">
                <a:latin typeface="+mn-lt"/>
                <a:cs typeface="Arial Nova Light" panose="020B0304020202020204" pitchFamily="34" charset="0"/>
              </a:rPr>
              <a:t> tracking system</a:t>
            </a:r>
            <a:endParaRPr lang="en-GB" sz="1200" dirty="0">
              <a:latin typeface="+mn-lt"/>
              <a:cs typeface="Arial Nova Light" panose="020B0304020202020204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GB" sz="1200" dirty="0" smtClean="0">
                <a:latin typeface="+mn-lt"/>
                <a:cs typeface="Arial Nova Light" panose="020B0304020202020204" pitchFamily="34" charset="0"/>
              </a:rPr>
              <a:t>KENDALA :</a:t>
            </a:r>
          </a:p>
          <a:p>
            <a:pPr marL="228600" indent="-228600">
              <a:buFont typeface="Arial" pitchFamily="34" charset="0"/>
              <a:buAutoNum type="arabicParenR"/>
            </a:pPr>
            <a:r>
              <a:rPr lang="en-GB" sz="1200" dirty="0" smtClean="0">
                <a:latin typeface="+mn-lt"/>
                <a:cs typeface="Arial Nova Light" panose="020B0304020202020204" pitchFamily="34" charset="0"/>
              </a:rPr>
              <a:t>Tingkat </a:t>
            </a:r>
            <a:r>
              <a:rPr lang="en-GB" sz="1200" dirty="0" err="1" smtClean="0">
                <a:latin typeface="+mn-lt"/>
                <a:cs typeface="Arial Nova Light" panose="020B0304020202020204" pitchFamily="34" charset="0"/>
              </a:rPr>
              <a:t>kepatuhan</a:t>
            </a:r>
            <a:r>
              <a:rPr lang="en-GB" sz="1200" dirty="0" smtClean="0">
                <a:latin typeface="+mn-lt"/>
                <a:cs typeface="Arial Nova Light" panose="020B0304020202020204" pitchFamily="34" charset="0"/>
              </a:rPr>
              <a:t> </a:t>
            </a:r>
            <a:r>
              <a:rPr lang="en-GB" sz="1200" dirty="0" err="1" smtClean="0">
                <a:latin typeface="+mn-lt"/>
                <a:cs typeface="Arial Nova Light" panose="020B0304020202020204" pitchFamily="34" charset="0"/>
              </a:rPr>
              <a:t>perusahaan</a:t>
            </a:r>
            <a:r>
              <a:rPr lang="en-GB" sz="1200" dirty="0" smtClean="0">
                <a:latin typeface="+mn-lt"/>
                <a:cs typeface="Arial Nova Light" panose="020B0304020202020204" pitchFamily="34" charset="0"/>
              </a:rPr>
              <a:t> yang </a:t>
            </a:r>
            <a:r>
              <a:rPr lang="en-GB" sz="1200" dirty="0" err="1" smtClean="0">
                <a:latin typeface="+mn-lt"/>
                <a:cs typeface="Arial Nova Light" panose="020B0304020202020204" pitchFamily="34" charset="0"/>
              </a:rPr>
              <a:t>belum</a:t>
            </a:r>
            <a:r>
              <a:rPr lang="en-GB" sz="1200" dirty="0" smtClean="0">
                <a:latin typeface="+mn-lt"/>
                <a:cs typeface="Arial Nova Light" panose="020B0304020202020204" pitchFamily="34" charset="0"/>
              </a:rPr>
              <a:t> </a:t>
            </a:r>
            <a:r>
              <a:rPr lang="en-GB" sz="1200" dirty="0" err="1" smtClean="0">
                <a:latin typeface="+mn-lt"/>
                <a:cs typeface="Arial Nova Light" panose="020B0304020202020204" pitchFamily="34" charset="0"/>
              </a:rPr>
              <a:t>maksimal</a:t>
            </a:r>
            <a:endParaRPr lang="en-GB" sz="1200" dirty="0" smtClean="0">
              <a:latin typeface="+mn-lt"/>
              <a:cs typeface="Arial Nova Light" panose="020B0304020202020204" pitchFamily="34" charset="0"/>
            </a:endParaRPr>
          </a:p>
          <a:p>
            <a:pPr marL="228600" indent="-228600">
              <a:buFont typeface="Arial" pitchFamily="34" charset="0"/>
              <a:buAutoNum type="arabicParenR"/>
            </a:pPr>
            <a:r>
              <a:rPr lang="en-GB" sz="1200" dirty="0" err="1" smtClean="0">
                <a:latin typeface="+mn-lt"/>
                <a:cs typeface="Arial Nova Light" panose="020B0304020202020204" pitchFamily="34" charset="0"/>
              </a:rPr>
              <a:t>Kurangnya</a:t>
            </a:r>
            <a:r>
              <a:rPr lang="en-GB" sz="1200" dirty="0" smtClean="0">
                <a:latin typeface="+mn-lt"/>
                <a:cs typeface="Arial Nova Light" panose="020B0304020202020204" pitchFamily="34" charset="0"/>
              </a:rPr>
              <a:t> SDM</a:t>
            </a:r>
          </a:p>
          <a:p>
            <a:pPr marL="228600" indent="-228600">
              <a:buFont typeface="Arial" pitchFamily="34" charset="0"/>
              <a:buAutoNum type="arabicParenR"/>
            </a:pPr>
            <a:r>
              <a:rPr lang="en-GB" sz="1200" dirty="0" err="1" smtClean="0">
                <a:latin typeface="+mn-lt"/>
                <a:cs typeface="Arial Nova Light" panose="020B0304020202020204" pitchFamily="34" charset="0"/>
              </a:rPr>
              <a:t>Disharmonisasi</a:t>
            </a:r>
            <a:r>
              <a:rPr lang="en-GB" sz="1200" dirty="0" smtClean="0">
                <a:latin typeface="+mn-lt"/>
                <a:cs typeface="Arial Nova Light" panose="020B0304020202020204" pitchFamily="34" charset="0"/>
              </a:rPr>
              <a:t> </a:t>
            </a:r>
            <a:r>
              <a:rPr lang="en-GB" sz="1200" dirty="0" err="1" smtClean="0">
                <a:latin typeface="+mn-lt"/>
                <a:cs typeface="Arial Nova Light" panose="020B0304020202020204" pitchFamily="34" charset="0"/>
              </a:rPr>
              <a:t>dokumen</a:t>
            </a:r>
            <a:r>
              <a:rPr lang="en-GB" sz="1200" dirty="0" smtClean="0">
                <a:latin typeface="+mn-lt"/>
                <a:cs typeface="Arial Nova Light" panose="020B0304020202020204" pitchFamily="34" charset="0"/>
              </a:rPr>
              <a:t> </a:t>
            </a:r>
            <a:r>
              <a:rPr lang="en-GB" sz="1200" dirty="0" err="1" smtClean="0">
                <a:latin typeface="+mn-lt"/>
                <a:cs typeface="Arial Nova Light" panose="020B0304020202020204" pitchFamily="34" charset="0"/>
              </a:rPr>
              <a:t>pertanahan</a:t>
            </a:r>
            <a:r>
              <a:rPr lang="en-GB" sz="1200" dirty="0" smtClean="0">
                <a:latin typeface="+mn-lt"/>
                <a:cs typeface="Arial Nova Light" panose="020B0304020202020204" pitchFamily="34" charset="0"/>
              </a:rPr>
              <a:t> </a:t>
            </a:r>
          </a:p>
          <a:p>
            <a:pPr marL="228600" indent="-228600">
              <a:buFont typeface="Arial" pitchFamily="34" charset="0"/>
              <a:buAutoNum type="arabicParenR"/>
            </a:pPr>
            <a:r>
              <a:rPr lang="en-GB" sz="1200" dirty="0" err="1" smtClean="0">
                <a:latin typeface="+mn-lt"/>
                <a:cs typeface="Arial Nova Light" panose="020B0304020202020204" pitchFamily="34" charset="0"/>
              </a:rPr>
              <a:t>Tidak</a:t>
            </a:r>
            <a:r>
              <a:rPr lang="en-GB" sz="1200" dirty="0" smtClean="0">
                <a:latin typeface="+mn-lt"/>
                <a:cs typeface="Arial Nova Light" panose="020B0304020202020204" pitchFamily="34" charset="0"/>
              </a:rPr>
              <a:t> </a:t>
            </a:r>
            <a:r>
              <a:rPr lang="en-GB" sz="1200" dirty="0" err="1" smtClean="0">
                <a:latin typeface="+mn-lt"/>
                <a:cs typeface="Arial Nova Light" panose="020B0304020202020204" pitchFamily="34" charset="0"/>
              </a:rPr>
              <a:t>semua</a:t>
            </a:r>
            <a:r>
              <a:rPr lang="en-GB" sz="1200" dirty="0" smtClean="0">
                <a:latin typeface="+mn-lt"/>
                <a:cs typeface="Arial Nova Light" panose="020B0304020202020204" pitchFamily="34" charset="0"/>
              </a:rPr>
              <a:t> </a:t>
            </a:r>
            <a:r>
              <a:rPr lang="en-GB" sz="1200" dirty="0" err="1" smtClean="0">
                <a:latin typeface="+mn-lt"/>
                <a:cs typeface="Arial Nova Light" panose="020B0304020202020204" pitchFamily="34" charset="0"/>
              </a:rPr>
              <a:t>masyarakat</a:t>
            </a:r>
            <a:r>
              <a:rPr lang="en-GB" sz="1200" dirty="0" smtClean="0">
                <a:latin typeface="+mn-lt"/>
                <a:cs typeface="Arial Nova Light" panose="020B0304020202020204" pitchFamily="34" charset="0"/>
              </a:rPr>
              <a:t> </a:t>
            </a:r>
            <a:r>
              <a:rPr lang="en-GB" sz="1200" dirty="0" err="1" smtClean="0">
                <a:latin typeface="+mn-lt"/>
                <a:cs typeface="Arial Nova Light" panose="020B0304020202020204" pitchFamily="34" charset="0"/>
              </a:rPr>
              <a:t>memahami</a:t>
            </a:r>
            <a:r>
              <a:rPr lang="en-GB" sz="1200" dirty="0" smtClean="0">
                <a:latin typeface="+mn-lt"/>
                <a:cs typeface="Arial Nova Light" panose="020B0304020202020204" pitchFamily="34" charset="0"/>
              </a:rPr>
              <a:t> </a:t>
            </a:r>
            <a:r>
              <a:rPr lang="en-GB" sz="1200" dirty="0" err="1" smtClean="0">
                <a:latin typeface="+mn-lt"/>
                <a:cs typeface="Arial Nova Light" panose="020B0304020202020204" pitchFamily="34" charset="0"/>
              </a:rPr>
              <a:t>teknologi</a:t>
            </a:r>
            <a:r>
              <a:rPr lang="en-GB" sz="1200" dirty="0" smtClean="0">
                <a:latin typeface="+mn-lt"/>
                <a:cs typeface="Arial Nova Light" panose="020B0304020202020204" pitchFamily="34" charset="0"/>
              </a:rPr>
              <a:t> </a:t>
            </a:r>
            <a:r>
              <a:rPr lang="en-GB" sz="1200" dirty="0" err="1" smtClean="0">
                <a:latin typeface="+mn-lt"/>
                <a:cs typeface="Arial Nova Light" panose="020B0304020202020204" pitchFamily="34" charset="0"/>
              </a:rPr>
              <a:t>informasi</a:t>
            </a:r>
            <a:endParaRPr lang="en-GB" sz="1200" dirty="0">
              <a:latin typeface="+mn-lt"/>
              <a:cs typeface="Arial Nova Light" panose="020B0304020202020204" pitchFamily="34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612744484"/>
              </p:ext>
            </p:extLst>
          </p:nvPr>
        </p:nvGraphicFramePr>
        <p:xfrm>
          <a:off x="1619672" y="4437112"/>
          <a:ext cx="6096000" cy="172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7"/>
          <p:cNvSpPr/>
          <p:nvPr/>
        </p:nvSpPr>
        <p:spPr>
          <a:xfrm>
            <a:off x="308720" y="5149645"/>
            <a:ext cx="1008112" cy="4680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 smtClean="0">
                <a:solidFill>
                  <a:schemeClr val="tx1"/>
                </a:solidFill>
              </a:rPr>
              <a:t>DUKUNGAN </a:t>
            </a:r>
          </a:p>
          <a:p>
            <a:pPr algn="ctr"/>
            <a:r>
              <a:rPr lang="en-GB" sz="1050" dirty="0" smtClean="0">
                <a:solidFill>
                  <a:schemeClr val="tx1"/>
                </a:solidFill>
              </a:rPr>
              <a:t>ANGGARAN</a:t>
            </a:r>
            <a:endParaRPr lang="en-GB" sz="105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874324" y="5149645"/>
            <a:ext cx="800472" cy="432048"/>
          </a:xfrm>
          <a:prstGeom prst="roundRect">
            <a:avLst/>
          </a:prstGeom>
          <a:solidFill>
            <a:srgbClr val="99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78.06%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13420" y="116632"/>
            <a:ext cx="8229600" cy="93610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4600" b="1" dirty="0" smtClean="0">
                <a:solidFill>
                  <a:schemeClr val="tx1"/>
                </a:solidFill>
                <a:latin typeface="Bodoni MT Black" panose="02070A03080606020203" pitchFamily="18" charset="0"/>
              </a:rPr>
              <a:t>CAPAIAN TERHADAP IKU</a:t>
            </a:r>
          </a:p>
          <a:p>
            <a:pPr marL="0" indent="0">
              <a:buFont typeface="Arial" pitchFamily="34" charset="0"/>
              <a:buNone/>
            </a:pPr>
            <a:r>
              <a:rPr lang="en-GB" sz="5100" dirty="0" smtClean="0">
                <a:solidFill>
                  <a:schemeClr val="tx1"/>
                </a:solidFill>
                <a:latin typeface="Brush Script MT" panose="03060802040406070304" pitchFamily="66" charset="0"/>
              </a:rPr>
              <a:t>(</a:t>
            </a:r>
            <a:r>
              <a:rPr lang="en-GB" sz="5100" dirty="0" err="1" smtClean="0">
                <a:solidFill>
                  <a:schemeClr val="tx1"/>
                </a:solidFill>
                <a:latin typeface="Brush Script MT" panose="03060802040406070304" pitchFamily="66" charset="0"/>
              </a:rPr>
              <a:t>disertai</a:t>
            </a:r>
            <a:r>
              <a:rPr lang="en-GB" sz="5100" dirty="0" smtClean="0">
                <a:solidFill>
                  <a:schemeClr val="tx1"/>
                </a:solidFill>
                <a:latin typeface="Brush Script MT" panose="03060802040406070304" pitchFamily="66" charset="0"/>
              </a:rPr>
              <a:t> </a:t>
            </a:r>
            <a:r>
              <a:rPr lang="en-GB" sz="5100" dirty="0" err="1" smtClean="0">
                <a:solidFill>
                  <a:schemeClr val="tx1"/>
                </a:solidFill>
                <a:latin typeface="Brush Script MT" panose="03060802040406070304" pitchFamily="66" charset="0"/>
              </a:rPr>
              <a:t>penjelasan</a:t>
            </a:r>
            <a:r>
              <a:rPr lang="en-GB" sz="5100" dirty="0" smtClean="0">
                <a:solidFill>
                  <a:schemeClr val="tx1"/>
                </a:solidFill>
                <a:latin typeface="Brush Script MT" panose="03060802040406070304" pitchFamily="66" charset="0"/>
              </a:rPr>
              <a:t>)</a:t>
            </a:r>
            <a:endParaRPr lang="en-GB" sz="5100" dirty="0">
              <a:solidFill>
                <a:schemeClr val="tx1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7510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1800" dirty="0" smtClean="0">
                <a:solidFill>
                  <a:schemeClr val="bg1"/>
                </a:solidFill>
              </a:rPr>
              <a:t>SASARAN 2 :</a:t>
            </a:r>
            <a:br>
              <a:rPr lang="en-GB" sz="1800" dirty="0" smtClean="0">
                <a:solidFill>
                  <a:schemeClr val="bg1"/>
                </a:solidFill>
              </a:rPr>
            </a:br>
            <a:r>
              <a:rPr lang="en-GB" sz="1800" dirty="0" err="1" smtClean="0">
                <a:solidFill>
                  <a:schemeClr val="bg1"/>
                </a:solidFill>
              </a:rPr>
              <a:t>Meningkatnya</a:t>
            </a:r>
            <a:r>
              <a:rPr lang="en-GB" sz="1800" dirty="0" smtClean="0">
                <a:solidFill>
                  <a:schemeClr val="bg1"/>
                </a:solidFill>
              </a:rPr>
              <a:t> </a:t>
            </a:r>
            <a:r>
              <a:rPr lang="en-GB" sz="1800" dirty="0" err="1" smtClean="0">
                <a:solidFill>
                  <a:schemeClr val="bg1"/>
                </a:solidFill>
              </a:rPr>
              <a:t>kualitas</a:t>
            </a:r>
            <a:r>
              <a:rPr lang="en-GB" sz="1800" dirty="0" smtClean="0">
                <a:solidFill>
                  <a:schemeClr val="bg1"/>
                </a:solidFill>
              </a:rPr>
              <a:t> </a:t>
            </a:r>
            <a:r>
              <a:rPr lang="en-GB" sz="1800" dirty="0" err="1" smtClean="0">
                <a:solidFill>
                  <a:schemeClr val="bg1"/>
                </a:solidFill>
              </a:rPr>
              <a:t>pelayanan</a:t>
            </a:r>
            <a:r>
              <a:rPr lang="en-GB" sz="1800" dirty="0" smtClean="0">
                <a:solidFill>
                  <a:schemeClr val="bg1"/>
                </a:solidFill>
              </a:rPr>
              <a:t> </a:t>
            </a:r>
            <a:r>
              <a:rPr lang="en-GB" sz="1800" dirty="0" err="1" smtClean="0">
                <a:solidFill>
                  <a:schemeClr val="bg1"/>
                </a:solidFill>
              </a:rPr>
              <a:t>perizinan</a:t>
            </a:r>
            <a:endParaRPr lang="en-GB" sz="1800" dirty="0">
              <a:solidFill>
                <a:schemeClr val="bg1"/>
              </a:solidFill>
            </a:endParaRPr>
          </a:p>
        </p:txBody>
      </p:sp>
      <p:graphicFrame>
        <p:nvGraphicFramePr>
          <p:cNvPr id="12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5997280"/>
              </p:ext>
            </p:extLst>
          </p:nvPr>
        </p:nvGraphicFramePr>
        <p:xfrm>
          <a:off x="464495" y="1606560"/>
          <a:ext cx="8427985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835"/>
                <a:gridCol w="1980941"/>
                <a:gridCol w="880418"/>
                <a:gridCol w="872331"/>
                <a:gridCol w="1048131"/>
                <a:gridCol w="1048131"/>
                <a:gridCol w="1131086"/>
                <a:gridCol w="1008112"/>
              </a:tblGrid>
              <a:tr h="238264">
                <a:tc rowSpan="2">
                  <a:txBody>
                    <a:bodyPr/>
                    <a:lstStyle/>
                    <a:p>
                      <a:pPr algn="ctr"/>
                      <a:r>
                        <a:rPr lang="en-GB" sz="1200" b="1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GB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1200" b="1" dirty="0" smtClean="0">
                          <a:solidFill>
                            <a:schemeClr val="tx1"/>
                          </a:solidFill>
                        </a:rPr>
                        <a:t>INDIKATOR KINERJA</a:t>
                      </a:r>
                      <a:endParaRPr lang="en-GB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1200" b="1" dirty="0" smtClean="0">
                          <a:solidFill>
                            <a:schemeClr val="tx1"/>
                          </a:solidFill>
                        </a:rPr>
                        <a:t>SATUAN</a:t>
                      </a:r>
                      <a:endParaRPr lang="en-GB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1200" b="1" dirty="0" smtClean="0">
                          <a:solidFill>
                            <a:schemeClr val="tx1"/>
                          </a:solidFill>
                        </a:rPr>
                        <a:t>TARGET 2017</a:t>
                      </a:r>
                      <a:endParaRPr lang="en-GB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200" b="1" dirty="0" smtClean="0">
                          <a:solidFill>
                            <a:schemeClr val="tx1"/>
                          </a:solidFill>
                        </a:rPr>
                        <a:t>REALISASI</a:t>
                      </a:r>
                      <a:endParaRPr lang="en-GB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1200" b="1" dirty="0" smtClean="0">
                          <a:solidFill>
                            <a:schemeClr val="tx1"/>
                          </a:solidFill>
                        </a:rPr>
                        <a:t>CAPAIAN 2017(%)</a:t>
                      </a:r>
                      <a:endParaRPr lang="en-GB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1200" b="1" dirty="0" smtClean="0">
                          <a:solidFill>
                            <a:schemeClr val="tx1"/>
                          </a:solidFill>
                        </a:rPr>
                        <a:t>KATEGORI</a:t>
                      </a:r>
                      <a:endParaRPr lang="en-GB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245383">
                <a:tc vMerge="1"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>
                          <a:solidFill>
                            <a:schemeClr val="tx1"/>
                          </a:solidFill>
                        </a:rPr>
                        <a:t>2016</a:t>
                      </a:r>
                      <a:endParaRPr lang="en-GB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>
                          <a:solidFill>
                            <a:schemeClr val="tx1"/>
                          </a:solidFill>
                        </a:rPr>
                        <a:t>2017</a:t>
                      </a:r>
                      <a:endParaRPr lang="en-GB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1</a:t>
                      </a:r>
                      <a:endParaRPr lang="en-GB" sz="1200" dirty="0"/>
                    </a:p>
                  </a:txBody>
                  <a:tcPr>
                    <a:solidFill>
                      <a:srgbClr val="FCFC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err="1" smtClean="0"/>
                        <a:t>Nilai</a:t>
                      </a:r>
                      <a:r>
                        <a:rPr lang="en-GB" sz="1200" dirty="0" smtClean="0"/>
                        <a:t>  Survey</a:t>
                      </a:r>
                      <a:r>
                        <a:rPr lang="en-GB" sz="1200" baseline="0" dirty="0" smtClean="0"/>
                        <a:t> </a:t>
                      </a:r>
                      <a:r>
                        <a:rPr lang="en-GB" sz="1200" baseline="0" dirty="0" err="1" smtClean="0"/>
                        <a:t>Kepuasan</a:t>
                      </a:r>
                      <a:r>
                        <a:rPr lang="en-GB" sz="1200" baseline="0" dirty="0" smtClean="0"/>
                        <a:t> </a:t>
                      </a:r>
                      <a:r>
                        <a:rPr lang="en-GB" sz="1200" baseline="0" dirty="0" err="1" smtClean="0"/>
                        <a:t>Masyarakat</a:t>
                      </a:r>
                      <a:endParaRPr lang="en-GB" sz="1200" dirty="0"/>
                    </a:p>
                  </a:txBody>
                  <a:tcPr>
                    <a:solidFill>
                      <a:srgbClr val="FCF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CF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BAIK</a:t>
                      </a:r>
                    </a:p>
                    <a:p>
                      <a:pPr algn="ctr"/>
                      <a:r>
                        <a:rPr lang="en-GB" sz="1000" dirty="0" smtClean="0"/>
                        <a:t>(62.51-81.25)</a:t>
                      </a:r>
                    </a:p>
                  </a:txBody>
                  <a:tcPr>
                    <a:solidFill>
                      <a:srgbClr val="FCF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BAIK</a:t>
                      </a:r>
                    </a:p>
                    <a:p>
                      <a:pPr algn="ctr"/>
                      <a:r>
                        <a:rPr lang="en-GB" sz="1000" dirty="0" smtClean="0"/>
                        <a:t>(74.04)</a:t>
                      </a:r>
                      <a:endParaRPr lang="en-GB" sz="1000" dirty="0"/>
                    </a:p>
                  </a:txBody>
                  <a:tcPr>
                    <a:solidFill>
                      <a:srgbClr val="FCF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SANGAT BAIK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 smtClean="0"/>
                        <a:t>(87.42)</a:t>
                      </a:r>
                    </a:p>
                  </a:txBody>
                  <a:tcPr>
                    <a:solidFill>
                      <a:srgbClr val="FCFC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TELAH MELAMPAUI TARGET</a:t>
                      </a:r>
                      <a:endParaRPr lang="en-GB" sz="1200" dirty="0"/>
                    </a:p>
                  </a:txBody>
                  <a:tcPr>
                    <a:solidFill>
                      <a:srgbClr val="FCFC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SANGAT</a:t>
                      </a:r>
                      <a:r>
                        <a:rPr lang="en-GB" sz="1200" baseline="0" dirty="0" smtClean="0"/>
                        <a:t> BAIK</a:t>
                      </a:r>
                      <a:endParaRPr lang="en-GB" sz="1200" dirty="0"/>
                    </a:p>
                  </a:txBody>
                  <a:tcPr>
                    <a:solidFill>
                      <a:srgbClr val="FCFCF2"/>
                    </a:solidFill>
                  </a:tcPr>
                </a:tc>
              </a:tr>
            </a:tbl>
          </a:graphicData>
        </a:graphic>
      </p:graphicFrame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7092280" y="6237312"/>
            <a:ext cx="2133600" cy="476250"/>
          </a:xfrm>
        </p:spPr>
        <p:txBody>
          <a:bodyPr/>
          <a:lstStyle/>
          <a:p>
            <a:fld id="{CF40B41D-FD10-4A38-B39B-626510BD49B7}" type="slidenum">
              <a:rPr lang="en-US" sz="1800" b="1" smtClean="0"/>
              <a:pPr/>
              <a:t>29</a:t>
            </a:fld>
            <a:endParaRPr lang="en-US" sz="1800" b="1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862492898"/>
              </p:ext>
            </p:extLst>
          </p:nvPr>
        </p:nvGraphicFramePr>
        <p:xfrm>
          <a:off x="1619672" y="4438231"/>
          <a:ext cx="6096000" cy="15110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7"/>
          <p:cNvSpPr/>
          <p:nvPr/>
        </p:nvSpPr>
        <p:spPr>
          <a:xfrm>
            <a:off x="323528" y="4941169"/>
            <a:ext cx="1008112" cy="504055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 smtClean="0">
                <a:solidFill>
                  <a:schemeClr val="tx1"/>
                </a:solidFill>
              </a:rPr>
              <a:t>DUKUNGAN </a:t>
            </a:r>
          </a:p>
          <a:p>
            <a:pPr algn="ctr"/>
            <a:r>
              <a:rPr lang="en-GB" sz="1050" dirty="0" smtClean="0">
                <a:solidFill>
                  <a:schemeClr val="tx1"/>
                </a:solidFill>
              </a:rPr>
              <a:t>ANGGARAN</a:t>
            </a:r>
            <a:endParaRPr lang="en-GB" sz="105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049072" y="4941168"/>
            <a:ext cx="800472" cy="4320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78.72%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67544" y="2924944"/>
            <a:ext cx="8229600" cy="1656184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1200" b="1" dirty="0" smtClean="0">
                <a:latin typeface="Arial Nova Light" panose="020B0304020202020204" pitchFamily="34" charset="0"/>
                <a:cs typeface="Arial Nova Light" panose="020B0304020202020204" pitchFamily="34" charset="0"/>
              </a:rPr>
              <a:t>UPAYA PENCAPAIAN :</a:t>
            </a:r>
          </a:p>
          <a:p>
            <a:pPr marL="228600" indent="-228600">
              <a:buAutoNum type="arabicParenR"/>
            </a:pPr>
            <a:r>
              <a:rPr lang="en-GB" sz="1200" dirty="0" err="1" smtClean="0">
                <a:latin typeface="Arial Nova Light" panose="020B0304020202020204" pitchFamily="34" charset="0"/>
                <a:cs typeface="Arial Nova Light" panose="020B0304020202020204" pitchFamily="34" charset="0"/>
              </a:rPr>
              <a:t>Pelacakan</a:t>
            </a:r>
            <a:r>
              <a:rPr lang="en-GB" sz="1200" dirty="0" smtClean="0">
                <a:latin typeface="Arial Nova Light" panose="020B0304020202020204" pitchFamily="34" charset="0"/>
                <a:cs typeface="Arial Nova Light" panose="020B0304020202020204" pitchFamily="34" charset="0"/>
              </a:rPr>
              <a:t> </a:t>
            </a:r>
            <a:r>
              <a:rPr lang="en-GB" sz="1200" dirty="0" err="1" smtClean="0">
                <a:latin typeface="Arial Nova Light" panose="020B0304020202020204" pitchFamily="34" charset="0"/>
                <a:cs typeface="Arial Nova Light" panose="020B0304020202020204" pitchFamily="34" charset="0"/>
              </a:rPr>
              <a:t>berkas</a:t>
            </a:r>
            <a:r>
              <a:rPr lang="en-GB" sz="1200" dirty="0" smtClean="0">
                <a:latin typeface="Arial Nova Light" panose="020B0304020202020204" pitchFamily="34" charset="0"/>
                <a:cs typeface="Arial Nova Light" panose="020B0304020202020204" pitchFamily="34" charset="0"/>
              </a:rPr>
              <a:t> </a:t>
            </a:r>
            <a:r>
              <a:rPr lang="en-GB" sz="1200" dirty="0" err="1" smtClean="0">
                <a:latin typeface="Arial Nova Light" panose="020B0304020202020204" pitchFamily="34" charset="0"/>
                <a:cs typeface="Arial Nova Light" panose="020B0304020202020204" pitchFamily="34" charset="0"/>
              </a:rPr>
              <a:t>dengan</a:t>
            </a:r>
            <a:r>
              <a:rPr lang="en-GB" sz="1200" dirty="0" smtClean="0">
                <a:latin typeface="Arial Nova Light" panose="020B0304020202020204" pitchFamily="34" charset="0"/>
                <a:cs typeface="Arial Nova Light" panose="020B0304020202020204" pitchFamily="34" charset="0"/>
              </a:rPr>
              <a:t> </a:t>
            </a:r>
            <a:r>
              <a:rPr lang="en-GB" sz="1200" dirty="0" err="1" smtClean="0">
                <a:latin typeface="Arial Nova Light" panose="020B0304020202020204" pitchFamily="34" charset="0"/>
                <a:cs typeface="Arial Nova Light" panose="020B0304020202020204" pitchFamily="34" charset="0"/>
              </a:rPr>
              <a:t>menggunakan</a:t>
            </a:r>
            <a:r>
              <a:rPr lang="en-GB" sz="1200" dirty="0" smtClean="0">
                <a:latin typeface="Arial Nova Light" panose="020B0304020202020204" pitchFamily="34" charset="0"/>
                <a:cs typeface="Arial Nova Light" panose="020B0304020202020204" pitchFamily="34" charset="0"/>
              </a:rPr>
              <a:t> Tracking System </a:t>
            </a:r>
            <a:endParaRPr lang="en-GB" sz="1200" dirty="0" smtClean="0"/>
          </a:p>
          <a:p>
            <a:pPr marL="228600" indent="-228600">
              <a:buAutoNum type="arabicParenR"/>
            </a:pPr>
            <a:r>
              <a:rPr lang="en-GB" sz="1200" dirty="0" err="1"/>
              <a:t>Sistem</a:t>
            </a:r>
            <a:r>
              <a:rPr lang="en-GB" sz="1200" dirty="0"/>
              <a:t> </a:t>
            </a:r>
            <a:r>
              <a:rPr lang="en-GB" sz="1200" dirty="0" err="1"/>
              <a:t>Pelayanan</a:t>
            </a:r>
            <a:r>
              <a:rPr lang="en-GB" sz="1200" dirty="0"/>
              <a:t> </a:t>
            </a:r>
            <a:r>
              <a:rPr lang="en-GB" sz="1200" dirty="0" err="1"/>
              <a:t>Informasi</a:t>
            </a:r>
            <a:r>
              <a:rPr lang="en-GB" sz="1200" dirty="0"/>
              <a:t> </a:t>
            </a:r>
            <a:r>
              <a:rPr lang="en-GB" sz="1200" dirty="0" err="1"/>
              <a:t>dan</a:t>
            </a:r>
            <a:r>
              <a:rPr lang="en-GB" sz="1200" dirty="0"/>
              <a:t> </a:t>
            </a:r>
            <a:r>
              <a:rPr lang="en-GB" sz="1200" dirty="0" err="1"/>
              <a:t>Perizinan</a:t>
            </a:r>
            <a:r>
              <a:rPr lang="en-GB" sz="1200" dirty="0"/>
              <a:t> </a:t>
            </a:r>
            <a:r>
              <a:rPr lang="en-GB" sz="1200" dirty="0" err="1"/>
              <a:t>Investasi</a:t>
            </a:r>
            <a:r>
              <a:rPr lang="en-GB" sz="1200" dirty="0"/>
              <a:t> </a:t>
            </a:r>
            <a:r>
              <a:rPr lang="en-GB" sz="1200" dirty="0" err="1"/>
              <a:t>Secara</a:t>
            </a:r>
            <a:r>
              <a:rPr lang="en-GB" sz="1200" dirty="0"/>
              <a:t> </a:t>
            </a:r>
            <a:r>
              <a:rPr lang="en-GB" sz="1200" dirty="0" err="1" smtClean="0"/>
              <a:t>Elektronik</a:t>
            </a:r>
            <a:r>
              <a:rPr lang="en-GB" sz="1200" dirty="0" smtClean="0"/>
              <a:t>  (SPIPISE)</a:t>
            </a:r>
          </a:p>
          <a:p>
            <a:pPr marL="228600" indent="-228600">
              <a:buAutoNum type="arabicParenR"/>
            </a:pPr>
            <a:r>
              <a:rPr lang="en-GB" sz="1200" dirty="0" err="1" smtClean="0"/>
              <a:t>Sistem</a:t>
            </a:r>
            <a:r>
              <a:rPr lang="en-GB" sz="1200" dirty="0" smtClean="0"/>
              <a:t> </a:t>
            </a:r>
            <a:r>
              <a:rPr lang="en-GB" sz="1200" dirty="0" err="1"/>
              <a:t>informasi</a:t>
            </a:r>
            <a:r>
              <a:rPr lang="en-GB" sz="1200" dirty="0"/>
              <a:t> </a:t>
            </a:r>
            <a:r>
              <a:rPr lang="en-GB" sz="1200" dirty="0" err="1"/>
              <a:t>pengarsipan</a:t>
            </a:r>
            <a:r>
              <a:rPr lang="en-GB" sz="1200" dirty="0"/>
              <a:t> </a:t>
            </a:r>
            <a:r>
              <a:rPr lang="en-GB" sz="1200" dirty="0" err="1"/>
              <a:t>secara</a:t>
            </a:r>
            <a:r>
              <a:rPr lang="en-GB" sz="1200" dirty="0"/>
              <a:t> digital </a:t>
            </a:r>
            <a:r>
              <a:rPr lang="en-GB" sz="1200" dirty="0" err="1"/>
              <a:t>untuk</a:t>
            </a:r>
            <a:r>
              <a:rPr lang="en-GB" sz="1200" dirty="0"/>
              <a:t> </a:t>
            </a:r>
            <a:r>
              <a:rPr lang="en-GB" sz="1200" dirty="0" err="1"/>
              <a:t>mencari</a:t>
            </a:r>
            <a:r>
              <a:rPr lang="en-GB" sz="1200" dirty="0"/>
              <a:t> </a:t>
            </a:r>
            <a:r>
              <a:rPr lang="en-GB" sz="1200" dirty="0" err="1"/>
              <a:t>arsip</a:t>
            </a:r>
            <a:r>
              <a:rPr lang="en-GB" sz="1200" dirty="0"/>
              <a:t>/ </a:t>
            </a:r>
            <a:r>
              <a:rPr lang="en-GB" sz="1200" dirty="0" err="1"/>
              <a:t>berkas</a:t>
            </a:r>
            <a:r>
              <a:rPr lang="en-GB" sz="1200" dirty="0"/>
              <a:t> </a:t>
            </a:r>
            <a:r>
              <a:rPr lang="en-GB" sz="1200" dirty="0" err="1"/>
              <a:t>pemohon</a:t>
            </a:r>
            <a:r>
              <a:rPr lang="en-GB" sz="1200" dirty="0"/>
              <a:t> yang </a:t>
            </a:r>
            <a:r>
              <a:rPr lang="en-GB" sz="1200" dirty="0" err="1"/>
              <a:t>telah</a:t>
            </a:r>
            <a:r>
              <a:rPr lang="en-GB" sz="1200" dirty="0"/>
              <a:t> </a:t>
            </a:r>
            <a:r>
              <a:rPr lang="en-GB" sz="1200" dirty="0" err="1" smtClean="0"/>
              <a:t>didaftarkan</a:t>
            </a:r>
            <a:r>
              <a:rPr lang="en-GB" sz="1200" dirty="0" smtClean="0"/>
              <a:t> (Digital Storage)</a:t>
            </a:r>
            <a:endParaRPr lang="en-GB" sz="1200" b="1" dirty="0"/>
          </a:p>
          <a:p>
            <a:pPr marL="0" indent="0">
              <a:buFont typeface="Arial" pitchFamily="34" charset="0"/>
              <a:buNone/>
            </a:pPr>
            <a:r>
              <a:rPr lang="en-GB" sz="1200" b="1" dirty="0" smtClean="0">
                <a:latin typeface="Arial Nova Light" panose="020B0304020202020204" pitchFamily="34" charset="0"/>
                <a:cs typeface="Arial Nova Light" panose="020B0304020202020204" pitchFamily="34" charset="0"/>
              </a:rPr>
              <a:t>KENDALA :</a:t>
            </a:r>
          </a:p>
          <a:p>
            <a:pPr marL="228600" indent="-228600">
              <a:buFont typeface="Arial" pitchFamily="34" charset="0"/>
              <a:buAutoNum type="arabicParenR"/>
            </a:pPr>
            <a:r>
              <a:rPr lang="en-GB" sz="1200" dirty="0" err="1" smtClean="0">
                <a:latin typeface="Arial Nova Light" panose="020B0304020202020204" pitchFamily="34" charset="0"/>
                <a:cs typeface="Arial Nova Light" panose="020B0304020202020204" pitchFamily="34" charset="0"/>
              </a:rPr>
              <a:t>Ketersediaan</a:t>
            </a:r>
            <a:r>
              <a:rPr lang="en-GB" sz="1200" dirty="0" smtClean="0">
                <a:latin typeface="Arial Nova Light" panose="020B0304020202020204" pitchFamily="34" charset="0"/>
                <a:cs typeface="Arial Nova Light" panose="020B0304020202020204" pitchFamily="34" charset="0"/>
              </a:rPr>
              <a:t> bandwidth yang </a:t>
            </a:r>
            <a:r>
              <a:rPr lang="en-GB" sz="1200" dirty="0" err="1" smtClean="0">
                <a:latin typeface="Arial Nova Light" panose="020B0304020202020204" pitchFamily="34" charset="0"/>
                <a:cs typeface="Arial Nova Light" panose="020B0304020202020204" pitchFamily="34" charset="0"/>
              </a:rPr>
              <a:t>terbatas</a:t>
            </a:r>
          </a:p>
          <a:p>
            <a:pPr marL="228600" indent="-228600">
              <a:buFont typeface="Arial" pitchFamily="34" charset="0"/>
              <a:buAutoNum type="arabicParenR"/>
            </a:pPr>
            <a:r>
              <a:rPr lang="en-GB" sz="1200" dirty="0" err="1" smtClean="0">
                <a:latin typeface="Arial Nova Light" panose="020B0304020202020204" pitchFamily="34" charset="0"/>
                <a:cs typeface="Arial Nova Light" panose="020B0304020202020204" pitchFamily="34" charset="0"/>
              </a:rPr>
              <a:t>Ketersediaan</a:t>
            </a:r>
            <a:r>
              <a:rPr lang="en-GB" sz="1200" dirty="0" smtClean="0">
                <a:latin typeface="Arial Nova Light" panose="020B0304020202020204" pitchFamily="34" charset="0"/>
                <a:cs typeface="Arial Nova Light" panose="020B0304020202020204" pitchFamily="34" charset="0"/>
              </a:rPr>
              <a:t> </a:t>
            </a:r>
            <a:r>
              <a:rPr lang="en-GB" sz="1200" dirty="0" err="1" smtClean="0">
                <a:latin typeface="Arial Nova Light" panose="020B0304020202020204" pitchFamily="34" charset="0"/>
                <a:cs typeface="Arial Nova Light" panose="020B0304020202020204" pitchFamily="34" charset="0"/>
              </a:rPr>
              <a:t>gedung</a:t>
            </a:r>
            <a:r>
              <a:rPr lang="en-GB" sz="1200" dirty="0" smtClean="0">
                <a:latin typeface="Arial Nova Light" panose="020B0304020202020204" pitchFamily="34" charset="0"/>
                <a:cs typeface="Arial Nova Light" panose="020B0304020202020204" pitchFamily="34" charset="0"/>
              </a:rPr>
              <a:t>, </a:t>
            </a:r>
            <a:r>
              <a:rPr lang="en-GB" sz="1200" dirty="0" err="1" smtClean="0">
                <a:latin typeface="Arial Nova Light" panose="020B0304020202020204" pitchFamily="34" charset="0"/>
                <a:cs typeface="Arial Nova Light" panose="020B0304020202020204" pitchFamily="34" charset="0"/>
              </a:rPr>
              <a:t>sarana</a:t>
            </a:r>
            <a:r>
              <a:rPr lang="en-GB" sz="1200" dirty="0" smtClean="0">
                <a:latin typeface="Arial Nova Light" panose="020B0304020202020204" pitchFamily="34" charset="0"/>
                <a:cs typeface="Arial Nova Light" panose="020B0304020202020204" pitchFamily="34" charset="0"/>
              </a:rPr>
              <a:t> </a:t>
            </a:r>
            <a:r>
              <a:rPr lang="en-GB" sz="1200" dirty="0" err="1" smtClean="0">
                <a:latin typeface="Arial Nova Light" panose="020B0304020202020204" pitchFamily="34" charset="0"/>
                <a:cs typeface="Arial Nova Light" panose="020B0304020202020204" pitchFamily="34" charset="0"/>
              </a:rPr>
              <a:t>dan</a:t>
            </a:r>
            <a:r>
              <a:rPr lang="en-GB" sz="1200" dirty="0" smtClean="0">
                <a:latin typeface="Arial Nova Light" panose="020B0304020202020204" pitchFamily="34" charset="0"/>
                <a:cs typeface="Arial Nova Light" panose="020B0304020202020204" pitchFamily="34" charset="0"/>
              </a:rPr>
              <a:t> </a:t>
            </a:r>
            <a:r>
              <a:rPr lang="en-GB" sz="1200" dirty="0" err="1" smtClean="0">
                <a:latin typeface="Arial Nova Light" panose="020B0304020202020204" pitchFamily="34" charset="0"/>
                <a:cs typeface="Arial Nova Light" panose="020B0304020202020204" pitchFamily="34" charset="0"/>
              </a:rPr>
              <a:t>prasarana</a:t>
            </a:r>
            <a:r>
              <a:rPr lang="en-GB" sz="1200" dirty="0" smtClean="0">
                <a:latin typeface="Arial Nova Light" panose="020B0304020202020204" pitchFamily="34" charset="0"/>
                <a:cs typeface="Arial Nova Light" panose="020B0304020202020204" pitchFamily="34" charset="0"/>
              </a:rPr>
              <a:t> yang </a:t>
            </a:r>
            <a:r>
              <a:rPr lang="en-GB" sz="1200" dirty="0" err="1" smtClean="0">
                <a:latin typeface="Arial Nova Light" panose="020B0304020202020204" pitchFamily="34" charset="0"/>
                <a:cs typeface="Arial Nova Light" panose="020B0304020202020204" pitchFamily="34" charset="0"/>
              </a:rPr>
              <a:t>belum</a:t>
            </a:r>
            <a:r>
              <a:rPr lang="en-GB" sz="1200" dirty="0" smtClean="0">
                <a:latin typeface="Arial Nova Light" panose="020B0304020202020204" pitchFamily="34" charset="0"/>
                <a:cs typeface="Arial Nova Light" panose="020B0304020202020204" pitchFamily="34" charset="0"/>
              </a:rPr>
              <a:t> </a:t>
            </a:r>
            <a:r>
              <a:rPr lang="en-GB" sz="1200" dirty="0" err="1" smtClean="0">
                <a:latin typeface="Arial Nova Light" panose="020B0304020202020204" pitchFamily="34" charset="0"/>
                <a:cs typeface="Arial Nova Light" panose="020B0304020202020204" pitchFamily="34" charset="0"/>
              </a:rPr>
              <a:t>memadai</a:t>
            </a:r>
            <a:endParaRPr lang="en-GB" sz="1200" dirty="0">
              <a:latin typeface="Arial Nova Light" panose="020B0304020202020204" pitchFamily="34" charset="0"/>
              <a:cs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2902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1" y="44624"/>
            <a:ext cx="8496944" cy="576064"/>
          </a:xfrm>
          <a:solidFill>
            <a:srgbClr val="FFC000"/>
          </a:solidFill>
          <a:effectLst>
            <a:outerShdw blurRad="50800" dist="38100" algn="l" rotWithShape="0">
              <a:schemeClr val="accent6">
                <a:lumMod val="40000"/>
                <a:lumOff val="60000"/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>
            <a:normAutofit fontScale="90000"/>
          </a:bodyPr>
          <a:lstStyle/>
          <a:p>
            <a:r>
              <a:rPr lang="en-GB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KESELARASAN ANTAR DOKUMEN PERENCANAAN</a:t>
            </a:r>
            <a:endParaRPr lang="en-GB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5278622"/>
              </p:ext>
            </p:extLst>
          </p:nvPr>
        </p:nvGraphicFramePr>
        <p:xfrm>
          <a:off x="0" y="692696"/>
          <a:ext cx="9036496" cy="5933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836"/>
                <a:gridCol w="888836"/>
                <a:gridCol w="1111045"/>
                <a:gridCol w="222209"/>
                <a:gridCol w="888836"/>
                <a:gridCol w="962906"/>
                <a:gridCol w="1555463"/>
                <a:gridCol w="1514310"/>
                <a:gridCol w="1004055"/>
              </a:tblGrid>
              <a:tr h="206343">
                <a:tc gridSpan="2"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chemeClr val="tx1"/>
                          </a:solidFill>
                        </a:rPr>
                        <a:t>RPJMD</a:t>
                      </a:r>
                      <a:endParaRPr lang="en-GB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chemeClr val="tx1"/>
                          </a:solidFill>
                        </a:rPr>
                        <a:t>RENSTRA</a:t>
                      </a:r>
                      <a:r>
                        <a:rPr lang="en-GB" sz="800" b="1" baseline="0" dirty="0" smtClean="0">
                          <a:solidFill>
                            <a:schemeClr val="tx1"/>
                          </a:solidFill>
                        </a:rPr>
                        <a:t> DPM PTSP</a:t>
                      </a:r>
                      <a:endParaRPr lang="en-GB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45244"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chemeClr val="tx1"/>
                          </a:solidFill>
                        </a:rPr>
                        <a:t>TUJUAN</a:t>
                      </a:r>
                      <a:endParaRPr lang="en-GB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chemeClr val="tx1"/>
                          </a:solidFill>
                        </a:rPr>
                        <a:t>SASARAN</a:t>
                      </a:r>
                      <a:endParaRPr lang="en-GB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chemeClr val="tx1"/>
                          </a:solidFill>
                        </a:rPr>
                        <a:t>TUJUAN</a:t>
                      </a:r>
                      <a:endParaRPr lang="en-GB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chemeClr val="tx1"/>
                          </a:solidFill>
                        </a:rPr>
                        <a:t>SASARAN</a:t>
                      </a:r>
                    </a:p>
                    <a:p>
                      <a:pPr algn="ctr"/>
                      <a:r>
                        <a:rPr lang="en-GB" sz="800" b="1" dirty="0" smtClean="0">
                          <a:solidFill>
                            <a:schemeClr val="tx1"/>
                          </a:solidFill>
                        </a:rPr>
                        <a:t>STRATEGIS</a:t>
                      </a:r>
                      <a:endParaRPr lang="en-GB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chemeClr val="tx1"/>
                          </a:solidFill>
                        </a:rPr>
                        <a:t>PROGRAM</a:t>
                      </a:r>
                      <a:endParaRPr lang="en-GB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chemeClr val="tx1"/>
                          </a:solidFill>
                        </a:rPr>
                        <a:t>KEGIATAN</a:t>
                      </a:r>
                      <a:endParaRPr lang="en-GB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chemeClr val="tx1"/>
                          </a:solidFill>
                        </a:rPr>
                        <a:t>INDIKATOR KEGIATAN</a:t>
                      </a:r>
                      <a:endParaRPr lang="en-GB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chemeClr val="tx1"/>
                          </a:solidFill>
                        </a:rPr>
                        <a:t>ANGGARAN</a:t>
                      </a:r>
                      <a:endParaRPr lang="en-GB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1621269">
                <a:tc>
                  <a:txBody>
                    <a:bodyPr/>
                    <a:lstStyle/>
                    <a:p>
                      <a:pPr algn="l"/>
                      <a:r>
                        <a:rPr lang="en-GB" sz="8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Meningkatkan</a:t>
                      </a:r>
                      <a:r>
                        <a:rPr lang="en-GB" sz="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GB" sz="8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pertumbuhan</a:t>
                      </a:r>
                      <a:r>
                        <a:rPr lang="en-GB" sz="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GB" sz="8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ekonomi</a:t>
                      </a:r>
                      <a:r>
                        <a:rPr lang="en-GB" sz="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yang </a:t>
                      </a:r>
                      <a:r>
                        <a:rPr lang="en-GB" sz="8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inklusif</a:t>
                      </a:r>
                      <a:endParaRPr lang="en-GB" sz="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defRPr/>
                      </a:pPr>
                      <a:r>
                        <a:rPr lang="en-GB" sz="8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Meningkatkan</a:t>
                      </a:r>
                      <a:r>
                        <a:rPr lang="en-GB" sz="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GB" sz="8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kuantitas</a:t>
                      </a:r>
                      <a:r>
                        <a:rPr lang="en-GB" sz="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GB" sz="8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iklim</a:t>
                      </a:r>
                      <a:r>
                        <a:rPr lang="en-GB" sz="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GB" sz="8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investasi</a:t>
                      </a:r>
                      <a:r>
                        <a:rPr lang="en-GB" sz="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GB" sz="8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dan</a:t>
                      </a:r>
                      <a:r>
                        <a:rPr lang="en-GB" sz="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GB" sz="8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frekuensi</a:t>
                      </a:r>
                      <a:r>
                        <a:rPr lang="en-GB" sz="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GB" sz="8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usaha</a:t>
                      </a:r>
                      <a:r>
                        <a:rPr lang="en-GB" sz="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di </a:t>
                      </a:r>
                      <a:r>
                        <a:rPr lang="en-GB" sz="8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daerah</a:t>
                      </a:r>
                      <a:endParaRPr lang="en-GB" sz="80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Memajukan</a:t>
                      </a:r>
                      <a:r>
                        <a:rPr lang="en-GB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kualitas</a:t>
                      </a:r>
                      <a:r>
                        <a:rPr lang="en-GB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layanan</a:t>
                      </a:r>
                      <a:r>
                        <a:rPr lang="en-GB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dan</a:t>
                      </a:r>
                      <a:r>
                        <a:rPr lang="en-GB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kapasitas</a:t>
                      </a:r>
                      <a:r>
                        <a:rPr lang="en-GB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kelembagaan</a:t>
                      </a:r>
                      <a:r>
                        <a:rPr lang="en-GB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perizinan</a:t>
                      </a:r>
                      <a:r>
                        <a:rPr lang="en-GB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dalam</a:t>
                      </a:r>
                      <a:r>
                        <a:rPr lang="en-GB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rangka</a:t>
                      </a:r>
                      <a:r>
                        <a:rPr lang="en-GB" sz="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menjaga</a:t>
                      </a:r>
                      <a:r>
                        <a:rPr lang="en-GB" sz="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kondusivitas</a:t>
                      </a:r>
                      <a:r>
                        <a:rPr lang="en-GB" sz="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iklim</a:t>
                      </a:r>
                      <a:r>
                        <a:rPr lang="en-GB" sz="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investasi</a:t>
                      </a:r>
                      <a:r>
                        <a:rPr lang="en-GB" sz="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GB" sz="8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meningkatkan</a:t>
                      </a:r>
                      <a:r>
                        <a:rPr lang="en-GB" sz="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kuanttas</a:t>
                      </a:r>
                      <a:r>
                        <a:rPr lang="en-GB" sz="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nilai</a:t>
                      </a:r>
                      <a:r>
                        <a:rPr lang="en-GB" sz="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investasi</a:t>
                      </a:r>
                      <a:r>
                        <a:rPr lang="en-GB" sz="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dan</a:t>
                      </a:r>
                      <a:r>
                        <a:rPr lang="en-GB" sz="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frekuensi</a:t>
                      </a:r>
                      <a:r>
                        <a:rPr lang="en-GB" sz="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di </a:t>
                      </a:r>
                      <a:r>
                        <a:rPr lang="en-GB" sz="8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daerah</a:t>
                      </a:r>
                      <a:endParaRPr lang="en-GB" sz="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1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Meningkatnya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angka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investasi</a:t>
                      </a:r>
                      <a:endParaRPr lang="en-GB" sz="800" dirty="0"/>
                    </a:p>
                  </a:txBody>
                  <a:tcPr/>
                </a:tc>
                <a:tc rowSpan="8">
                  <a:txBody>
                    <a:bodyPr/>
                    <a:lstStyle/>
                    <a:p>
                      <a:r>
                        <a:rPr lang="en-GB" sz="800" dirty="0" smtClean="0"/>
                        <a:t>Program </a:t>
                      </a:r>
                      <a:r>
                        <a:rPr lang="en-GB" sz="800" dirty="0" err="1" smtClean="0"/>
                        <a:t>Pengembangan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Iklim</a:t>
                      </a:r>
                      <a:r>
                        <a:rPr lang="en-GB" sz="800" dirty="0" smtClean="0"/>
                        <a:t> ,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Promosi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dan</a:t>
                      </a:r>
                      <a:r>
                        <a:rPr lang="en-GB" sz="800" baseline="0" dirty="0" smtClean="0"/>
                        <a:t> Data </a:t>
                      </a:r>
                      <a:r>
                        <a:rPr lang="en-GB" sz="800" baseline="0" dirty="0" err="1" smtClean="0"/>
                        <a:t>dan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Informasi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Penanaman</a:t>
                      </a:r>
                      <a:r>
                        <a:rPr lang="en-GB" sz="800" baseline="0" dirty="0" smtClean="0"/>
                        <a:t> Modal</a:t>
                      </a:r>
                    </a:p>
                    <a:p>
                      <a:endParaRPr lang="en-GB" sz="800" baseline="0" dirty="0" smtClean="0"/>
                    </a:p>
                    <a:p>
                      <a:r>
                        <a:rPr lang="en-GB" sz="800" baseline="0" dirty="0" err="1" smtClean="0"/>
                        <a:t>Indikator</a:t>
                      </a:r>
                      <a:r>
                        <a:rPr lang="en-GB" sz="800" baseline="0" dirty="0" smtClean="0"/>
                        <a:t> :</a:t>
                      </a:r>
                    </a:p>
                    <a:p>
                      <a:r>
                        <a:rPr lang="en-GB" sz="800" dirty="0" err="1" smtClean="0"/>
                        <a:t>Persentase</a:t>
                      </a:r>
                      <a:r>
                        <a:rPr lang="en-GB" sz="800" dirty="0" smtClean="0"/>
                        <a:t>  </a:t>
                      </a:r>
                      <a:r>
                        <a:rPr lang="en-GB" sz="800" dirty="0" err="1" smtClean="0"/>
                        <a:t>peningkatan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jumlah</a:t>
                      </a:r>
                      <a:r>
                        <a:rPr lang="en-GB" sz="800" dirty="0" smtClean="0"/>
                        <a:t> investor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Forum Shareholders </a:t>
                      </a:r>
                      <a:r>
                        <a:rPr lang="en-GB" sz="800" dirty="0" err="1" smtClean="0"/>
                        <a:t>Investasi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untuk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Evaluasi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Pelaksanaan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Iklim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Investasi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Jumlah</a:t>
                      </a:r>
                      <a:r>
                        <a:rPr lang="en-GB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peserta</a:t>
                      </a:r>
                      <a:r>
                        <a:rPr lang="en-GB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Gathering </a:t>
                      </a:r>
                      <a:r>
                        <a:rPr lang="en-GB" sz="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dengan</a:t>
                      </a:r>
                      <a:r>
                        <a:rPr lang="en-GB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investor </a:t>
                      </a:r>
                      <a:r>
                        <a:rPr lang="en-GB" sz="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dan</a:t>
                      </a:r>
                      <a:r>
                        <a:rPr lang="en-GB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calon</a:t>
                      </a:r>
                      <a:endParaRPr lang="en-GB" sz="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Investor (150 orang)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800" dirty="0" smtClean="0"/>
                        <a:t>38.516.000</a:t>
                      </a:r>
                      <a:endParaRPr lang="en-GB" sz="800" dirty="0"/>
                    </a:p>
                  </a:txBody>
                  <a:tcPr/>
                </a:tc>
              </a:tr>
              <a:tr h="677985"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Indikator</a:t>
                      </a:r>
                      <a:r>
                        <a:rPr lang="en-GB" sz="800" baseline="0" dirty="0" smtClean="0"/>
                        <a:t> :</a:t>
                      </a:r>
                    </a:p>
                    <a:p>
                      <a:r>
                        <a:rPr lang="en-GB" sz="800" baseline="0" dirty="0" err="1" smtClean="0"/>
                        <a:t>Angka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Pertumbuhan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Ekonomi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Indikator</a:t>
                      </a:r>
                      <a:r>
                        <a:rPr lang="en-GB" sz="800" dirty="0" smtClean="0"/>
                        <a:t> :</a:t>
                      </a:r>
                    </a:p>
                    <a:p>
                      <a:r>
                        <a:rPr lang="en-GB" sz="800" dirty="0" err="1" smtClean="0"/>
                        <a:t>Pertumbuhan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Realisasi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Investasi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Indikator</a:t>
                      </a:r>
                      <a:r>
                        <a:rPr lang="en-GB" sz="800" dirty="0" smtClean="0"/>
                        <a:t> :</a:t>
                      </a:r>
                    </a:p>
                    <a:p>
                      <a:r>
                        <a:rPr lang="en-GB" sz="800" dirty="0" err="1" smtClean="0"/>
                        <a:t>Pertumbuhan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Realisasi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Investasi</a:t>
                      </a:r>
                      <a:endParaRPr lang="en-GB" sz="800" dirty="0" smtClean="0"/>
                    </a:p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Indikator</a:t>
                      </a:r>
                      <a:r>
                        <a:rPr lang="en-GB" sz="800" dirty="0" smtClean="0"/>
                        <a:t> :</a:t>
                      </a:r>
                    </a:p>
                    <a:p>
                      <a:r>
                        <a:rPr lang="en-GB" sz="800" dirty="0" err="1" smtClean="0"/>
                        <a:t>Nilai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Realisasi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Investasi</a:t>
                      </a:r>
                      <a:endParaRPr lang="en-GB" sz="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Fasilitasi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Kegiatan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Kemitraan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Pengusaha</a:t>
                      </a:r>
                      <a:r>
                        <a:rPr lang="en-GB" sz="800" dirty="0" smtClean="0"/>
                        <a:t> Daerah </a:t>
                      </a:r>
                      <a:r>
                        <a:rPr lang="en-GB" sz="800" dirty="0" err="1" smtClean="0"/>
                        <a:t>dengan</a:t>
                      </a:r>
                      <a:r>
                        <a:rPr lang="en-GB" sz="800" dirty="0" smtClean="0"/>
                        <a:t> PMA PMDN </a:t>
                      </a:r>
                      <a:r>
                        <a:rPr lang="en-GB" sz="800" dirty="0" err="1" smtClean="0"/>
                        <a:t>serta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Sektor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Migas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Jumlah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peserta</a:t>
                      </a:r>
                      <a:r>
                        <a:rPr lang="en-GB" sz="800" dirty="0" smtClean="0"/>
                        <a:t> Forum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Kemitraan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Bisnis</a:t>
                      </a:r>
                      <a:r>
                        <a:rPr lang="en-GB" sz="800" baseline="0" dirty="0" smtClean="0"/>
                        <a:t> (Business Gathering) </a:t>
                      </a:r>
                      <a:r>
                        <a:rPr lang="en-GB" sz="800" baseline="0" dirty="0" err="1" smtClean="0"/>
                        <a:t>antara</a:t>
                      </a:r>
                      <a:r>
                        <a:rPr lang="en-GB" sz="800" baseline="0" dirty="0" smtClean="0"/>
                        <a:t> UMKM </a:t>
                      </a:r>
                      <a:r>
                        <a:rPr lang="en-GB" sz="800" baseline="0" dirty="0" err="1" smtClean="0"/>
                        <a:t>dan</a:t>
                      </a:r>
                      <a:r>
                        <a:rPr lang="en-GB" sz="800" baseline="0" dirty="0" smtClean="0"/>
                        <a:t> PMA-PMDN (170 </a:t>
                      </a:r>
                      <a:r>
                        <a:rPr lang="en-GB" sz="800" baseline="0" dirty="0" err="1" smtClean="0"/>
                        <a:t>peserta</a:t>
                      </a:r>
                      <a:r>
                        <a:rPr lang="en-GB" sz="800" baseline="0" dirty="0" smtClean="0"/>
                        <a:t>)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800" dirty="0" smtClean="0"/>
                        <a:t>40.700.000</a:t>
                      </a:r>
                      <a:endParaRPr lang="en-GB" sz="800" dirty="0"/>
                    </a:p>
                  </a:txBody>
                  <a:tcPr/>
                </a:tc>
              </a:tr>
              <a:tr h="560075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800" dirty="0" smtClean="0"/>
                        <a:t>Penyusunan Jaringan Kemitraan untuk Perluasan Investasi Usaha Kecil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Jumlah</a:t>
                      </a:r>
                      <a:r>
                        <a:rPr lang="en-GB" sz="800" dirty="0" smtClean="0"/>
                        <a:t>  </a:t>
                      </a:r>
                      <a:r>
                        <a:rPr lang="en-GB" sz="800" dirty="0" err="1" smtClean="0"/>
                        <a:t>buku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dirty="0" err="1" smtClean="0"/>
                        <a:t>penyusunan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jaringan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kemitraan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untuk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perluasan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investasi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pengusaha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kecil</a:t>
                      </a:r>
                      <a:r>
                        <a:rPr lang="en-GB" sz="800" dirty="0" smtClean="0"/>
                        <a:t> (5 </a:t>
                      </a:r>
                      <a:r>
                        <a:rPr lang="en-GB" sz="800" dirty="0" err="1" smtClean="0"/>
                        <a:t>buku</a:t>
                      </a:r>
                      <a:r>
                        <a:rPr lang="en-GB" sz="800" dirty="0" smtClean="0"/>
                        <a:t>)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800" dirty="0" smtClean="0"/>
                        <a:t>147.632.000</a:t>
                      </a:r>
                      <a:endParaRPr lang="en-GB" sz="800" dirty="0"/>
                    </a:p>
                  </a:txBody>
                  <a:tcPr/>
                </a:tc>
              </a:tr>
              <a:tr h="442164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Optimalisasi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Pemanfaatan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Jaringan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Komunikasi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dan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Informasi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Jumlah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sarana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dan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prasarana</a:t>
                      </a:r>
                      <a:r>
                        <a:rPr lang="en-GB" sz="800" dirty="0" smtClean="0"/>
                        <a:t> TI yang </a:t>
                      </a:r>
                      <a:r>
                        <a:rPr lang="en-GB" sz="800" dirty="0" err="1" smtClean="0"/>
                        <a:t>dipelihara</a:t>
                      </a:r>
                      <a:r>
                        <a:rPr lang="en-GB" sz="800" dirty="0" smtClean="0"/>
                        <a:t> (5 </a:t>
                      </a:r>
                      <a:r>
                        <a:rPr lang="en-GB" sz="800" dirty="0" err="1" smtClean="0"/>
                        <a:t>sarana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dan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prasarana</a:t>
                      </a:r>
                      <a:r>
                        <a:rPr lang="en-GB" sz="800" dirty="0" smtClean="0"/>
                        <a:t>)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800" dirty="0" smtClean="0"/>
                        <a:t>165.970.000</a:t>
                      </a:r>
                      <a:endParaRPr lang="en-GB" sz="800" dirty="0"/>
                    </a:p>
                  </a:txBody>
                  <a:tcPr/>
                </a:tc>
              </a:tr>
              <a:tr h="345244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Peningkatan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Promosi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Investasi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Jumlah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pameran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investasi</a:t>
                      </a:r>
                      <a:r>
                        <a:rPr lang="en-GB" sz="800" dirty="0" smtClean="0"/>
                        <a:t> (2 kali </a:t>
                      </a:r>
                      <a:r>
                        <a:rPr lang="en-GB" sz="800" dirty="0" err="1" smtClean="0"/>
                        <a:t>pameran</a:t>
                      </a:r>
                      <a:r>
                        <a:rPr lang="en-GB" sz="800" dirty="0" smtClean="0"/>
                        <a:t>)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800" dirty="0" smtClean="0"/>
                        <a:t>179.761.000</a:t>
                      </a:r>
                      <a:endParaRPr lang="en-GB" sz="800" dirty="0"/>
                    </a:p>
                  </a:txBody>
                  <a:tcPr/>
                </a:tc>
              </a:tr>
              <a:tr h="677985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Surveillance Audit </a:t>
                      </a:r>
                      <a:r>
                        <a:rPr lang="en-GB" sz="800" dirty="0" err="1" smtClean="0"/>
                        <a:t>Sistem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Managemen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Mutu</a:t>
                      </a:r>
                      <a:r>
                        <a:rPr lang="en-GB" sz="800" dirty="0" smtClean="0"/>
                        <a:t> International Organization For Standardization (ISO) 9001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Jumlah</a:t>
                      </a:r>
                      <a:r>
                        <a:rPr lang="en-GB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sertifikat</a:t>
                      </a:r>
                      <a:r>
                        <a:rPr lang="en-GB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ISO 9001:2015 </a:t>
                      </a:r>
                      <a:r>
                        <a:rPr lang="en-GB" sz="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pada</a:t>
                      </a:r>
                      <a:r>
                        <a:rPr lang="en-GB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Dinas</a:t>
                      </a:r>
                      <a:r>
                        <a:rPr lang="en-GB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Penanaman</a:t>
                      </a:r>
                      <a:endParaRPr lang="en-GB" sz="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Modal </a:t>
                      </a:r>
                      <a:r>
                        <a:rPr lang="en-GB" sz="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dan</a:t>
                      </a:r>
                      <a:r>
                        <a:rPr lang="en-GB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PTSP </a:t>
                      </a:r>
                      <a:br>
                        <a:rPr lang="en-GB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(1 </a:t>
                      </a:r>
                      <a:r>
                        <a:rPr lang="en-GB" sz="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sertifikat</a:t>
                      </a:r>
                      <a:r>
                        <a:rPr lang="en-GB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800" dirty="0" smtClean="0"/>
                        <a:t>101.213.000</a:t>
                      </a:r>
                      <a:endParaRPr lang="en-GB" sz="800" dirty="0"/>
                    </a:p>
                  </a:txBody>
                  <a:tcPr/>
                </a:tc>
              </a:tr>
              <a:tr h="442164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Penyusunan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Direktori</a:t>
                      </a:r>
                      <a:r>
                        <a:rPr lang="en-GB" sz="800" dirty="0" smtClean="0"/>
                        <a:t> Perusahaan di </a:t>
                      </a:r>
                      <a:r>
                        <a:rPr lang="en-GB" sz="800" dirty="0" err="1" smtClean="0"/>
                        <a:t>Kabupaten</a:t>
                      </a:r>
                      <a:r>
                        <a:rPr lang="en-GB" sz="800" dirty="0" smtClean="0"/>
                        <a:t> Gresik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Jumlah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buku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direktori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perusahaan</a:t>
                      </a:r>
                      <a:r>
                        <a:rPr lang="en-GB" sz="800" dirty="0" smtClean="0"/>
                        <a:t> di </a:t>
                      </a:r>
                      <a:r>
                        <a:rPr lang="en-GB" sz="800" dirty="0" err="1" smtClean="0"/>
                        <a:t>Kab</a:t>
                      </a:r>
                      <a:r>
                        <a:rPr lang="en-GB" sz="800" dirty="0" smtClean="0"/>
                        <a:t>. Gresik (42 </a:t>
                      </a:r>
                      <a:r>
                        <a:rPr lang="en-GB" sz="800" dirty="0" err="1" smtClean="0"/>
                        <a:t>buku</a:t>
                      </a:r>
                      <a:r>
                        <a:rPr lang="en-GB" sz="800" dirty="0" smtClean="0"/>
                        <a:t>)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800" dirty="0" smtClean="0"/>
                        <a:t>29.270.000</a:t>
                      </a:r>
                      <a:endParaRPr lang="en-GB" sz="800" dirty="0"/>
                    </a:p>
                  </a:txBody>
                  <a:tcPr/>
                </a:tc>
              </a:tr>
              <a:tr h="442164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Kajian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Kebijakan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Penanaman</a:t>
                      </a:r>
                      <a:r>
                        <a:rPr lang="en-GB" sz="800" dirty="0" smtClean="0"/>
                        <a:t> Modal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Jumlah</a:t>
                      </a:r>
                      <a:r>
                        <a:rPr lang="en-GB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paket</a:t>
                      </a:r>
                      <a:r>
                        <a:rPr lang="en-GB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Perbup</a:t>
                      </a:r>
                      <a:r>
                        <a:rPr lang="en-GB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Tata Cara </a:t>
                      </a:r>
                      <a:r>
                        <a:rPr lang="en-GB" sz="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Pendirian</a:t>
                      </a:r>
                      <a:r>
                        <a:rPr lang="en-GB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Satuan</a:t>
                      </a:r>
                      <a:endParaRPr lang="en-GB" sz="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Pendidikan</a:t>
                      </a:r>
                      <a:r>
                        <a:rPr lang="en-GB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(1 </a:t>
                      </a:r>
                      <a:r>
                        <a:rPr lang="en-GB" sz="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paket</a:t>
                      </a:r>
                      <a:r>
                        <a:rPr lang="en-GB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800" dirty="0" smtClean="0"/>
                        <a:t>60.000.000</a:t>
                      </a:r>
                      <a:endParaRPr lang="en-GB" sz="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04248" y="6381750"/>
            <a:ext cx="2133600" cy="476250"/>
          </a:xfrm>
        </p:spPr>
        <p:txBody>
          <a:bodyPr/>
          <a:lstStyle/>
          <a:p>
            <a:fld id="{CF40B41D-FD10-4A38-B39B-626510BD49B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79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AKUNTABILITAS KINERJA</a:t>
            </a:r>
            <a:endParaRPr lang="en-GB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4114042"/>
              </p:ext>
            </p:extLst>
          </p:nvPr>
        </p:nvGraphicFramePr>
        <p:xfrm>
          <a:off x="482716" y="2060848"/>
          <a:ext cx="822960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1563648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Sasaran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Strategis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Indikator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200" baseline="0" dirty="0" err="1" smtClean="0">
                          <a:solidFill>
                            <a:schemeClr val="tx1"/>
                          </a:solidFill>
                        </a:rPr>
                        <a:t>Kinerja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Target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Akhir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Renstra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Realisasi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 2017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Tingkat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Kemajuan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Meningkatnya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angka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investasi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Nilai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realisasi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investasi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48 T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42.34 T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88.20 %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Meningkatnya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200" baseline="0" dirty="0" err="1" smtClean="0">
                          <a:solidFill>
                            <a:schemeClr val="tx1"/>
                          </a:solidFill>
                        </a:rPr>
                        <a:t>kualitas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200" baseline="0" dirty="0" err="1" smtClean="0">
                          <a:solidFill>
                            <a:schemeClr val="tx1"/>
                          </a:solidFill>
                        </a:rPr>
                        <a:t>pelayanan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200" baseline="0" dirty="0" err="1" smtClean="0">
                          <a:solidFill>
                            <a:schemeClr val="tx1"/>
                          </a:solidFill>
                        </a:rPr>
                        <a:t>perizinan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Nilai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 Survey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Kepuasan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200" baseline="0" dirty="0" err="1" smtClean="0">
                          <a:solidFill>
                            <a:schemeClr val="tx1"/>
                          </a:solidFill>
                        </a:rPr>
                        <a:t>Masyarakat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SANGAT BAIK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SANGAT BAIK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39464" y="6165304"/>
            <a:ext cx="2133600" cy="476250"/>
          </a:xfrm>
        </p:spPr>
        <p:txBody>
          <a:bodyPr/>
          <a:lstStyle/>
          <a:p>
            <a:fld id="{CF40B41D-FD10-4A38-B39B-626510BD49B7}" type="slidenum">
              <a:rPr lang="en-US" sz="1800" b="1" smtClean="0"/>
              <a:pPr/>
              <a:t>30</a:t>
            </a:fld>
            <a:endParaRPr lang="en-US" sz="18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9112" y="980728"/>
            <a:ext cx="82296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New Tai Lue" pitchFamily="34" charset="0"/>
                <a:ea typeface="Microsoft Himalaya" pitchFamily="2" charset="0"/>
                <a:cs typeface="Microsoft New Tai Lue" pitchFamily="34" charset="0"/>
              </a:defRPr>
            </a:lvl1pPr>
          </a:lstStyle>
          <a:p>
            <a:pPr algn="ctr"/>
            <a:r>
              <a:rPr lang="en-GB" sz="1200" dirty="0" err="1" smtClean="0">
                <a:solidFill>
                  <a:schemeClr val="bg1"/>
                </a:solidFill>
              </a:rPr>
              <a:t>Perbandingan</a:t>
            </a:r>
            <a:r>
              <a:rPr lang="en-GB" sz="1200" dirty="0" smtClean="0">
                <a:solidFill>
                  <a:schemeClr val="bg1"/>
                </a:solidFill>
              </a:rPr>
              <a:t> </a:t>
            </a:r>
            <a:r>
              <a:rPr lang="en-GB" sz="1200" dirty="0" err="1" smtClean="0">
                <a:solidFill>
                  <a:schemeClr val="bg1"/>
                </a:solidFill>
              </a:rPr>
              <a:t>Realisasi</a:t>
            </a:r>
            <a:r>
              <a:rPr lang="en-GB" sz="1200" dirty="0" smtClean="0">
                <a:solidFill>
                  <a:schemeClr val="bg1"/>
                </a:solidFill>
              </a:rPr>
              <a:t> </a:t>
            </a:r>
            <a:r>
              <a:rPr lang="en-GB" sz="1200" dirty="0" err="1" smtClean="0">
                <a:solidFill>
                  <a:schemeClr val="bg1"/>
                </a:solidFill>
              </a:rPr>
              <a:t>Kinerja</a:t>
            </a:r>
            <a:r>
              <a:rPr lang="en-GB" sz="1200" dirty="0" smtClean="0">
                <a:solidFill>
                  <a:schemeClr val="bg1"/>
                </a:solidFill>
              </a:rPr>
              <a:t> </a:t>
            </a:r>
            <a:r>
              <a:rPr lang="en-GB" sz="1200" dirty="0" err="1" smtClean="0">
                <a:solidFill>
                  <a:schemeClr val="bg1"/>
                </a:solidFill>
              </a:rPr>
              <a:t>s.d</a:t>
            </a:r>
            <a:r>
              <a:rPr lang="en-GB" sz="1200" dirty="0" smtClean="0">
                <a:solidFill>
                  <a:schemeClr val="bg1"/>
                </a:solidFill>
              </a:rPr>
              <a:t> </a:t>
            </a:r>
            <a:r>
              <a:rPr lang="en-GB" sz="1200" dirty="0" err="1" smtClean="0">
                <a:solidFill>
                  <a:schemeClr val="bg1"/>
                </a:solidFill>
              </a:rPr>
              <a:t>Akhir</a:t>
            </a:r>
            <a:r>
              <a:rPr lang="en-GB" sz="1200" dirty="0" smtClean="0">
                <a:solidFill>
                  <a:schemeClr val="bg1"/>
                </a:solidFill>
              </a:rPr>
              <a:t> </a:t>
            </a:r>
            <a:r>
              <a:rPr lang="en-GB" sz="1200" dirty="0" err="1" smtClean="0">
                <a:solidFill>
                  <a:schemeClr val="bg1"/>
                </a:solidFill>
              </a:rPr>
              <a:t>Periode</a:t>
            </a:r>
            <a:r>
              <a:rPr lang="en-GB" sz="1200" dirty="0" smtClean="0">
                <a:solidFill>
                  <a:schemeClr val="bg1"/>
                </a:solidFill>
              </a:rPr>
              <a:t> </a:t>
            </a:r>
            <a:r>
              <a:rPr lang="en-GB" sz="1200" dirty="0" err="1" smtClean="0">
                <a:solidFill>
                  <a:schemeClr val="bg1"/>
                </a:solidFill>
              </a:rPr>
              <a:t>Renstra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67544" y="3793604"/>
            <a:ext cx="82296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New Tai Lue" pitchFamily="34" charset="0"/>
                <a:ea typeface="Microsoft Himalaya" pitchFamily="2" charset="0"/>
                <a:cs typeface="Microsoft New Tai Lue" pitchFamily="34" charset="0"/>
              </a:defRPr>
            </a:lvl1pPr>
          </a:lstStyle>
          <a:p>
            <a:pPr algn="ctr"/>
            <a:r>
              <a:rPr lang="en-GB" sz="1200" dirty="0" err="1" smtClean="0"/>
              <a:t>Perbandingan</a:t>
            </a:r>
            <a:r>
              <a:rPr lang="en-GB" sz="1200" dirty="0" smtClean="0"/>
              <a:t> </a:t>
            </a:r>
            <a:r>
              <a:rPr lang="en-GB" sz="1200" dirty="0" err="1" smtClean="0"/>
              <a:t>Realisasi</a:t>
            </a:r>
            <a:r>
              <a:rPr lang="en-GB" sz="1200" dirty="0" smtClean="0"/>
              <a:t> </a:t>
            </a:r>
            <a:r>
              <a:rPr lang="en-GB" sz="1200" dirty="0" err="1" smtClean="0"/>
              <a:t>Kinerja</a:t>
            </a:r>
            <a:r>
              <a:rPr lang="en-GB" sz="1200" dirty="0" smtClean="0"/>
              <a:t> </a:t>
            </a:r>
            <a:r>
              <a:rPr lang="en-GB" sz="1200" dirty="0" err="1" smtClean="0"/>
              <a:t>dengan</a:t>
            </a:r>
            <a:r>
              <a:rPr lang="en-GB" sz="1200" dirty="0" smtClean="0"/>
              <a:t> </a:t>
            </a:r>
            <a:r>
              <a:rPr lang="en-GB" sz="1200" dirty="0" err="1" smtClean="0"/>
              <a:t>Realisasi</a:t>
            </a:r>
            <a:r>
              <a:rPr lang="en-GB" sz="1200" dirty="0" smtClean="0"/>
              <a:t> </a:t>
            </a:r>
            <a:r>
              <a:rPr lang="en-GB" sz="1200" dirty="0" err="1" smtClean="0"/>
              <a:t>Provinsi</a:t>
            </a:r>
            <a:endParaRPr lang="en-GB" sz="1200" dirty="0"/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7950127"/>
              </p:ext>
            </p:extLst>
          </p:nvPr>
        </p:nvGraphicFramePr>
        <p:xfrm>
          <a:off x="467544" y="4397907"/>
          <a:ext cx="822960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1563648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Sasaran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Strategis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Indikator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200" baseline="0" dirty="0" err="1" smtClean="0">
                          <a:solidFill>
                            <a:schemeClr val="tx1"/>
                          </a:solidFill>
                        </a:rPr>
                        <a:t>Kinerja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Realisasi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Tahun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 2017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Realisasi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Provinsi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Ket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 (+/-)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Meningkatnya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angka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investasi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Nilai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realisasi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investasi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42.34 T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82.46 T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Meningkatnya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200" baseline="0" dirty="0" err="1" smtClean="0">
                          <a:solidFill>
                            <a:schemeClr val="tx1"/>
                          </a:solidFill>
                        </a:rPr>
                        <a:t>kualitas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200" baseline="0" dirty="0" err="1" smtClean="0">
                          <a:solidFill>
                            <a:schemeClr val="tx1"/>
                          </a:solidFill>
                        </a:rPr>
                        <a:t>pelayanan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200" baseline="0" dirty="0" err="1" smtClean="0">
                          <a:solidFill>
                            <a:schemeClr val="tx1"/>
                          </a:solidFill>
                        </a:rPr>
                        <a:t>perizinan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Nilai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 Survey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</a:rPr>
                        <a:t>Kepuasan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200" baseline="0" dirty="0" err="1" smtClean="0">
                          <a:solidFill>
                            <a:schemeClr val="tx1"/>
                          </a:solidFill>
                        </a:rPr>
                        <a:t>Masyarakat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SANGAT BAIK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SANGAT BAIK</a:t>
                      </a:r>
                    </a:p>
                    <a:p>
                      <a:pPr algn="ctr"/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815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ambar terkait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" y="0"/>
            <a:ext cx="9169449" cy="562615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 descr="Picture1"/>
          <p:cNvSpPr>
            <a:spLocks noChangeAspect="1" noChangeArrowheads="1"/>
          </p:cNvSpPr>
          <p:nvPr/>
        </p:nvSpPr>
        <p:spPr bwMode="auto">
          <a:xfrm>
            <a:off x="11063" y="5589240"/>
            <a:ext cx="9132937" cy="1268760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encilSketch/>
                      </a14:imgEffect>
                    </a14:imgLayer>
                  </a14:imgProps>
                </a:ext>
              </a:extLst>
            </a:blip>
            <a:srcRect/>
            <a:stretch>
              <a:fillRect r="-3200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sz="1100">
                <a:effectLst/>
                <a:latin typeface="Calibri"/>
                <a:ea typeface="Calibri"/>
                <a:cs typeface="Times New Roman"/>
              </a:rPr>
              <a:t>                        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987" y="1268760"/>
            <a:ext cx="8229600" cy="23762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500" dirty="0" smtClean="0">
                <a:latin typeface="Bodoni MT Black" panose="02070A03080606020203" pitchFamily="18" charset="0"/>
              </a:rPr>
              <a:t>KINERJA INVESTASI KAB. GRESIK DIANTARA KAB/KOTA </a:t>
            </a:r>
          </a:p>
          <a:p>
            <a:pPr marL="0" indent="0" algn="ctr">
              <a:buNone/>
            </a:pPr>
            <a:r>
              <a:rPr lang="en-GB" sz="3500" dirty="0" smtClean="0">
                <a:latin typeface="Bodoni MT Black" panose="02070A03080606020203" pitchFamily="18" charset="0"/>
              </a:rPr>
              <a:t>DI JAWA TIMUR</a:t>
            </a:r>
          </a:p>
        </p:txBody>
      </p:sp>
      <p:sp>
        <p:nvSpPr>
          <p:cNvPr id="4" name="Right Arrow 3"/>
          <p:cNvSpPr/>
          <p:nvPr/>
        </p:nvSpPr>
        <p:spPr>
          <a:xfrm>
            <a:off x="5076056" y="5301208"/>
            <a:ext cx="3312368" cy="720080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36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4312" y="6237312"/>
            <a:ext cx="2133600" cy="476250"/>
          </a:xfrm>
        </p:spPr>
        <p:txBody>
          <a:bodyPr/>
          <a:lstStyle/>
          <a:p>
            <a:fld id="{CF40B41D-FD10-4A38-B39B-626510BD49B7}" type="slidenum">
              <a:rPr lang="en-US" sz="1800" b="1" smtClean="0"/>
              <a:pPr/>
              <a:t>32</a:t>
            </a:fld>
            <a:endParaRPr lang="en-US" sz="1800" b="1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662045"/>
              </p:ext>
            </p:extLst>
          </p:nvPr>
        </p:nvGraphicFramePr>
        <p:xfrm>
          <a:off x="323528" y="5661248"/>
          <a:ext cx="820891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8912"/>
              </a:tblGrid>
              <a:tr h="576064">
                <a:tc>
                  <a:txBody>
                    <a:bodyPr/>
                    <a:lstStyle/>
                    <a:p>
                      <a:pPr algn="just"/>
                      <a:r>
                        <a:rPr lang="en-GB" sz="1200" b="0" baseline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Kabupaten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 Gresik </a:t>
                      </a:r>
                      <a:r>
                        <a:rPr lang="en-GB" sz="1200" b="0" baseline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berada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 di </a:t>
                      </a:r>
                      <a:r>
                        <a:rPr lang="en-GB" sz="1200" b="0" baseline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posisi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 </a:t>
                      </a:r>
                      <a:r>
                        <a:rPr lang="en-GB" sz="1200" b="0" baseline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pertama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 </a:t>
                      </a:r>
                      <a:r>
                        <a:rPr lang="en-GB" sz="1200" b="0" baseline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untuk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 </a:t>
                      </a:r>
                      <a:r>
                        <a:rPr lang="en-GB" sz="1200" b="0" baseline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penanaman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 modal </a:t>
                      </a:r>
                      <a:r>
                        <a:rPr lang="en-GB" sz="1200" b="0" baseline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asing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 </a:t>
                      </a:r>
                      <a:r>
                        <a:rPr lang="en-GB" sz="1200" b="0" baseline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berdasarkan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 LKPM. </a:t>
                      </a:r>
                      <a:r>
                        <a:rPr lang="en-GB" sz="1200" b="0" baseline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Dominasi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 </a:t>
                      </a:r>
                      <a:r>
                        <a:rPr lang="en-GB" sz="1200" b="0" baseline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investasi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 </a:t>
                      </a:r>
                      <a:r>
                        <a:rPr lang="en-GB" sz="1200" b="0" baseline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mencapai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 6.45 T yang </a:t>
                      </a:r>
                      <a:r>
                        <a:rPr lang="en-GB" sz="1200" b="0" baseline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didukung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 </a:t>
                      </a:r>
                      <a:r>
                        <a:rPr lang="en-GB" sz="1200" b="0" baseline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oleh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 365 </a:t>
                      </a:r>
                      <a:r>
                        <a:rPr lang="en-GB" sz="1200" b="0" baseline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proyek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 </a:t>
                      </a:r>
                      <a:r>
                        <a:rPr lang="en-GB" sz="1200" b="0" baseline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investasi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 </a:t>
                      </a:r>
                      <a:r>
                        <a:rPr lang="en-GB" sz="1200" b="0" baseline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dengan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 </a:t>
                      </a:r>
                      <a:r>
                        <a:rPr lang="en-GB" sz="1200" b="0" baseline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serapan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 </a:t>
                      </a:r>
                      <a:r>
                        <a:rPr lang="en-GB" sz="1200" b="0" baseline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tenaga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 </a:t>
                      </a:r>
                      <a:r>
                        <a:rPr lang="en-GB" sz="1200" b="0" baseline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kerja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 </a:t>
                      </a:r>
                      <a:r>
                        <a:rPr lang="en-GB" sz="1200" b="0" baseline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sebanyak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 9.053 orang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Albertus Extra Bold" panose="020E0802040304020204" pitchFamily="34" charset="0"/>
                      </a:endParaRPr>
                    </a:p>
                  </a:txBody>
                  <a:tcPr>
                    <a:solidFill>
                      <a:srgbClr val="FF9999"/>
                    </a:solidFill>
                  </a:tcPr>
                </a:tc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0" y="153884"/>
            <a:ext cx="9036496" cy="1330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POSISI KAB. GRESIK SESUAI REALISASI INVESTASI PMA</a:t>
            </a:r>
            <a:br>
              <a:rPr lang="en-GB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GB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DI JAWA TIMUR</a:t>
            </a:r>
          </a:p>
          <a:p>
            <a:pPr algn="r"/>
            <a:r>
              <a:rPr lang="en-GB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2017</a:t>
            </a:r>
          </a:p>
          <a:p>
            <a:pPr algn="r"/>
            <a:endParaRPr lang="en-GB" sz="2000" dirty="0">
              <a:solidFill>
                <a:schemeClr val="tx1"/>
              </a:solidFill>
              <a:latin typeface="Antique Olive CompactPS" panose="020B090403050403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700808"/>
            <a:ext cx="8171631" cy="383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504825" y="3068960"/>
            <a:ext cx="3907503" cy="3986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211960" y="3068960"/>
            <a:ext cx="432048" cy="7200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4677335" y="2852936"/>
            <a:ext cx="1152128" cy="216024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err="1" smtClean="0">
                <a:solidFill>
                  <a:schemeClr val="tx1"/>
                </a:solidFill>
              </a:rPr>
              <a:t>Peringkat</a:t>
            </a:r>
            <a:r>
              <a:rPr lang="en-GB" sz="1400" dirty="0" smtClean="0">
                <a:solidFill>
                  <a:schemeClr val="tx1"/>
                </a:solidFill>
              </a:rPr>
              <a:t> 1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6689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1501489"/>
            <a:ext cx="8020050" cy="444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153884"/>
            <a:ext cx="9036496" cy="1330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POSISI KAB. GRESIK SESUAI REALISASI INVESTASI PMDN </a:t>
            </a:r>
          </a:p>
          <a:p>
            <a:pPr algn="r"/>
            <a:r>
              <a:rPr lang="en-GB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DI JAWA TIMUR</a:t>
            </a:r>
          </a:p>
          <a:p>
            <a:pPr algn="r"/>
            <a:r>
              <a:rPr lang="en-GB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2017</a:t>
            </a:r>
          </a:p>
          <a:p>
            <a:pPr algn="r"/>
            <a:endParaRPr lang="en-GB" sz="2000" dirty="0">
              <a:solidFill>
                <a:schemeClr val="tx1"/>
              </a:solidFill>
              <a:latin typeface="Antique Olive CompactPS" panose="020B090403050403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61975" y="3284984"/>
            <a:ext cx="3649985" cy="3986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5373689"/>
              </p:ext>
            </p:extLst>
          </p:nvPr>
        </p:nvGraphicFramePr>
        <p:xfrm>
          <a:off x="373113" y="5949280"/>
          <a:ext cx="8208912" cy="59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8912"/>
              </a:tblGrid>
              <a:tr h="522352">
                <a:tc>
                  <a:txBody>
                    <a:bodyPr/>
                    <a:lstStyle/>
                    <a:p>
                      <a:pPr algn="just"/>
                      <a:r>
                        <a:rPr lang="en-GB" sz="1100" b="0" baseline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Meski</a:t>
                      </a:r>
                      <a:r>
                        <a:rPr lang="en-GB" sz="1100" b="0" baseline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 </a:t>
                      </a:r>
                      <a:r>
                        <a:rPr lang="en-GB" sz="1100" b="0" baseline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terjadi</a:t>
                      </a:r>
                      <a:r>
                        <a:rPr lang="en-GB" sz="1100" b="0" baseline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 </a:t>
                      </a:r>
                      <a:r>
                        <a:rPr lang="en-GB" sz="1100" b="0" baseline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ketidakstabilan</a:t>
                      </a:r>
                      <a:r>
                        <a:rPr lang="en-GB" sz="1100" b="0" baseline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 </a:t>
                      </a:r>
                      <a:r>
                        <a:rPr lang="en-GB" sz="1100" b="0" baseline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perekonomian</a:t>
                      </a:r>
                      <a:r>
                        <a:rPr lang="en-GB" sz="1100" b="0" baseline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 </a:t>
                      </a:r>
                      <a:r>
                        <a:rPr lang="en-GB" sz="1100" b="0" baseline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dengan</a:t>
                      </a:r>
                      <a:r>
                        <a:rPr lang="en-GB" sz="1100" b="0" baseline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 </a:t>
                      </a:r>
                      <a:r>
                        <a:rPr lang="en-GB" sz="1100" b="0" baseline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berbagai</a:t>
                      </a:r>
                      <a:r>
                        <a:rPr lang="en-GB" sz="1100" b="0" baseline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 </a:t>
                      </a:r>
                      <a:r>
                        <a:rPr lang="en-GB" sz="1100" b="0" baseline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entitas</a:t>
                      </a:r>
                      <a:r>
                        <a:rPr lang="en-GB" sz="1100" b="0" baseline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, </a:t>
                      </a:r>
                      <a:r>
                        <a:rPr lang="en-GB" sz="1100" b="0" baseline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namun</a:t>
                      </a:r>
                      <a:r>
                        <a:rPr lang="en-GB" sz="1100" b="0" baseline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 </a:t>
                      </a:r>
                      <a:r>
                        <a:rPr lang="en-GB" sz="1100" b="0" baseline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Kabupaten</a:t>
                      </a:r>
                      <a:r>
                        <a:rPr lang="en-GB" sz="1100" b="0" baseline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 Gresik di </a:t>
                      </a:r>
                      <a:r>
                        <a:rPr lang="en-GB" sz="1100" b="0" baseline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tahun</a:t>
                      </a:r>
                      <a:r>
                        <a:rPr lang="en-GB" sz="1100" b="0" baseline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 2017 </a:t>
                      </a:r>
                      <a:r>
                        <a:rPr lang="en-GB" sz="1100" b="0" baseline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masih</a:t>
                      </a:r>
                      <a:r>
                        <a:rPr lang="en-GB" sz="1100" b="0" baseline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 </a:t>
                      </a:r>
                      <a:r>
                        <a:rPr lang="en-GB" sz="1100" b="0" baseline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tetap</a:t>
                      </a:r>
                      <a:r>
                        <a:rPr lang="en-GB" sz="1100" b="0" baseline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 </a:t>
                      </a:r>
                      <a:r>
                        <a:rPr lang="en-GB" sz="1100" b="0" baseline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menjadi</a:t>
                      </a:r>
                      <a:r>
                        <a:rPr lang="en-GB" sz="1100" b="0" baseline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 </a:t>
                      </a:r>
                      <a:r>
                        <a:rPr lang="en-GB" sz="1100" b="0" baseline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pilihan</a:t>
                      </a:r>
                      <a:r>
                        <a:rPr lang="en-GB" sz="1100" b="0" baseline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 investor </a:t>
                      </a:r>
                      <a:r>
                        <a:rPr lang="en-GB" sz="1100" b="0" baseline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untuk</a:t>
                      </a:r>
                      <a:r>
                        <a:rPr lang="en-GB" sz="1100" b="0" baseline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 </a:t>
                      </a:r>
                      <a:r>
                        <a:rPr lang="en-GB" sz="1100" b="0" baseline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merealisasikan</a:t>
                      </a:r>
                      <a:r>
                        <a:rPr lang="en-GB" sz="1100" b="0" baseline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 </a:t>
                      </a:r>
                      <a:r>
                        <a:rPr lang="en-GB" sz="1100" b="0" baseline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investasinya</a:t>
                      </a:r>
                      <a:r>
                        <a:rPr lang="en-GB" sz="1100" b="0" baseline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. Hal </a:t>
                      </a:r>
                      <a:r>
                        <a:rPr lang="en-GB" sz="1100" b="0" baseline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ini</a:t>
                      </a:r>
                      <a:r>
                        <a:rPr lang="en-GB" sz="1100" b="0" baseline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 </a:t>
                      </a:r>
                      <a:r>
                        <a:rPr lang="en-GB" sz="1100" b="0" baseline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terbukti</a:t>
                      </a:r>
                      <a:r>
                        <a:rPr lang="en-GB" sz="1100" b="0" baseline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 </a:t>
                      </a:r>
                      <a:r>
                        <a:rPr lang="en-GB" sz="1100" b="0" baseline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dengan</a:t>
                      </a:r>
                      <a:r>
                        <a:rPr lang="en-GB" sz="1100" b="0" baseline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 </a:t>
                      </a:r>
                      <a:r>
                        <a:rPr lang="en-GB" sz="1100" b="0" baseline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keberadaan</a:t>
                      </a:r>
                      <a:r>
                        <a:rPr lang="en-GB" sz="1100" b="0" baseline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 632 unit </a:t>
                      </a:r>
                      <a:r>
                        <a:rPr lang="en-GB" sz="1100" b="0" baseline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proyek</a:t>
                      </a:r>
                      <a:r>
                        <a:rPr lang="en-GB" sz="1100" b="0" baseline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 </a:t>
                      </a:r>
                      <a:r>
                        <a:rPr lang="en-GB" sz="1100" b="0" baseline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dengan</a:t>
                      </a:r>
                      <a:r>
                        <a:rPr lang="en-GB" sz="1100" b="0" baseline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 total </a:t>
                      </a:r>
                      <a:r>
                        <a:rPr lang="en-GB" sz="1100" b="0" baseline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investasi</a:t>
                      </a:r>
                      <a:r>
                        <a:rPr lang="en-GB" sz="1100" b="0" baseline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 9,17 T.</a:t>
                      </a:r>
                      <a:endParaRPr lang="en-GB" sz="1100" b="0" dirty="0">
                        <a:solidFill>
                          <a:schemeClr val="tx1"/>
                        </a:solidFill>
                        <a:latin typeface="Albertus Extra Bold" panose="020E0802040304020204" pitchFamily="34" charset="0"/>
                      </a:endParaRPr>
                    </a:p>
                  </a:txBody>
                  <a:tcPr>
                    <a:solidFill>
                      <a:srgbClr val="FF9999"/>
                    </a:solidFill>
                  </a:tcPr>
                </a:tc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4067944" y="3573016"/>
            <a:ext cx="504056" cy="129614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4518248" y="4869160"/>
            <a:ext cx="1152128" cy="497837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err="1" smtClean="0">
                <a:solidFill>
                  <a:schemeClr val="tx1"/>
                </a:solidFill>
              </a:rPr>
              <a:t>Jumlah</a:t>
            </a:r>
            <a:r>
              <a:rPr lang="en-GB" sz="1100" dirty="0" smtClean="0">
                <a:solidFill>
                  <a:schemeClr val="tx1"/>
                </a:solidFill>
              </a:rPr>
              <a:t> </a:t>
            </a:r>
            <a:r>
              <a:rPr lang="en-GB" sz="1100" dirty="0" err="1" smtClean="0">
                <a:solidFill>
                  <a:schemeClr val="tx1"/>
                </a:solidFill>
              </a:rPr>
              <a:t>proyek</a:t>
            </a:r>
            <a:r>
              <a:rPr lang="en-GB" sz="1100" dirty="0" smtClean="0">
                <a:solidFill>
                  <a:schemeClr val="tx1"/>
                </a:solidFill>
              </a:rPr>
              <a:t> </a:t>
            </a:r>
            <a:r>
              <a:rPr lang="en-GB" sz="1100" dirty="0" err="1" smtClean="0">
                <a:solidFill>
                  <a:schemeClr val="tx1"/>
                </a:solidFill>
              </a:rPr>
              <a:t>terbanyak</a:t>
            </a:r>
            <a:r>
              <a:rPr lang="en-GB" sz="1100" dirty="0" smtClean="0">
                <a:solidFill>
                  <a:schemeClr val="tx1"/>
                </a:solidFill>
              </a:rPr>
              <a:t> di </a:t>
            </a:r>
            <a:r>
              <a:rPr lang="en-GB" sz="1100" dirty="0" err="1" smtClean="0">
                <a:solidFill>
                  <a:schemeClr val="tx1"/>
                </a:solidFill>
              </a:rPr>
              <a:t>Jawa</a:t>
            </a:r>
            <a:r>
              <a:rPr lang="en-GB" sz="1100" dirty="0" smtClean="0">
                <a:solidFill>
                  <a:schemeClr val="tx1"/>
                </a:solidFill>
              </a:rPr>
              <a:t> </a:t>
            </a:r>
            <a:r>
              <a:rPr lang="en-GB" sz="1100" dirty="0" err="1" smtClean="0">
                <a:solidFill>
                  <a:schemeClr val="tx1"/>
                </a:solidFill>
              </a:rPr>
              <a:t>Timur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3"/>
          <p:cNvSpPr txBox="1">
            <a:spLocks/>
          </p:cNvSpPr>
          <p:nvPr/>
        </p:nvSpPr>
        <p:spPr bwMode="auto">
          <a:xfrm>
            <a:off x="7014312" y="6237312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40B41D-FD10-4A38-B39B-626510BD49B7}" type="slidenum">
              <a:rPr lang="en-US" sz="1800" b="1" smtClean="0"/>
              <a:pPr/>
              <a:t>33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9925408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539852"/>
            <a:ext cx="7920880" cy="237626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GB" sz="5400" dirty="0" err="1" smtClean="0">
                <a:latin typeface="Monotype Corsiva" panose="03010101010201010101" pitchFamily="66" charset="0"/>
              </a:rPr>
              <a:t>Kinerja</a:t>
            </a:r>
            <a:endParaRPr lang="en-GB" sz="5400" dirty="0" smtClean="0">
              <a:latin typeface="Monotype Corsiva" panose="03010101010201010101" pitchFamily="66" charset="0"/>
            </a:endParaRPr>
          </a:p>
          <a:p>
            <a:pPr marL="0" indent="0" algn="r">
              <a:buNone/>
            </a:pPr>
            <a:r>
              <a:rPr lang="en-GB" sz="5400" dirty="0" err="1" smtClean="0">
                <a:latin typeface="Monotype Corsiva" panose="03010101010201010101" pitchFamily="66" charset="0"/>
              </a:rPr>
              <a:t>Pelayanan</a:t>
            </a:r>
            <a:endParaRPr lang="en-GB" sz="5400" dirty="0" smtClean="0">
              <a:latin typeface="Monotype Corsiva" panose="03010101010201010101" pitchFamily="66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5364088" y="4077072"/>
            <a:ext cx="3312368" cy="720080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 dirty="0"/>
          </a:p>
        </p:txBody>
      </p:sp>
      <p:pic>
        <p:nvPicPr>
          <p:cNvPr id="6" name="Picture 12" descr="I:\foto darma wanita dan BKPM JAKARTA\IMG_09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2251075" cy="14620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I:\FOTO-FOTO\2015\PAMERAN INOVASI PP-SDA JUNI 2015\IMG_12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69462"/>
            <a:ext cx="2286000" cy="1524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I:\PAMERN\IMG_1333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2569" y="4068584"/>
            <a:ext cx="2209800" cy="13811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I:\AUDIT SEM I 2015\IMG_1778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73488" y="4941168"/>
            <a:ext cx="2333625" cy="14811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31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976213"/>
          </a:xfrm>
        </p:spPr>
        <p:txBody>
          <a:bodyPr>
            <a:normAutofit fontScale="90000"/>
          </a:bodyPr>
          <a:lstStyle/>
          <a:p>
            <a:pPr algn="r"/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  <a:t>PENERBITAN IZIN</a:t>
            </a:r>
            <a:b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</a:b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  <a:t>2008 - 2017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rint MT Shadow" panose="04020605060303030202" pitchFamily="82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1995911"/>
              </p:ext>
            </p:extLst>
          </p:nvPr>
        </p:nvGraphicFramePr>
        <p:xfrm>
          <a:off x="395536" y="1916832"/>
          <a:ext cx="8515225" cy="4072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4312" y="6237312"/>
            <a:ext cx="2133600" cy="476250"/>
          </a:xfrm>
        </p:spPr>
        <p:txBody>
          <a:bodyPr/>
          <a:lstStyle/>
          <a:p>
            <a:fld id="{CF40B41D-FD10-4A38-B39B-626510BD49B7}" type="slidenum">
              <a:rPr lang="en-US" sz="1800" b="1" smtClean="0"/>
              <a:pPr/>
              <a:t>35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78878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8229600" cy="1080120"/>
          </a:xfrm>
          <a:noFill/>
        </p:spPr>
        <p:txBody>
          <a:bodyPr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rint MT Shadow" panose="04020605060303030202" pitchFamily="82" charset="0"/>
              </a:rPr>
              <a:t>PENERBITAN IZIN 2017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rint MT Shadow" panose="04020605060303030202" pitchFamily="82" charset="0"/>
            </a:endParaRPr>
          </a:p>
        </p:txBody>
      </p:sp>
      <p:graphicFrame>
        <p:nvGraphicFramePr>
          <p:cNvPr id="3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7713976"/>
              </p:ext>
            </p:extLst>
          </p:nvPr>
        </p:nvGraphicFramePr>
        <p:xfrm>
          <a:off x="328613" y="1628800"/>
          <a:ext cx="8413750" cy="4895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165304"/>
            <a:ext cx="2133600" cy="476250"/>
          </a:xfrm>
        </p:spPr>
        <p:txBody>
          <a:bodyPr/>
          <a:lstStyle/>
          <a:p>
            <a:fld id="{CF40B41D-FD10-4A38-B39B-626510BD49B7}" type="slidenum">
              <a:rPr lang="en-US" sz="1800" b="1" smtClean="0"/>
              <a:pPr/>
              <a:t>36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0087024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88" y="304800"/>
            <a:ext cx="8229600" cy="1082675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GB" sz="2800" dirty="0" smtClean="0">
                <a:latin typeface="Berlin Sans FB" panose="020E0602020502020306" pitchFamily="34" charset="0"/>
              </a:rPr>
              <a:t>HASIL SURVEY </a:t>
            </a:r>
            <a:r>
              <a:rPr lang="id-ID" sz="2800" dirty="0" smtClean="0">
                <a:latin typeface="Berlin Sans FB" panose="020E0602020502020306" pitchFamily="34" charset="0"/>
              </a:rPr>
              <a:t>K</a:t>
            </a:r>
            <a:r>
              <a:rPr lang="en-GB" sz="2800" dirty="0" smtClean="0">
                <a:latin typeface="Berlin Sans FB" panose="020E0602020502020306" pitchFamily="34" charset="0"/>
              </a:rPr>
              <a:t>EPUASAN </a:t>
            </a:r>
            <a:r>
              <a:rPr lang="id-ID" sz="2800" dirty="0" smtClean="0">
                <a:latin typeface="Berlin Sans FB" panose="020E0602020502020306" pitchFamily="34" charset="0"/>
              </a:rPr>
              <a:t>M</a:t>
            </a:r>
            <a:r>
              <a:rPr lang="en-GB" sz="2800" dirty="0" smtClean="0">
                <a:latin typeface="Berlin Sans FB" panose="020E0602020502020306" pitchFamily="34" charset="0"/>
              </a:rPr>
              <a:t>ASYARAKAT</a:t>
            </a:r>
            <a:r>
              <a:rPr lang="id-ID" sz="2800" dirty="0" smtClean="0">
                <a:latin typeface="Berlin Sans FB" panose="020E0602020502020306" pitchFamily="34" charset="0"/>
              </a:rPr>
              <a:t> </a:t>
            </a:r>
            <a:r>
              <a:rPr lang="id-ID" dirty="0" smtClean="0"/>
              <a:t/>
            </a:r>
            <a:br>
              <a:rPr lang="id-ID" dirty="0" smtClean="0"/>
            </a:br>
            <a:r>
              <a:rPr lang="en-GB" sz="1200" dirty="0" err="1" smtClean="0">
                <a:latin typeface="Lucida Calligraphy" panose="03010101010101010101" pitchFamily="66" charset="0"/>
              </a:rPr>
              <a:t>Dinas</a:t>
            </a:r>
            <a:r>
              <a:rPr lang="en-GB" sz="1200" dirty="0" smtClean="0">
                <a:latin typeface="Lucida Calligraphy" panose="03010101010101010101" pitchFamily="66" charset="0"/>
              </a:rPr>
              <a:t> </a:t>
            </a:r>
            <a:r>
              <a:rPr lang="en-GB" sz="1200" dirty="0" err="1" smtClean="0">
                <a:latin typeface="Lucida Calligraphy" panose="03010101010101010101" pitchFamily="66" charset="0"/>
              </a:rPr>
              <a:t>Penanaman</a:t>
            </a:r>
            <a:r>
              <a:rPr lang="en-GB" sz="1200" dirty="0" smtClean="0">
                <a:latin typeface="Lucida Calligraphy" panose="03010101010101010101" pitchFamily="66" charset="0"/>
              </a:rPr>
              <a:t> Modal </a:t>
            </a:r>
            <a:r>
              <a:rPr lang="en-GB" sz="1200" dirty="0" err="1" smtClean="0">
                <a:latin typeface="Lucida Calligraphy" panose="03010101010101010101" pitchFamily="66" charset="0"/>
              </a:rPr>
              <a:t>dan</a:t>
            </a:r>
            <a:r>
              <a:rPr lang="en-GB" sz="1200" dirty="0" smtClean="0">
                <a:latin typeface="Lucida Calligraphy" panose="03010101010101010101" pitchFamily="66" charset="0"/>
              </a:rPr>
              <a:t> PTSP</a:t>
            </a:r>
            <a:endParaRPr lang="id-ID" sz="1200" dirty="0">
              <a:latin typeface="Lucida Calligraphy" panose="03010101010101010101" pitchFamily="66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8711680"/>
              </p:ext>
            </p:extLst>
          </p:nvPr>
        </p:nvGraphicFramePr>
        <p:xfrm>
          <a:off x="539552" y="1700808"/>
          <a:ext cx="8352928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2984497"/>
              </p:ext>
            </p:extLst>
          </p:nvPr>
        </p:nvGraphicFramePr>
        <p:xfrm>
          <a:off x="250825" y="1773238"/>
          <a:ext cx="5616575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6575"/>
              </a:tblGrid>
              <a:tr h="360040">
                <a:tc>
                  <a:txBody>
                    <a:bodyPr/>
                    <a:lstStyle/>
                    <a:p>
                      <a:r>
                        <a:rPr lang="en-GB" sz="1200" b="0" dirty="0" err="1" smtClean="0">
                          <a:solidFill>
                            <a:schemeClr val="bg1"/>
                          </a:solidFill>
                        </a:rPr>
                        <a:t>Hasil</a:t>
                      </a:r>
                      <a:r>
                        <a:rPr lang="en-GB" sz="1200" b="0" dirty="0" smtClean="0">
                          <a:solidFill>
                            <a:schemeClr val="bg1"/>
                          </a:solidFill>
                        </a:rPr>
                        <a:t> Survey </a:t>
                      </a:r>
                      <a:r>
                        <a:rPr lang="en-GB" sz="1200" b="0" dirty="0" err="1" smtClean="0">
                          <a:solidFill>
                            <a:schemeClr val="bg1"/>
                          </a:solidFill>
                        </a:rPr>
                        <a:t>Kepuasan</a:t>
                      </a:r>
                      <a:r>
                        <a:rPr lang="en-GB" sz="1200" b="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200" b="0" baseline="0" dirty="0" err="1" smtClean="0">
                          <a:solidFill>
                            <a:schemeClr val="bg1"/>
                          </a:solidFill>
                        </a:rPr>
                        <a:t>Masyarakat</a:t>
                      </a:r>
                      <a:r>
                        <a:rPr lang="en-GB" sz="1200" b="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200" b="0" baseline="0" dirty="0" err="1" smtClean="0">
                          <a:solidFill>
                            <a:schemeClr val="bg1"/>
                          </a:solidFill>
                        </a:rPr>
                        <a:t>terhadap</a:t>
                      </a:r>
                      <a:r>
                        <a:rPr lang="en-GB" sz="1200" b="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200" b="0" baseline="0" dirty="0" err="1" smtClean="0">
                          <a:solidFill>
                            <a:schemeClr val="bg1"/>
                          </a:solidFill>
                        </a:rPr>
                        <a:t>pelayanan</a:t>
                      </a:r>
                      <a:r>
                        <a:rPr lang="en-GB" sz="1200" b="0" baseline="0" dirty="0" smtClean="0">
                          <a:solidFill>
                            <a:schemeClr val="bg1"/>
                          </a:solidFill>
                        </a:rPr>
                        <a:t> DPM </a:t>
                      </a:r>
                      <a:r>
                        <a:rPr lang="en-GB" sz="1200" b="0" baseline="0" dirty="0" err="1" smtClean="0">
                          <a:solidFill>
                            <a:schemeClr val="bg1"/>
                          </a:solidFill>
                        </a:rPr>
                        <a:t>dan</a:t>
                      </a:r>
                      <a:r>
                        <a:rPr lang="en-GB" sz="1200" b="0" baseline="0" dirty="0" smtClean="0">
                          <a:solidFill>
                            <a:schemeClr val="bg1"/>
                          </a:solidFill>
                        </a:rPr>
                        <a:t> PTSP </a:t>
                      </a:r>
                      <a:r>
                        <a:rPr lang="en-GB" sz="1200" b="0" baseline="0" dirty="0" err="1" smtClean="0">
                          <a:solidFill>
                            <a:schemeClr val="bg1"/>
                          </a:solidFill>
                        </a:rPr>
                        <a:t>Kab</a:t>
                      </a:r>
                      <a:r>
                        <a:rPr lang="en-GB" sz="1200" b="0" baseline="0" dirty="0" smtClean="0">
                          <a:solidFill>
                            <a:schemeClr val="bg1"/>
                          </a:solidFill>
                        </a:rPr>
                        <a:t>. Gresik </a:t>
                      </a:r>
                      <a:r>
                        <a:rPr lang="en-GB" sz="1200" b="0" baseline="0" dirty="0" err="1" smtClean="0">
                          <a:solidFill>
                            <a:schemeClr val="bg1"/>
                          </a:solidFill>
                        </a:rPr>
                        <a:t>termasuk</a:t>
                      </a:r>
                      <a:r>
                        <a:rPr lang="en-GB" sz="1200" b="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200" b="0" baseline="0" dirty="0" err="1" smtClean="0">
                          <a:solidFill>
                            <a:schemeClr val="bg1"/>
                          </a:solidFill>
                        </a:rPr>
                        <a:t>kategori</a:t>
                      </a:r>
                      <a:r>
                        <a:rPr lang="en-GB" sz="1200" b="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200" b="1" baseline="0" dirty="0" smtClean="0">
                          <a:solidFill>
                            <a:schemeClr val="bg1"/>
                          </a:solidFill>
                        </a:rPr>
                        <a:t>SANGAT</a:t>
                      </a:r>
                      <a:r>
                        <a:rPr lang="en-GB" sz="1200" b="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200" b="1" baseline="0" dirty="0" smtClean="0">
                          <a:solidFill>
                            <a:schemeClr val="bg1"/>
                          </a:solidFill>
                        </a:rPr>
                        <a:t>BAIK</a:t>
                      </a:r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343538"/>
              </p:ext>
            </p:extLst>
          </p:nvPr>
        </p:nvGraphicFramePr>
        <p:xfrm>
          <a:off x="5219700" y="4724400"/>
          <a:ext cx="3455988" cy="16875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996"/>
                <a:gridCol w="1151996"/>
                <a:gridCol w="1151996"/>
              </a:tblGrid>
              <a:tr h="396487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chemeClr val="bg1"/>
                          </a:solidFill>
                          <a:latin typeface="Arial Nova Cond" panose="020B0506020202020204" pitchFamily="34" charset="0"/>
                        </a:rPr>
                        <a:t>NILAI INTERVAL KONVERSI SKM</a:t>
                      </a:r>
                      <a:endParaRPr lang="en-GB" sz="1000" dirty="0">
                        <a:solidFill>
                          <a:schemeClr val="bg1"/>
                        </a:solidFill>
                        <a:latin typeface="Arial Nova Cond" panose="020B0506020202020204" pitchFamily="34" charset="0"/>
                      </a:endParaRPr>
                    </a:p>
                  </a:txBody>
                  <a:tcPr marL="91430" marR="91430" marT="45749" marB="45749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chemeClr val="bg1"/>
                          </a:solidFill>
                          <a:latin typeface="Arial Nova Cond" panose="020B0506020202020204" pitchFamily="34" charset="0"/>
                        </a:rPr>
                        <a:t>MUTU PELAYANAN</a:t>
                      </a:r>
                      <a:endParaRPr lang="en-GB" sz="1000" dirty="0">
                        <a:solidFill>
                          <a:schemeClr val="bg1"/>
                        </a:solidFill>
                        <a:latin typeface="Arial Nova Cond" panose="020B0506020202020204" pitchFamily="34" charset="0"/>
                      </a:endParaRPr>
                    </a:p>
                  </a:txBody>
                  <a:tcPr marL="91430" marR="91430" marT="45749" marB="45749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chemeClr val="bg1"/>
                          </a:solidFill>
                          <a:latin typeface="Arial Nova Cond" panose="020B0506020202020204" pitchFamily="34" charset="0"/>
                        </a:rPr>
                        <a:t>KINERJA UNIT PELAYANAN</a:t>
                      </a:r>
                      <a:endParaRPr lang="en-GB" sz="1000" dirty="0">
                        <a:solidFill>
                          <a:schemeClr val="bg1"/>
                        </a:solidFill>
                        <a:latin typeface="Arial Nova Cond" panose="020B0506020202020204" pitchFamily="34" charset="0"/>
                      </a:endParaRPr>
                    </a:p>
                  </a:txBody>
                  <a:tcPr marL="91430" marR="91430" marT="45749" marB="45749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22756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chemeClr val="bg1"/>
                          </a:solidFill>
                          <a:latin typeface="Arial Nova Cond" panose="020B0506020202020204" pitchFamily="34" charset="0"/>
                        </a:rPr>
                        <a:t>25 – 43.75</a:t>
                      </a:r>
                      <a:endParaRPr lang="en-GB" sz="1000" dirty="0">
                        <a:solidFill>
                          <a:schemeClr val="bg1"/>
                        </a:solidFill>
                        <a:latin typeface="Arial Nova Cond" panose="020B0506020202020204" pitchFamily="34" charset="0"/>
                      </a:endParaRPr>
                    </a:p>
                  </a:txBody>
                  <a:tcPr marL="91430" marR="91430" marT="45749" marB="45749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chemeClr val="bg1"/>
                          </a:solidFill>
                          <a:latin typeface="Arial Nova Cond" panose="020B0506020202020204" pitchFamily="34" charset="0"/>
                        </a:rPr>
                        <a:t>D</a:t>
                      </a:r>
                      <a:endParaRPr lang="en-GB" sz="1000" dirty="0">
                        <a:solidFill>
                          <a:schemeClr val="bg1"/>
                        </a:solidFill>
                        <a:latin typeface="Arial Nova Cond" panose="020B0506020202020204" pitchFamily="34" charset="0"/>
                      </a:endParaRPr>
                    </a:p>
                  </a:txBody>
                  <a:tcPr marL="91430" marR="91430" marT="45749" marB="45749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err="1" smtClean="0">
                          <a:solidFill>
                            <a:schemeClr val="bg1"/>
                          </a:solidFill>
                          <a:latin typeface="Arial Nova Cond" panose="020B0506020202020204" pitchFamily="34" charset="0"/>
                        </a:rPr>
                        <a:t>Tidak</a:t>
                      </a:r>
                      <a:r>
                        <a:rPr lang="en-GB" sz="1000" baseline="0" dirty="0" smtClean="0">
                          <a:solidFill>
                            <a:schemeClr val="bg1"/>
                          </a:solidFill>
                          <a:latin typeface="Arial Nova Cond" panose="020B0506020202020204" pitchFamily="34" charset="0"/>
                        </a:rPr>
                        <a:t> </a:t>
                      </a:r>
                      <a:r>
                        <a:rPr lang="en-GB" sz="1000" baseline="0" dirty="0" err="1" smtClean="0">
                          <a:solidFill>
                            <a:schemeClr val="bg1"/>
                          </a:solidFill>
                          <a:latin typeface="Arial Nova Cond" panose="020B0506020202020204" pitchFamily="34" charset="0"/>
                        </a:rPr>
                        <a:t>Baik</a:t>
                      </a:r>
                      <a:endParaRPr lang="en-GB" sz="1000" dirty="0">
                        <a:solidFill>
                          <a:schemeClr val="bg1"/>
                        </a:solidFill>
                        <a:latin typeface="Arial Nova Cond" panose="020B0506020202020204" pitchFamily="34" charset="0"/>
                      </a:endParaRPr>
                    </a:p>
                  </a:txBody>
                  <a:tcPr marL="91430" marR="91430" marT="45749" marB="45749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22756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chemeClr val="bg1"/>
                          </a:solidFill>
                          <a:latin typeface="Arial Nova Cond" panose="020B0506020202020204" pitchFamily="34" charset="0"/>
                        </a:rPr>
                        <a:t>43.76 – 62.50</a:t>
                      </a:r>
                      <a:endParaRPr lang="en-GB" sz="1000" dirty="0">
                        <a:solidFill>
                          <a:schemeClr val="bg1"/>
                        </a:solidFill>
                        <a:latin typeface="Arial Nova Cond" panose="020B0506020202020204" pitchFamily="34" charset="0"/>
                      </a:endParaRPr>
                    </a:p>
                  </a:txBody>
                  <a:tcPr marL="91430" marR="91430" marT="45749" marB="45749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chemeClr val="bg1"/>
                          </a:solidFill>
                          <a:latin typeface="Arial Nova Cond" panose="020B0506020202020204" pitchFamily="34" charset="0"/>
                        </a:rPr>
                        <a:t>C</a:t>
                      </a:r>
                      <a:endParaRPr lang="en-GB" sz="1000" dirty="0">
                        <a:solidFill>
                          <a:schemeClr val="bg1"/>
                        </a:solidFill>
                        <a:latin typeface="Arial Nova Cond" panose="020B0506020202020204" pitchFamily="34" charset="0"/>
                      </a:endParaRPr>
                    </a:p>
                  </a:txBody>
                  <a:tcPr marL="91430" marR="91430" marT="45749" marB="45749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err="1" smtClean="0">
                          <a:solidFill>
                            <a:schemeClr val="bg1"/>
                          </a:solidFill>
                          <a:latin typeface="Arial Nova Cond" panose="020B0506020202020204" pitchFamily="34" charset="0"/>
                        </a:rPr>
                        <a:t>Kurang</a:t>
                      </a:r>
                      <a:r>
                        <a:rPr lang="en-GB" sz="1000" dirty="0" smtClean="0">
                          <a:solidFill>
                            <a:schemeClr val="bg1"/>
                          </a:solidFill>
                          <a:latin typeface="Arial Nova Cond" panose="020B0506020202020204" pitchFamily="34" charset="0"/>
                        </a:rPr>
                        <a:t> </a:t>
                      </a:r>
                      <a:r>
                        <a:rPr lang="en-GB" sz="1000" dirty="0" err="1" smtClean="0">
                          <a:solidFill>
                            <a:schemeClr val="bg1"/>
                          </a:solidFill>
                          <a:latin typeface="Arial Nova Cond" panose="020B0506020202020204" pitchFamily="34" charset="0"/>
                        </a:rPr>
                        <a:t>Baik</a:t>
                      </a:r>
                      <a:endParaRPr lang="en-GB" sz="1000" dirty="0">
                        <a:solidFill>
                          <a:schemeClr val="bg1"/>
                        </a:solidFill>
                        <a:latin typeface="Arial Nova Cond" panose="020B0506020202020204" pitchFamily="34" charset="0"/>
                      </a:endParaRPr>
                    </a:p>
                  </a:txBody>
                  <a:tcPr marL="91430" marR="91430" marT="45749" marB="45749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22756">
                <a:tc>
                  <a:txBody>
                    <a:bodyPr/>
                    <a:lstStyle/>
                    <a:p>
                      <a:pPr algn="ctr"/>
                      <a:r>
                        <a:rPr lang="en-GB" sz="1000" b="1" i="1" dirty="0" smtClean="0">
                          <a:solidFill>
                            <a:schemeClr val="bg1"/>
                          </a:solidFill>
                          <a:latin typeface="Arial Nova Cond" panose="020B0506020202020204" pitchFamily="34" charset="0"/>
                        </a:rPr>
                        <a:t>62.51 – 81.25</a:t>
                      </a:r>
                      <a:endParaRPr lang="en-GB" sz="1000" b="1" i="1" dirty="0">
                        <a:solidFill>
                          <a:schemeClr val="bg1"/>
                        </a:solidFill>
                        <a:latin typeface="Arial Nova Cond" panose="020B0506020202020204" pitchFamily="34" charset="0"/>
                      </a:endParaRPr>
                    </a:p>
                  </a:txBody>
                  <a:tcPr marL="91430" marR="91430" marT="45749" marB="45749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i="1" dirty="0" smtClean="0">
                          <a:solidFill>
                            <a:schemeClr val="bg1"/>
                          </a:solidFill>
                          <a:latin typeface="Arial Nova Cond" panose="020B0506020202020204" pitchFamily="34" charset="0"/>
                        </a:rPr>
                        <a:t>B</a:t>
                      </a:r>
                      <a:endParaRPr lang="en-GB" sz="1000" b="1" i="1" dirty="0">
                        <a:solidFill>
                          <a:schemeClr val="bg1"/>
                        </a:solidFill>
                        <a:latin typeface="Arial Nova Cond" panose="020B0506020202020204" pitchFamily="34" charset="0"/>
                      </a:endParaRPr>
                    </a:p>
                  </a:txBody>
                  <a:tcPr marL="91430" marR="91430" marT="45749" marB="45749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i="1" dirty="0" err="1" smtClean="0">
                          <a:solidFill>
                            <a:schemeClr val="bg1"/>
                          </a:solidFill>
                          <a:latin typeface="Arial Nova Cond" panose="020B0506020202020204" pitchFamily="34" charset="0"/>
                        </a:rPr>
                        <a:t>Baik</a:t>
                      </a:r>
                      <a:endParaRPr lang="en-GB" sz="1000" b="1" i="1" dirty="0">
                        <a:solidFill>
                          <a:schemeClr val="bg1"/>
                        </a:solidFill>
                        <a:latin typeface="Arial Nova Cond" panose="020B0506020202020204" pitchFamily="34" charset="0"/>
                      </a:endParaRPr>
                    </a:p>
                  </a:txBody>
                  <a:tcPr marL="91430" marR="91430" marT="45749" marB="45749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22756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chemeClr val="bg1"/>
                          </a:solidFill>
                          <a:latin typeface="Arial Nova Cond" panose="020B0506020202020204" pitchFamily="34" charset="0"/>
                        </a:rPr>
                        <a:t>81.26 - 100</a:t>
                      </a:r>
                      <a:endParaRPr lang="en-GB" sz="1000" dirty="0">
                        <a:solidFill>
                          <a:schemeClr val="bg1"/>
                        </a:solidFill>
                        <a:latin typeface="Arial Nova Cond" panose="020B0506020202020204" pitchFamily="34" charset="0"/>
                      </a:endParaRPr>
                    </a:p>
                  </a:txBody>
                  <a:tcPr marL="91430" marR="91430" marT="45749" marB="45749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>
                          <a:solidFill>
                            <a:schemeClr val="bg1"/>
                          </a:solidFill>
                          <a:latin typeface="Arial Nova Cond" panose="020B0506020202020204" pitchFamily="34" charset="0"/>
                        </a:rPr>
                        <a:t>A</a:t>
                      </a:r>
                      <a:endParaRPr lang="en-GB" sz="1000" dirty="0">
                        <a:solidFill>
                          <a:schemeClr val="bg1"/>
                        </a:solidFill>
                        <a:latin typeface="Arial Nova Cond" panose="020B0506020202020204" pitchFamily="34" charset="0"/>
                      </a:endParaRPr>
                    </a:p>
                  </a:txBody>
                  <a:tcPr marL="91430" marR="91430" marT="45749" marB="45749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err="1" smtClean="0">
                          <a:solidFill>
                            <a:schemeClr val="bg1"/>
                          </a:solidFill>
                          <a:latin typeface="Arial Nova Cond" panose="020B0506020202020204" pitchFamily="34" charset="0"/>
                        </a:rPr>
                        <a:t>Sangat</a:t>
                      </a:r>
                      <a:r>
                        <a:rPr lang="en-GB" sz="1000" dirty="0" smtClean="0">
                          <a:solidFill>
                            <a:schemeClr val="bg1"/>
                          </a:solidFill>
                          <a:latin typeface="Arial Nova Cond" panose="020B0506020202020204" pitchFamily="34" charset="0"/>
                        </a:rPr>
                        <a:t> </a:t>
                      </a:r>
                      <a:r>
                        <a:rPr lang="en-GB" sz="1000" dirty="0" err="1" smtClean="0">
                          <a:solidFill>
                            <a:schemeClr val="bg1"/>
                          </a:solidFill>
                          <a:latin typeface="Arial Nova Cond" panose="020B0506020202020204" pitchFamily="34" charset="0"/>
                        </a:rPr>
                        <a:t>Baik</a:t>
                      </a:r>
                      <a:endParaRPr lang="en-GB" sz="1000" dirty="0">
                        <a:solidFill>
                          <a:schemeClr val="bg1"/>
                        </a:solidFill>
                        <a:latin typeface="Arial Nova Cond" panose="020B0506020202020204" pitchFamily="34" charset="0"/>
                      </a:endParaRPr>
                    </a:p>
                  </a:txBody>
                  <a:tcPr marL="91430" marR="91430" marT="45749" marB="45749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7772203"/>
              </p:ext>
            </p:extLst>
          </p:nvPr>
        </p:nvGraphicFramePr>
        <p:xfrm>
          <a:off x="3276600" y="4652963"/>
          <a:ext cx="1800225" cy="86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25"/>
              </a:tblGrid>
              <a:tr h="863600">
                <a:tc>
                  <a:txBody>
                    <a:bodyPr/>
                    <a:lstStyle/>
                    <a:p>
                      <a:r>
                        <a:rPr lang="en-GB" sz="1000" b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Pedoman</a:t>
                      </a:r>
                      <a:r>
                        <a:rPr lang="en-GB" sz="1000" b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 </a:t>
                      </a:r>
                      <a:r>
                        <a:rPr lang="en-GB" sz="1000" b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kategori</a:t>
                      </a:r>
                      <a:r>
                        <a:rPr lang="en-GB" sz="1000" b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 </a:t>
                      </a:r>
                      <a:r>
                        <a:rPr lang="en-GB" sz="1000" b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mutu</a:t>
                      </a:r>
                      <a:r>
                        <a:rPr lang="en-GB" sz="1000" b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 </a:t>
                      </a:r>
                      <a:r>
                        <a:rPr lang="en-GB" sz="1000" b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pelayanan</a:t>
                      </a:r>
                      <a:r>
                        <a:rPr lang="en-GB" sz="1000" b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 </a:t>
                      </a:r>
                      <a:r>
                        <a:rPr lang="en-GB" sz="1000" b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sesuai</a:t>
                      </a:r>
                      <a:r>
                        <a:rPr lang="en-GB" sz="1000" b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 </a:t>
                      </a:r>
                      <a:r>
                        <a:rPr lang="en-GB" sz="1000" b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dengan</a:t>
                      </a:r>
                      <a:r>
                        <a:rPr lang="en-GB" sz="1000" b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 </a:t>
                      </a:r>
                      <a:r>
                        <a:rPr lang="en-GB" sz="1000" b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ketentuan</a:t>
                      </a:r>
                      <a:r>
                        <a:rPr lang="en-GB" sz="1000" b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 </a:t>
                      </a:r>
                      <a:r>
                        <a:rPr lang="en-GB" sz="1000" b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Kementerian</a:t>
                      </a:r>
                      <a:r>
                        <a:rPr lang="en-GB" sz="1000" b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 PAN </a:t>
                      </a:r>
                      <a:r>
                        <a:rPr lang="en-GB" sz="1000" b="0" dirty="0" err="1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dan</a:t>
                      </a:r>
                      <a:r>
                        <a:rPr lang="en-GB" sz="1000" b="0" dirty="0" smtClean="0">
                          <a:solidFill>
                            <a:schemeClr val="tx1"/>
                          </a:solidFill>
                          <a:latin typeface="Albertus Extra Bold" panose="020E0802040304020204" pitchFamily="34" charset="0"/>
                        </a:rPr>
                        <a:t> RB</a:t>
                      </a:r>
                      <a:endParaRPr lang="en-GB" sz="1000" b="0" dirty="0">
                        <a:solidFill>
                          <a:schemeClr val="tx1"/>
                        </a:solidFill>
                        <a:latin typeface="Albertus Extra Bold" panose="020E0802040304020204" pitchFamily="34" charset="0"/>
                      </a:endParaRPr>
                    </a:p>
                  </a:txBody>
                  <a:tcPr marL="91441" marR="91441" marT="45694" marB="45694">
                    <a:solidFill>
                      <a:srgbClr val="FFCC99"/>
                    </a:solidFill>
                  </a:tcPr>
                </a:tc>
              </a:tr>
            </a:tbl>
          </a:graphicData>
        </a:graphic>
      </p:graphicFrame>
      <p:sp>
        <p:nvSpPr>
          <p:cNvPr id="10" name="Curved Right Arrow 9"/>
          <p:cNvSpPr/>
          <p:nvPr/>
        </p:nvSpPr>
        <p:spPr>
          <a:xfrm>
            <a:off x="611188" y="3860800"/>
            <a:ext cx="4680892" cy="2664544"/>
          </a:xfrm>
          <a:prstGeom prst="curvedRightArrow">
            <a:avLst>
              <a:gd name="adj1" fmla="val 25000"/>
              <a:gd name="adj2" fmla="val 17285"/>
              <a:gd name="adj3" fmla="val 95790"/>
            </a:avLst>
          </a:prstGeom>
          <a:solidFill>
            <a:srgbClr val="F939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219700" y="6020966"/>
            <a:ext cx="3455988" cy="3603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4312" y="6237312"/>
            <a:ext cx="2133600" cy="476250"/>
          </a:xfrm>
        </p:spPr>
        <p:txBody>
          <a:bodyPr/>
          <a:lstStyle/>
          <a:p>
            <a:fld id="{CF40B41D-FD10-4A38-B39B-626510BD49B7}" type="slidenum">
              <a:rPr lang="en-US" sz="1800" b="1" smtClean="0"/>
              <a:pPr/>
              <a:t>37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39341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548680"/>
            <a:ext cx="7128792" cy="958474"/>
          </a:xfrm>
        </p:spPr>
        <p:txBody>
          <a:bodyPr>
            <a:noAutofit/>
          </a:bodyPr>
          <a:lstStyle/>
          <a:p>
            <a:r>
              <a:rPr lang="en-GB" sz="2800" dirty="0" smtClean="0"/>
              <a:t>PENCAPAIAN KINERJA DAN ANGGARAN</a:t>
            </a:r>
            <a:endParaRPr lang="en-GB" sz="28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3031710"/>
              </p:ext>
            </p:extLst>
          </p:nvPr>
        </p:nvGraphicFramePr>
        <p:xfrm>
          <a:off x="179511" y="1444625"/>
          <a:ext cx="8499352" cy="19862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624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624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6241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6241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6241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6241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6241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6241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endParaRPr lang="en-GB" sz="11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z="1100" b="1" dirty="0" err="1" smtClean="0">
                          <a:solidFill>
                            <a:schemeClr val="tx1"/>
                          </a:solidFill>
                        </a:rPr>
                        <a:t>Sasaran</a:t>
                      </a:r>
                      <a:r>
                        <a:rPr lang="en-GB" sz="1100" b="1" dirty="0" smtClean="0">
                          <a:solidFill>
                            <a:schemeClr val="tx1"/>
                          </a:solidFill>
                        </a:rPr>
                        <a:t> /</a:t>
                      </a:r>
                    </a:p>
                    <a:p>
                      <a:pPr algn="ctr"/>
                      <a:r>
                        <a:rPr lang="en-GB" sz="1100" b="1" dirty="0" smtClean="0">
                          <a:solidFill>
                            <a:schemeClr val="tx1"/>
                          </a:solidFill>
                        </a:rPr>
                        <a:t>Program</a:t>
                      </a:r>
                      <a:endParaRPr lang="en-GB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GB" sz="11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z="1100" b="1" dirty="0" err="1" smtClean="0">
                          <a:solidFill>
                            <a:schemeClr val="tx1"/>
                          </a:solidFill>
                        </a:rPr>
                        <a:t>Indikator</a:t>
                      </a:r>
                      <a:endParaRPr lang="en-GB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100" b="1" dirty="0" err="1" smtClean="0">
                          <a:solidFill>
                            <a:schemeClr val="tx1"/>
                          </a:solidFill>
                        </a:rPr>
                        <a:t>Kinerja</a:t>
                      </a:r>
                      <a:endParaRPr lang="en-GB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100" b="1" dirty="0" err="1" smtClean="0">
                          <a:solidFill>
                            <a:schemeClr val="tx1"/>
                          </a:solidFill>
                        </a:rPr>
                        <a:t>Anggaran</a:t>
                      </a:r>
                      <a:endParaRPr lang="en-GB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smtClean="0">
                          <a:solidFill>
                            <a:schemeClr val="tx1"/>
                          </a:solidFill>
                        </a:rPr>
                        <a:t>Target</a:t>
                      </a:r>
                      <a:endParaRPr lang="en-GB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err="1" smtClean="0">
                          <a:solidFill>
                            <a:schemeClr val="tx1"/>
                          </a:solidFill>
                        </a:rPr>
                        <a:t>Realisasi</a:t>
                      </a:r>
                      <a:endParaRPr lang="en-GB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err="1" smtClean="0">
                          <a:solidFill>
                            <a:schemeClr val="tx1"/>
                          </a:solidFill>
                        </a:rPr>
                        <a:t>Capaian</a:t>
                      </a:r>
                      <a:endParaRPr lang="en-GB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err="1" smtClean="0">
                          <a:solidFill>
                            <a:schemeClr val="tx1"/>
                          </a:solidFill>
                        </a:rPr>
                        <a:t>Alokasi</a:t>
                      </a:r>
                      <a:endParaRPr lang="en-GB" sz="11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z="1100" b="1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GB" sz="1100" b="1" dirty="0" err="1" smtClean="0">
                          <a:solidFill>
                            <a:schemeClr val="tx1"/>
                          </a:solidFill>
                        </a:rPr>
                        <a:t>Rp</a:t>
                      </a:r>
                      <a:r>
                        <a:rPr lang="en-GB" sz="11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GB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err="1" smtClean="0">
                          <a:solidFill>
                            <a:schemeClr val="tx1"/>
                          </a:solidFill>
                        </a:rPr>
                        <a:t>Realisasi</a:t>
                      </a:r>
                      <a:endParaRPr lang="en-GB" sz="11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z="1100" b="1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GB" sz="1100" b="1" dirty="0" err="1" smtClean="0">
                          <a:solidFill>
                            <a:schemeClr val="tx1"/>
                          </a:solidFill>
                        </a:rPr>
                        <a:t>Rp</a:t>
                      </a:r>
                      <a:r>
                        <a:rPr lang="en-GB" sz="11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GB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err="1" smtClean="0">
                          <a:solidFill>
                            <a:schemeClr val="tx1"/>
                          </a:solidFill>
                        </a:rPr>
                        <a:t>Capaian</a:t>
                      </a:r>
                      <a:endParaRPr lang="en-GB" sz="11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z="1100" b="1" dirty="0" smtClean="0">
                          <a:solidFill>
                            <a:schemeClr val="tx1"/>
                          </a:solidFill>
                        </a:rPr>
                        <a:t>(%)</a:t>
                      </a:r>
                      <a:endParaRPr lang="en-GB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dirty="0" err="1" smtClean="0"/>
                        <a:t>Meningkatnya</a:t>
                      </a:r>
                      <a:r>
                        <a:rPr lang="en-GB" sz="1100" baseline="0" dirty="0" smtClean="0"/>
                        <a:t> </a:t>
                      </a:r>
                      <a:r>
                        <a:rPr lang="en-GB" sz="1100" baseline="0" dirty="0" err="1" smtClean="0"/>
                        <a:t>angka</a:t>
                      </a:r>
                      <a:r>
                        <a:rPr lang="en-GB" sz="1100" baseline="0" dirty="0" smtClean="0"/>
                        <a:t> </a:t>
                      </a:r>
                      <a:r>
                        <a:rPr lang="en-GB" sz="1100" baseline="0" dirty="0" err="1" smtClean="0"/>
                        <a:t>investasi</a:t>
                      </a:r>
                      <a:endParaRPr lang="en-GB" sz="11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 smtClean="0"/>
                        <a:t>Nilai</a:t>
                      </a:r>
                      <a:r>
                        <a:rPr lang="en-GB" sz="1100" dirty="0" smtClean="0"/>
                        <a:t> </a:t>
                      </a:r>
                      <a:r>
                        <a:rPr lang="en-GB" sz="1100" dirty="0" err="1" smtClean="0"/>
                        <a:t>realisasi</a:t>
                      </a:r>
                      <a:r>
                        <a:rPr lang="en-GB" sz="1100" dirty="0" smtClean="0"/>
                        <a:t> </a:t>
                      </a:r>
                      <a:r>
                        <a:rPr lang="en-GB" sz="1100" dirty="0" err="1" smtClean="0"/>
                        <a:t>investasi</a:t>
                      </a:r>
                      <a:endParaRPr lang="en-GB" sz="11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 Nova Light" panose="020B0304020202020204" pitchFamily="34" charset="0"/>
                        </a:rPr>
                        <a:t>31.45 T</a:t>
                      </a:r>
                    </a:p>
                    <a:p>
                      <a:pPr algn="ctr"/>
                      <a:endParaRPr lang="en-GB" sz="11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42.34 T</a:t>
                      </a:r>
                      <a:endParaRPr lang="en-GB" sz="11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smtClean="0"/>
                        <a:t>134.62%</a:t>
                      </a:r>
                    </a:p>
                    <a:p>
                      <a:pPr algn="ctr"/>
                      <a:endParaRPr lang="en-GB" sz="11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Arial"/>
                        </a:rPr>
                        <a:t>2.803.797.875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Arial"/>
                        </a:rPr>
                        <a:t>2.188.783.092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Arial"/>
                        </a:rPr>
                        <a:t>78.06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100" dirty="0" err="1" smtClean="0"/>
                        <a:t>Meningkatnya</a:t>
                      </a:r>
                      <a:r>
                        <a:rPr lang="en-GB" sz="1100" dirty="0" smtClean="0"/>
                        <a:t> </a:t>
                      </a:r>
                      <a:r>
                        <a:rPr lang="en-GB" sz="1100" dirty="0" err="1" smtClean="0"/>
                        <a:t>kualitas</a:t>
                      </a:r>
                      <a:r>
                        <a:rPr lang="en-GB" sz="1100" dirty="0" smtClean="0"/>
                        <a:t> </a:t>
                      </a:r>
                      <a:r>
                        <a:rPr lang="en-GB" sz="1100" dirty="0" err="1" smtClean="0"/>
                        <a:t>pelayanan</a:t>
                      </a:r>
                      <a:r>
                        <a:rPr lang="en-GB" sz="1100" dirty="0" smtClean="0"/>
                        <a:t> </a:t>
                      </a:r>
                      <a:r>
                        <a:rPr lang="en-GB" sz="1100" dirty="0" err="1" smtClean="0"/>
                        <a:t>perizinan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 err="1" smtClean="0"/>
                        <a:t>Nilai</a:t>
                      </a:r>
                      <a:r>
                        <a:rPr lang="en-GB" sz="1100" dirty="0" smtClean="0"/>
                        <a:t> Survey </a:t>
                      </a:r>
                      <a:r>
                        <a:rPr lang="en-GB" sz="1100" dirty="0" err="1" smtClean="0"/>
                        <a:t>Kepuasan</a:t>
                      </a:r>
                      <a:r>
                        <a:rPr lang="en-GB" sz="1100" dirty="0" smtClean="0"/>
                        <a:t> </a:t>
                      </a:r>
                      <a:r>
                        <a:rPr lang="en-GB" sz="1100" dirty="0" err="1" smtClean="0"/>
                        <a:t>Masyarakat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BAIK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SANGAT BAIK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smtClean="0"/>
                        <a:t>TELAH MELAMPAUI TARGET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Arial"/>
                        </a:rPr>
                        <a:t>4.466.166.000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Arial"/>
                        </a:rPr>
                        <a:t>3.515.641.047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Tahoma"/>
                          <a:ea typeface="Calibri"/>
                          <a:cs typeface="Arial"/>
                        </a:rPr>
                        <a:t>78.72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" name="Pentagon 3"/>
          <p:cNvSpPr/>
          <p:nvPr/>
        </p:nvSpPr>
        <p:spPr>
          <a:xfrm>
            <a:off x="251520" y="188640"/>
            <a:ext cx="2304256" cy="504056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COST PER OUTCOME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4427984" y="2132856"/>
            <a:ext cx="1080120" cy="1656184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7668344" y="2132856"/>
            <a:ext cx="1080120" cy="1656184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07504" y="3795070"/>
            <a:ext cx="6336704" cy="129614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 smtClean="0">
                <a:solidFill>
                  <a:sysClr val="windowText" lastClr="000000"/>
                </a:solidFill>
              </a:rPr>
              <a:t>Capaian</a:t>
            </a:r>
            <a:r>
              <a:rPr lang="en-GB" sz="3200" b="1" dirty="0" smtClean="0">
                <a:solidFill>
                  <a:sysClr val="windowText" lastClr="000000"/>
                </a:solidFill>
              </a:rPr>
              <a:t> </a:t>
            </a:r>
            <a:r>
              <a:rPr lang="en-GB" sz="3200" b="1" dirty="0" err="1" smtClean="0">
                <a:solidFill>
                  <a:sysClr val="windowText" lastClr="000000"/>
                </a:solidFill>
              </a:rPr>
              <a:t>kinerja</a:t>
            </a:r>
            <a:r>
              <a:rPr lang="en-GB" sz="3200" b="1" dirty="0" smtClean="0">
                <a:solidFill>
                  <a:sysClr val="windowText" lastClr="000000"/>
                </a:solidFill>
              </a:rPr>
              <a:t> </a:t>
            </a:r>
            <a:r>
              <a:rPr lang="en-GB" sz="5400" b="1" dirty="0" smtClean="0">
                <a:solidFill>
                  <a:sysClr val="windowText" lastClr="000000"/>
                </a:solidFill>
              </a:rPr>
              <a:t>˃</a:t>
            </a:r>
            <a:r>
              <a:rPr lang="en-GB" sz="3200" b="1" dirty="0" smtClean="0">
                <a:solidFill>
                  <a:sysClr val="windowText" lastClr="000000"/>
                </a:solidFill>
              </a:rPr>
              <a:t> </a:t>
            </a:r>
            <a:r>
              <a:rPr lang="en-GB" sz="3200" b="1" dirty="0" err="1" smtClean="0">
                <a:solidFill>
                  <a:sysClr val="windowText" lastClr="000000"/>
                </a:solidFill>
              </a:rPr>
              <a:t>capaian</a:t>
            </a:r>
            <a:r>
              <a:rPr lang="en-GB" sz="3200" b="1" dirty="0" smtClean="0">
                <a:solidFill>
                  <a:sysClr val="windowText" lastClr="000000"/>
                </a:solidFill>
              </a:rPr>
              <a:t> </a:t>
            </a:r>
            <a:r>
              <a:rPr lang="en-GB" sz="3200" b="1" dirty="0" err="1" smtClean="0">
                <a:solidFill>
                  <a:sysClr val="windowText" lastClr="000000"/>
                </a:solidFill>
              </a:rPr>
              <a:t>anggaran</a:t>
            </a:r>
            <a:endParaRPr lang="en-GB" sz="32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6444208" y="4427496"/>
            <a:ext cx="936104" cy="36004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7103925" y="3959444"/>
            <a:ext cx="1998222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ysClr val="windowText" lastClr="000000"/>
                </a:solidFill>
                <a:latin typeface="Berlin Sans FB Demi" panose="020E0802020502020306" pitchFamily="34" charset="0"/>
              </a:rPr>
              <a:t>EFISIEN</a:t>
            </a:r>
            <a:endParaRPr lang="en-GB" sz="3200" b="1" dirty="0">
              <a:solidFill>
                <a:sysClr val="windowText" lastClr="0000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4" name="Picture 13" descr="Hasil gambar untuk jempol tangan ok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877" y="4881645"/>
            <a:ext cx="1468870" cy="159379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lide Number Placeholder 3"/>
          <p:cNvSpPr txBox="1">
            <a:spLocks/>
          </p:cNvSpPr>
          <p:nvPr/>
        </p:nvSpPr>
        <p:spPr>
          <a:xfrm>
            <a:off x="7014312" y="6237312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40B41D-FD10-4A38-B39B-626510BD49B7}" type="slidenum">
              <a:rPr lang="en-US" sz="1800" b="1" smtClean="0"/>
              <a:pPr/>
              <a:t>38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93816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346050"/>
          </a:xfrm>
        </p:spPr>
        <p:txBody>
          <a:bodyPr/>
          <a:lstStyle/>
          <a:p>
            <a:r>
              <a:rPr lang="en-GB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EVALUASI HASIL RENJA 2017</a:t>
            </a:r>
            <a:endParaRPr lang="en-GB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39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C194FCCD-E20C-4504-94C9-3AFB89CF81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6753728"/>
              </p:ext>
            </p:extLst>
          </p:nvPr>
        </p:nvGraphicFramePr>
        <p:xfrm>
          <a:off x="141623" y="620688"/>
          <a:ext cx="8983218" cy="6153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579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520393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</a:tblGrid>
              <a:tr h="288032">
                <a:tc rowSpan="3">
                  <a:txBody>
                    <a:bodyPr/>
                    <a:lstStyle/>
                    <a:p>
                      <a:pPr algn="ctr"/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75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750" dirty="0" err="1">
                          <a:solidFill>
                            <a:schemeClr val="tx1"/>
                          </a:solidFill>
                        </a:rPr>
                        <a:t>Sasaran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/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Indikator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>
                          <a:solidFill>
                            <a:schemeClr val="tx1"/>
                          </a:solidFill>
                        </a:rPr>
                        <a:t>Sasaran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750" dirty="0">
                          <a:solidFill>
                            <a:schemeClr val="tx1"/>
                          </a:solidFill>
                        </a:rPr>
                        <a:t>Program/</a:t>
                      </a:r>
                    </a:p>
                    <a:p>
                      <a:pPr algn="ctr"/>
                      <a:r>
                        <a:rPr lang="en-US" sz="750" dirty="0" err="1">
                          <a:solidFill>
                            <a:schemeClr val="tx1"/>
                          </a:solidFill>
                        </a:rPr>
                        <a:t>Kegiatan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750" dirty="0" err="1">
                          <a:solidFill>
                            <a:schemeClr val="tx1"/>
                          </a:solidFill>
                        </a:rPr>
                        <a:t>Indikator</a:t>
                      </a:r>
                      <a:r>
                        <a:rPr lang="en-US" sz="75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>
                          <a:solidFill>
                            <a:schemeClr val="tx1"/>
                          </a:solidFill>
                        </a:rPr>
                        <a:t>Kinerja</a:t>
                      </a:r>
                      <a:r>
                        <a:rPr lang="en-US" sz="750" dirty="0">
                          <a:solidFill>
                            <a:schemeClr val="tx1"/>
                          </a:solidFill>
                        </a:rPr>
                        <a:t> Program/</a:t>
                      </a:r>
                      <a:r>
                        <a:rPr lang="en-US" sz="750" dirty="0" err="1">
                          <a:solidFill>
                            <a:schemeClr val="tx1"/>
                          </a:solidFill>
                        </a:rPr>
                        <a:t>Kegiatan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sz="750" dirty="0">
                          <a:solidFill>
                            <a:schemeClr val="tx1"/>
                          </a:solidFill>
                        </a:rPr>
                        <a:t>Target </a:t>
                      </a:r>
                      <a:r>
                        <a:rPr lang="en-US" sz="750" dirty="0" err="1">
                          <a:solidFill>
                            <a:schemeClr val="tx1"/>
                          </a:solidFill>
                        </a:rPr>
                        <a:t>Akhir</a:t>
                      </a:r>
                      <a:r>
                        <a:rPr lang="en-US" sz="75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>
                          <a:solidFill>
                            <a:schemeClr val="tx1"/>
                          </a:solidFill>
                        </a:rPr>
                        <a:t>Tahun</a:t>
                      </a:r>
                      <a:r>
                        <a:rPr lang="en-US" sz="75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>
                          <a:solidFill>
                            <a:schemeClr val="tx1"/>
                          </a:solidFill>
                        </a:rPr>
                        <a:t>Renstra</a:t>
                      </a:r>
                      <a:r>
                        <a:rPr lang="en-US" sz="750" dirty="0">
                          <a:solidFill>
                            <a:schemeClr val="tx1"/>
                          </a:solidFill>
                        </a:rPr>
                        <a:t> 2016 -2021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sz="750" dirty="0">
                          <a:solidFill>
                            <a:schemeClr val="tx1"/>
                          </a:solidFill>
                        </a:rPr>
                        <a:t>Target </a:t>
                      </a:r>
                      <a:r>
                        <a:rPr lang="en-US" sz="750" dirty="0" err="1">
                          <a:solidFill>
                            <a:schemeClr val="tx1"/>
                          </a:solidFill>
                        </a:rPr>
                        <a:t>Tahun</a:t>
                      </a:r>
                      <a:r>
                        <a:rPr lang="en-US" sz="75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2017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Realisasi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4016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TW I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TW II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TW III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TW IV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8676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RP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RP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RP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RP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RP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RP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99708">
                <a:tc>
                  <a:txBody>
                    <a:bodyPr/>
                    <a:lstStyle/>
                    <a:p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dirty="0" err="1" smtClean="0"/>
                        <a:t>Meningkatnya</a:t>
                      </a:r>
                      <a:r>
                        <a:rPr lang="en-GB" sz="750" dirty="0" smtClean="0"/>
                        <a:t> </a:t>
                      </a:r>
                      <a:r>
                        <a:rPr lang="en-GB" sz="750" dirty="0" err="1" smtClean="0"/>
                        <a:t>angka</a:t>
                      </a:r>
                      <a:r>
                        <a:rPr lang="en-GB" sz="750" dirty="0" smtClean="0"/>
                        <a:t> </a:t>
                      </a:r>
                      <a:r>
                        <a:rPr lang="en-GB" sz="750" dirty="0" err="1" smtClean="0"/>
                        <a:t>investasi</a:t>
                      </a:r>
                      <a:endParaRPr lang="en-GB" sz="750" dirty="0" smtClean="0"/>
                    </a:p>
                    <a:p>
                      <a:r>
                        <a:rPr lang="en-US" sz="750" b="1" dirty="0" err="1" smtClean="0">
                          <a:solidFill>
                            <a:schemeClr val="tx1"/>
                          </a:solidFill>
                        </a:rPr>
                        <a:t>Indikator</a:t>
                      </a:r>
                      <a:r>
                        <a:rPr lang="en-US" sz="75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b="1" dirty="0" err="1" smtClean="0">
                          <a:solidFill>
                            <a:schemeClr val="tx1"/>
                          </a:solidFill>
                        </a:rPr>
                        <a:t>Sasaran</a:t>
                      </a:r>
                      <a:r>
                        <a:rPr lang="en-US" sz="750" b="1" dirty="0" smtClean="0">
                          <a:solidFill>
                            <a:schemeClr val="tx1"/>
                          </a:solidFill>
                        </a:rPr>
                        <a:t> 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dirty="0" err="1" smtClean="0"/>
                        <a:t>Nilai</a:t>
                      </a:r>
                      <a:r>
                        <a:rPr lang="en-GB" sz="750" dirty="0" smtClean="0"/>
                        <a:t> </a:t>
                      </a:r>
                      <a:r>
                        <a:rPr lang="en-GB" sz="750" dirty="0" err="1" smtClean="0"/>
                        <a:t>Realisasi</a:t>
                      </a:r>
                      <a:r>
                        <a:rPr lang="en-GB" sz="750" dirty="0" smtClean="0"/>
                        <a:t> </a:t>
                      </a:r>
                      <a:r>
                        <a:rPr lang="en-GB" sz="750" dirty="0" err="1" smtClean="0"/>
                        <a:t>Investasi</a:t>
                      </a:r>
                      <a:endParaRPr lang="en-GB" sz="750" dirty="0" smtClean="0"/>
                    </a:p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dirty="0" smtClean="0"/>
                        <a:t>Program </a:t>
                      </a:r>
                      <a:r>
                        <a:rPr lang="en-GB" sz="750" dirty="0" err="1" smtClean="0"/>
                        <a:t>Pengembangan</a:t>
                      </a:r>
                      <a:r>
                        <a:rPr lang="en-GB" sz="750" dirty="0" smtClean="0"/>
                        <a:t> </a:t>
                      </a:r>
                      <a:r>
                        <a:rPr lang="en-GB" sz="750" dirty="0" err="1" smtClean="0"/>
                        <a:t>Iklim</a:t>
                      </a:r>
                      <a:r>
                        <a:rPr lang="en-GB" sz="750" dirty="0" smtClean="0"/>
                        <a:t> ,</a:t>
                      </a:r>
                      <a:r>
                        <a:rPr lang="en-GB" sz="750" baseline="0" dirty="0" smtClean="0"/>
                        <a:t> </a:t>
                      </a:r>
                      <a:r>
                        <a:rPr lang="en-GB" sz="750" baseline="0" dirty="0" err="1" smtClean="0"/>
                        <a:t>Promosi</a:t>
                      </a:r>
                      <a:r>
                        <a:rPr lang="en-GB" sz="750" baseline="0" dirty="0" smtClean="0"/>
                        <a:t> </a:t>
                      </a:r>
                      <a:r>
                        <a:rPr lang="en-GB" sz="750" baseline="0" dirty="0" err="1" smtClean="0"/>
                        <a:t>dan</a:t>
                      </a:r>
                      <a:r>
                        <a:rPr lang="en-GB" sz="750" baseline="0" dirty="0" smtClean="0"/>
                        <a:t> Data </a:t>
                      </a:r>
                      <a:r>
                        <a:rPr lang="en-GB" sz="750" baseline="0" dirty="0" err="1" smtClean="0"/>
                        <a:t>dan</a:t>
                      </a:r>
                      <a:r>
                        <a:rPr lang="en-GB" sz="750" baseline="0" dirty="0" smtClean="0"/>
                        <a:t> </a:t>
                      </a:r>
                      <a:r>
                        <a:rPr lang="en-GB" sz="750" baseline="0" dirty="0" err="1" smtClean="0"/>
                        <a:t>Informasi</a:t>
                      </a:r>
                      <a:r>
                        <a:rPr lang="en-GB" sz="750" baseline="0" dirty="0" smtClean="0"/>
                        <a:t> </a:t>
                      </a:r>
                      <a:r>
                        <a:rPr lang="en-GB" sz="750" baseline="0" dirty="0" err="1" smtClean="0"/>
                        <a:t>Penanaman</a:t>
                      </a:r>
                      <a:r>
                        <a:rPr lang="en-GB" sz="750" baseline="0" dirty="0" smtClean="0"/>
                        <a:t> Modal</a:t>
                      </a:r>
                    </a:p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dirty="0" err="1" smtClean="0"/>
                        <a:t>Persentase</a:t>
                      </a:r>
                      <a:r>
                        <a:rPr lang="en-GB" sz="750" dirty="0" smtClean="0"/>
                        <a:t>  </a:t>
                      </a:r>
                      <a:r>
                        <a:rPr lang="en-GB" sz="750" dirty="0" err="1" smtClean="0"/>
                        <a:t>peningkatan</a:t>
                      </a:r>
                      <a:r>
                        <a:rPr lang="en-GB" sz="750" dirty="0" smtClean="0"/>
                        <a:t> </a:t>
                      </a:r>
                      <a:r>
                        <a:rPr lang="en-GB" sz="750" dirty="0" err="1" smtClean="0"/>
                        <a:t>jumlah</a:t>
                      </a:r>
                      <a:r>
                        <a:rPr lang="en-GB" sz="750" dirty="0" smtClean="0"/>
                        <a:t> investor</a:t>
                      </a:r>
                    </a:p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91"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-85725"/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1.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Penyusunan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Rancangan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Peraturan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tentang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Rumah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Susun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Rancangan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peraturan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tentang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rumah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susun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 </a:t>
                      </a:r>
                      <a:r>
                        <a:rPr lang="en-US" sz="600" dirty="0" err="1" smtClean="0">
                          <a:solidFill>
                            <a:schemeClr val="tx1"/>
                          </a:solidFill>
                        </a:rPr>
                        <a:t>paket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130.000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 </a:t>
                      </a:r>
                      <a:r>
                        <a:rPr lang="en-US" sz="600" dirty="0" err="1" smtClean="0">
                          <a:solidFill>
                            <a:schemeClr val="tx1"/>
                          </a:solidFill>
                        </a:rPr>
                        <a:t>paket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130.000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- 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3.520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7.579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8.320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 </a:t>
                      </a:r>
                      <a:r>
                        <a:rPr lang="en-US" sz="600" dirty="0" err="1" smtClean="0">
                          <a:solidFill>
                            <a:schemeClr val="tx1"/>
                          </a:solidFill>
                        </a:rPr>
                        <a:t>paket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77.075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91">
                <a:tc>
                  <a:txBody>
                    <a:bodyPr/>
                    <a:lstStyle/>
                    <a:p>
                      <a:endParaRPr lang="en-US" sz="75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-85725"/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2. Forum Shareholders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Investasi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untuk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Evaluasi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Pelaksanaan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Iklim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Investasi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750" u="none" strike="noStrike" kern="1200" baseline="0" dirty="0" err="1" smtClean="0"/>
                        <a:t>Jumlah</a:t>
                      </a:r>
                      <a:r>
                        <a:rPr lang="en-GB" sz="750" u="none" strike="noStrike" kern="1200" baseline="0" dirty="0" smtClean="0"/>
                        <a:t> </a:t>
                      </a:r>
                      <a:r>
                        <a:rPr lang="en-GB" sz="750" u="none" strike="noStrike" kern="1200" baseline="0" dirty="0" err="1" smtClean="0"/>
                        <a:t>peserta</a:t>
                      </a:r>
                      <a:r>
                        <a:rPr lang="en-GB" sz="750" u="none" strike="noStrike" kern="1200" baseline="0" dirty="0" smtClean="0"/>
                        <a:t> Gathering </a:t>
                      </a:r>
                      <a:r>
                        <a:rPr lang="en-GB" sz="750" u="none" strike="noStrike" kern="1200" baseline="0" dirty="0" err="1" smtClean="0"/>
                        <a:t>dengan</a:t>
                      </a:r>
                      <a:r>
                        <a:rPr lang="en-GB" sz="750" u="none" strike="noStrike" kern="1200" baseline="0" dirty="0" smtClean="0"/>
                        <a:t> investor </a:t>
                      </a:r>
                      <a:r>
                        <a:rPr lang="en-GB" sz="750" u="none" strike="noStrike" kern="1200" baseline="0" dirty="0" err="1" smtClean="0"/>
                        <a:t>dan</a:t>
                      </a:r>
                      <a:r>
                        <a:rPr lang="en-GB" sz="750" u="none" strike="noStrike" kern="1200" baseline="0" dirty="0" smtClean="0"/>
                        <a:t> </a:t>
                      </a:r>
                      <a:r>
                        <a:rPr lang="en-GB" sz="750" u="none" strike="noStrike" kern="1200" baseline="0" dirty="0" err="1" smtClean="0"/>
                        <a:t>calon</a:t>
                      </a:r>
                      <a:endParaRPr lang="en-GB" sz="750" u="none" strike="noStrike" kern="1200" baseline="0" dirty="0" smtClean="0"/>
                    </a:p>
                    <a:p>
                      <a:r>
                        <a:rPr lang="en-GB" sz="750" u="none" strike="noStrike" kern="1200" baseline="0" dirty="0" smtClean="0"/>
                        <a:t>Investor 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750 orang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301.128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150 orang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125.312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25 rang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13.061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125 orang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78.127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91">
                <a:tc>
                  <a:txBody>
                    <a:bodyPr/>
                    <a:lstStyle/>
                    <a:p>
                      <a:endParaRPr lang="en-US" sz="75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-85725"/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3.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Fasilitasi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Kegiatan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Kemitraan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Pengusaha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Daerah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dengan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PMA PMDN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serta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Sektor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Migas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750" dirty="0" err="1" smtClean="0"/>
                        <a:t>Jumlah</a:t>
                      </a:r>
                      <a:r>
                        <a:rPr lang="en-GB" sz="750" dirty="0" smtClean="0"/>
                        <a:t> </a:t>
                      </a:r>
                      <a:r>
                        <a:rPr lang="en-GB" sz="750" dirty="0" err="1" smtClean="0"/>
                        <a:t>peserta</a:t>
                      </a:r>
                      <a:r>
                        <a:rPr lang="en-GB" sz="750" dirty="0" smtClean="0"/>
                        <a:t> Forum</a:t>
                      </a:r>
                      <a:r>
                        <a:rPr lang="en-GB" sz="750" baseline="0" dirty="0" smtClean="0"/>
                        <a:t> </a:t>
                      </a:r>
                      <a:r>
                        <a:rPr lang="en-GB" sz="750" baseline="0" dirty="0" err="1" smtClean="0"/>
                        <a:t>Kemitraan</a:t>
                      </a:r>
                      <a:r>
                        <a:rPr lang="en-GB" sz="750" baseline="0" dirty="0" smtClean="0"/>
                        <a:t> </a:t>
                      </a:r>
                      <a:r>
                        <a:rPr lang="en-GB" sz="750" baseline="0" dirty="0" err="1" smtClean="0"/>
                        <a:t>Bisnis</a:t>
                      </a:r>
                      <a:r>
                        <a:rPr lang="en-GB" sz="750" baseline="0" dirty="0" smtClean="0"/>
                        <a:t> (Business Gathering) </a:t>
                      </a:r>
                      <a:r>
                        <a:rPr lang="en-GB" sz="750" baseline="0" dirty="0" err="1" smtClean="0"/>
                        <a:t>antara</a:t>
                      </a:r>
                      <a:r>
                        <a:rPr lang="en-GB" sz="750" baseline="0" dirty="0" smtClean="0"/>
                        <a:t> UMKM </a:t>
                      </a:r>
                      <a:r>
                        <a:rPr lang="en-GB" sz="750" baseline="0" dirty="0" err="1" smtClean="0"/>
                        <a:t>dan</a:t>
                      </a:r>
                      <a:r>
                        <a:rPr lang="en-GB" sz="750" baseline="0" dirty="0" smtClean="0"/>
                        <a:t> PMA-PMDN 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850 orang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279.425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170 orang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111.525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85 orang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66.617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85 orang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21.269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</a:tr>
              <a:tr h="370891"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-85725"/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4. </a:t>
                      </a:r>
                      <a:r>
                        <a:rPr lang="fi-FI" sz="750" dirty="0" smtClean="0">
                          <a:solidFill>
                            <a:schemeClr val="tx1"/>
                          </a:solidFill>
                        </a:rPr>
                        <a:t>Penyusunan Jaringan Kemitraan untuk Perluasan Investasi Usaha Kecil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750" dirty="0" err="1" smtClean="0"/>
                        <a:t>Jumlah</a:t>
                      </a:r>
                      <a:r>
                        <a:rPr lang="en-GB" sz="750" dirty="0" smtClean="0"/>
                        <a:t>  </a:t>
                      </a:r>
                      <a:r>
                        <a:rPr lang="en-GB" sz="750" dirty="0" err="1" smtClean="0"/>
                        <a:t>buku</a:t>
                      </a:r>
                      <a:r>
                        <a:rPr lang="en-GB" sz="750" baseline="0" dirty="0" smtClean="0"/>
                        <a:t> </a:t>
                      </a:r>
                      <a:r>
                        <a:rPr lang="en-GB" sz="750" dirty="0" err="1" smtClean="0"/>
                        <a:t>penyusunan</a:t>
                      </a:r>
                      <a:r>
                        <a:rPr lang="en-GB" sz="750" dirty="0" smtClean="0"/>
                        <a:t> </a:t>
                      </a:r>
                      <a:r>
                        <a:rPr lang="en-GB" sz="750" dirty="0" err="1" smtClean="0"/>
                        <a:t>jaringan</a:t>
                      </a:r>
                      <a:r>
                        <a:rPr lang="en-GB" sz="750" dirty="0" smtClean="0"/>
                        <a:t> </a:t>
                      </a:r>
                      <a:r>
                        <a:rPr lang="en-GB" sz="750" dirty="0" err="1" smtClean="0"/>
                        <a:t>kemitraan</a:t>
                      </a:r>
                      <a:r>
                        <a:rPr lang="en-GB" sz="750" dirty="0" smtClean="0"/>
                        <a:t> </a:t>
                      </a:r>
                      <a:r>
                        <a:rPr lang="en-GB" sz="750" dirty="0" err="1" smtClean="0"/>
                        <a:t>untuk</a:t>
                      </a:r>
                      <a:r>
                        <a:rPr lang="en-GB" sz="750" dirty="0" smtClean="0"/>
                        <a:t> </a:t>
                      </a:r>
                      <a:r>
                        <a:rPr lang="en-GB" sz="750" dirty="0" err="1" smtClean="0"/>
                        <a:t>perluasan</a:t>
                      </a:r>
                      <a:r>
                        <a:rPr lang="en-GB" sz="750" dirty="0" smtClean="0"/>
                        <a:t> </a:t>
                      </a:r>
                      <a:r>
                        <a:rPr lang="en-GB" sz="750" dirty="0" err="1" smtClean="0"/>
                        <a:t>investasi</a:t>
                      </a:r>
                      <a:r>
                        <a:rPr lang="en-GB" sz="750" dirty="0" smtClean="0"/>
                        <a:t> </a:t>
                      </a:r>
                      <a:r>
                        <a:rPr lang="en-GB" sz="750" dirty="0" err="1" smtClean="0"/>
                        <a:t>pengusaha</a:t>
                      </a:r>
                      <a:r>
                        <a:rPr lang="en-GB" sz="750" dirty="0" smtClean="0"/>
                        <a:t> </a:t>
                      </a:r>
                      <a:r>
                        <a:rPr lang="en-GB" sz="750" dirty="0" err="1" smtClean="0"/>
                        <a:t>kecil</a:t>
                      </a:r>
                      <a:r>
                        <a:rPr lang="en-GB" sz="750" dirty="0" smtClean="0"/>
                        <a:t> 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20 </a:t>
                      </a:r>
                      <a:r>
                        <a:rPr lang="en-US" sz="600" dirty="0" err="1" smtClean="0">
                          <a:solidFill>
                            <a:schemeClr val="tx1"/>
                          </a:solidFill>
                        </a:rPr>
                        <a:t>buku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793.232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5 </a:t>
                      </a:r>
                      <a:r>
                        <a:rPr lang="en-US" sz="600" dirty="0" err="1" smtClean="0">
                          <a:solidFill>
                            <a:schemeClr val="tx1"/>
                          </a:solidFill>
                        </a:rPr>
                        <a:t>buku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162.000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4.467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36.006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105.424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5 </a:t>
                      </a:r>
                      <a:r>
                        <a:rPr lang="en-US" sz="600" dirty="0" err="1" smtClean="0">
                          <a:solidFill>
                            <a:schemeClr val="tx1"/>
                          </a:solidFill>
                        </a:rPr>
                        <a:t>buku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4.865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</a:tr>
              <a:tr h="370891"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-85725"/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5.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Pemetaan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Pemanfaatan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Data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dan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Ruang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Wilayah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Investasi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Peta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wilayah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investasi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dan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koordinat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bangunan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 </a:t>
                      </a:r>
                      <a:r>
                        <a:rPr lang="en-US" sz="600" dirty="0" err="1" smtClean="0">
                          <a:solidFill>
                            <a:schemeClr val="tx1"/>
                          </a:solidFill>
                        </a:rPr>
                        <a:t>paket</a:t>
                      </a:r>
                      <a:endParaRPr lang="en-US" sz="6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575.000</a:t>
                      </a:r>
                    </a:p>
                    <a:p>
                      <a:pPr algn="r"/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 </a:t>
                      </a:r>
                      <a:r>
                        <a:rPr lang="en-US" sz="600" dirty="0" err="1" smtClean="0">
                          <a:solidFill>
                            <a:schemeClr val="tx1"/>
                          </a:solidFill>
                        </a:rPr>
                        <a:t>paket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575.000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--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46.601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218.698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162.269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</a:tr>
              <a:tr h="370891"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-85725"/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6.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Penyusunan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Peta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Titik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Potensi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Investasi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Reklame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Tetap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Terbatas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untuk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Perizinan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Reklame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Baru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di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Kab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. Gresik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Jumlah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peraturan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bupati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untuk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titik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reklame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tetap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terbatas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dan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kawasan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reklame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insidentil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 </a:t>
                      </a:r>
                      <a:r>
                        <a:rPr lang="en-US" sz="600" dirty="0" err="1" smtClean="0">
                          <a:solidFill>
                            <a:schemeClr val="tx1"/>
                          </a:solidFill>
                        </a:rPr>
                        <a:t>peraturan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170.000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 </a:t>
                      </a:r>
                      <a:r>
                        <a:rPr lang="en-US" sz="600" dirty="0" err="1" smtClean="0">
                          <a:solidFill>
                            <a:schemeClr val="tx1"/>
                          </a:solidFill>
                        </a:rPr>
                        <a:t>peraturan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170.000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6590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9.964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140.792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6.921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</a:tr>
            </a:tbl>
          </a:graphicData>
        </a:graphic>
      </p:graphicFrame>
      <p:sp>
        <p:nvSpPr>
          <p:cNvPr id="6" name="Slide Number Placeholder 3"/>
          <p:cNvSpPr txBox="1">
            <a:spLocks/>
          </p:cNvSpPr>
          <p:nvPr/>
        </p:nvSpPr>
        <p:spPr bwMode="auto">
          <a:xfrm>
            <a:off x="7014312" y="6237312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40B41D-FD10-4A38-B39B-626510BD49B7}" type="slidenum">
              <a:rPr lang="en-US" sz="1800" b="1" smtClean="0"/>
              <a:pPr/>
              <a:t>39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532452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832" y="188640"/>
            <a:ext cx="8229600" cy="720080"/>
          </a:xfr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l"/>
            <a:r>
              <a:rPr lang="en-GB" sz="2800" dirty="0" err="1" smtClean="0">
                <a:solidFill>
                  <a:schemeClr val="tx1"/>
                </a:solidFill>
              </a:rPr>
              <a:t>Lanjutan</a:t>
            </a:r>
            <a:r>
              <a:rPr lang="en-GB" sz="2800" dirty="0" smtClean="0">
                <a:solidFill>
                  <a:schemeClr val="tx1"/>
                </a:solidFill>
              </a:rPr>
              <a:t>.....</a:t>
            </a:r>
            <a:endParaRPr lang="en-GB" sz="2800" dirty="0">
              <a:solidFill>
                <a:schemeClr val="tx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0430780"/>
              </p:ext>
            </p:extLst>
          </p:nvPr>
        </p:nvGraphicFramePr>
        <p:xfrm>
          <a:off x="0" y="1556791"/>
          <a:ext cx="9036496" cy="51125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4055"/>
                <a:gridCol w="1004055"/>
                <a:gridCol w="880607"/>
                <a:gridCol w="222209"/>
                <a:gridCol w="888836"/>
                <a:gridCol w="962906"/>
                <a:gridCol w="1555463"/>
                <a:gridCol w="1514310"/>
                <a:gridCol w="1004055"/>
              </a:tblGrid>
              <a:tr h="222286">
                <a:tc gridSpan="2"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chemeClr val="tx1"/>
                          </a:solidFill>
                        </a:rPr>
                        <a:t>RPJMD</a:t>
                      </a:r>
                      <a:endParaRPr lang="en-GB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chemeClr val="tx1"/>
                          </a:solidFill>
                        </a:rPr>
                        <a:t>RENSTRA</a:t>
                      </a:r>
                      <a:r>
                        <a:rPr lang="en-GB" sz="800" b="1" baseline="0" dirty="0" smtClean="0">
                          <a:solidFill>
                            <a:schemeClr val="tx1"/>
                          </a:solidFill>
                        </a:rPr>
                        <a:t> DPM PTSP</a:t>
                      </a:r>
                      <a:endParaRPr lang="en-GB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49306"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chemeClr val="tx1"/>
                          </a:solidFill>
                        </a:rPr>
                        <a:t>TUJUAN</a:t>
                      </a:r>
                      <a:endParaRPr lang="en-GB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chemeClr val="tx1"/>
                          </a:solidFill>
                        </a:rPr>
                        <a:t>SASARAN</a:t>
                      </a:r>
                      <a:endParaRPr lang="en-GB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chemeClr val="tx1"/>
                          </a:solidFill>
                        </a:rPr>
                        <a:t>TUJUAN</a:t>
                      </a:r>
                      <a:endParaRPr lang="en-GB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chemeClr val="tx1"/>
                          </a:solidFill>
                        </a:rPr>
                        <a:t>SASARAN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1" dirty="0" smtClean="0">
                          <a:solidFill>
                            <a:schemeClr val="tx1"/>
                          </a:solidFill>
                        </a:rPr>
                        <a:t>STRATEGIS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chemeClr val="tx1"/>
                          </a:solidFill>
                        </a:rPr>
                        <a:t>PROGRAM</a:t>
                      </a:r>
                      <a:endParaRPr lang="en-GB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chemeClr val="tx1"/>
                          </a:solidFill>
                        </a:rPr>
                        <a:t>KEGIATAN</a:t>
                      </a:r>
                      <a:endParaRPr lang="en-GB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chemeClr val="tx1"/>
                          </a:solidFill>
                        </a:rPr>
                        <a:t>INDIKATOR KEGIATAN</a:t>
                      </a:r>
                      <a:endParaRPr lang="en-GB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chemeClr val="tx1"/>
                          </a:solidFill>
                        </a:rPr>
                        <a:t>ANGGARAN</a:t>
                      </a:r>
                      <a:endParaRPr lang="en-GB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476326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Rancangan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Peraturan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Penyelenggaran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Reklame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Jumlah</a:t>
                      </a:r>
                      <a:r>
                        <a:rPr lang="en-GB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paket</a:t>
                      </a:r>
                      <a:r>
                        <a:rPr lang="en-GB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peraturan</a:t>
                      </a:r>
                      <a:r>
                        <a:rPr lang="en-GB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penyelenggaraan</a:t>
                      </a:r>
                      <a:r>
                        <a:rPr lang="en-GB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reklame</a:t>
                      </a:r>
                      <a:r>
                        <a:rPr lang="en-GB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yang </a:t>
                      </a:r>
                      <a:r>
                        <a:rPr lang="en-GB" sz="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disusun</a:t>
                      </a:r>
                      <a:r>
                        <a:rPr lang="en-GB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(1 </a:t>
                      </a:r>
                      <a:r>
                        <a:rPr lang="en-GB" sz="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paket</a:t>
                      </a:r>
                      <a:r>
                        <a:rPr lang="en-GB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800" dirty="0" smtClean="0"/>
                        <a:t>88.650.000</a:t>
                      </a:r>
                      <a:endParaRPr lang="en-GB" sz="800" dirty="0"/>
                    </a:p>
                  </a:txBody>
                  <a:tcPr/>
                </a:tc>
              </a:tr>
              <a:tr h="730367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en-GB" sz="800" dirty="0" smtClean="0"/>
                        <a:t>Program </a:t>
                      </a:r>
                      <a:r>
                        <a:rPr lang="en-GB" sz="800" dirty="0" err="1" smtClean="0"/>
                        <a:t>Pengendalian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Pelaksanaan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Penanaman</a:t>
                      </a:r>
                      <a:r>
                        <a:rPr lang="en-GB" sz="800" dirty="0" smtClean="0"/>
                        <a:t> Modal</a:t>
                      </a:r>
                    </a:p>
                    <a:p>
                      <a:endParaRPr lang="en-GB" sz="800" dirty="0" smtClean="0"/>
                    </a:p>
                    <a:p>
                      <a:r>
                        <a:rPr lang="en-GB" sz="800" dirty="0" err="1" smtClean="0"/>
                        <a:t>Indikator</a:t>
                      </a:r>
                      <a:r>
                        <a:rPr lang="en-GB" sz="800" dirty="0" smtClean="0"/>
                        <a:t> :</a:t>
                      </a:r>
                    </a:p>
                    <a:p>
                      <a:r>
                        <a:rPr lang="en-GB" sz="800" dirty="0" err="1" smtClean="0"/>
                        <a:t>Persentase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perusahaan</a:t>
                      </a:r>
                      <a:r>
                        <a:rPr lang="en-GB" sz="800" dirty="0" smtClean="0"/>
                        <a:t> yang </a:t>
                      </a:r>
                      <a:r>
                        <a:rPr lang="en-GB" sz="800" dirty="0" err="1" smtClean="0"/>
                        <a:t>terverifikasi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izinnya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Verifikasi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Perizinan</a:t>
                      </a:r>
                      <a:r>
                        <a:rPr lang="en-GB" sz="800" dirty="0" smtClean="0"/>
                        <a:t> Usaha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Jumlah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pelaksanaan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verifikasi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perizinan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dan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pemetaan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koordinat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titik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bangunan</a:t>
                      </a:r>
                      <a:r>
                        <a:rPr lang="en-GB" sz="800" dirty="0" smtClean="0"/>
                        <a:t> (</a:t>
                      </a:r>
                      <a:r>
                        <a:rPr lang="fi-FI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72 perusahaan dan 3 Kecamatan)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800" dirty="0" smtClean="0"/>
                        <a:t>1.000.000.000</a:t>
                      </a:r>
                      <a:endParaRPr lang="en-GB" sz="800" dirty="0"/>
                    </a:p>
                  </a:txBody>
                  <a:tcPr/>
                </a:tc>
              </a:tr>
              <a:tr h="476326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Monitoring </a:t>
                      </a:r>
                      <a:r>
                        <a:rPr lang="en-GB" sz="800" dirty="0" err="1" smtClean="0"/>
                        <a:t>Pelaksanaan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Izin</a:t>
                      </a:r>
                      <a:r>
                        <a:rPr lang="en-GB" sz="800" dirty="0" smtClean="0"/>
                        <a:t> Blok Plan </a:t>
                      </a:r>
                      <a:r>
                        <a:rPr lang="en-GB" sz="800" dirty="0" err="1" smtClean="0"/>
                        <a:t>Perumahan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dan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Pemanfaatan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Lahan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Jumlah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laporan</a:t>
                      </a:r>
                      <a:r>
                        <a:rPr lang="en-GB" sz="800" baseline="0" dirty="0" smtClean="0"/>
                        <a:t> monitoring </a:t>
                      </a:r>
                      <a:r>
                        <a:rPr lang="en-GB" sz="800" baseline="0" dirty="0" err="1" smtClean="0"/>
                        <a:t>pelaksanaan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izin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blok</a:t>
                      </a:r>
                      <a:r>
                        <a:rPr lang="en-GB" sz="800" baseline="0" dirty="0" smtClean="0"/>
                        <a:t> plan </a:t>
                      </a:r>
                      <a:r>
                        <a:rPr lang="en-GB" sz="800" baseline="0" dirty="0" err="1" smtClean="0"/>
                        <a:t>perumahan</a:t>
                      </a:r>
                      <a:r>
                        <a:rPr lang="en-GB" sz="800" baseline="0" dirty="0" smtClean="0"/>
                        <a:t> (5 </a:t>
                      </a:r>
                      <a:r>
                        <a:rPr lang="en-GB" sz="800" baseline="0" dirty="0" err="1" smtClean="0"/>
                        <a:t>buku</a:t>
                      </a:r>
                      <a:r>
                        <a:rPr lang="en-GB" sz="800" baseline="0" dirty="0" smtClean="0"/>
                        <a:t>)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800" dirty="0" smtClean="0"/>
                        <a:t>55.000.000</a:t>
                      </a:r>
                      <a:endParaRPr lang="en-GB" sz="800" dirty="0"/>
                    </a:p>
                  </a:txBody>
                  <a:tcPr/>
                </a:tc>
              </a:tr>
              <a:tr h="1365468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800" dirty="0" smtClean="0"/>
                        <a:t>Peningkatan Kegiatan Pemantauan, Pembinaan dan Pengawasan Pelaksanaan Penanaman Modal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n-GB" sz="800" dirty="0" err="1" smtClean="0"/>
                        <a:t>Jumlah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Evaluasi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dan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Laporan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Kegiatan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Penanaman</a:t>
                      </a:r>
                      <a:r>
                        <a:rPr lang="en-GB" sz="800" dirty="0" smtClean="0"/>
                        <a:t> Modal </a:t>
                      </a:r>
                      <a:r>
                        <a:rPr lang="en-GB" sz="800" dirty="0" err="1" smtClean="0"/>
                        <a:t>dari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Penanam</a:t>
                      </a:r>
                      <a:r>
                        <a:rPr lang="en-GB" sz="800" dirty="0" smtClean="0"/>
                        <a:t> Modal/ Investor yang </a:t>
                      </a:r>
                      <a:r>
                        <a:rPr lang="en-GB" sz="800" dirty="0" err="1" smtClean="0"/>
                        <a:t>disusun</a:t>
                      </a:r>
                      <a:r>
                        <a:rPr lang="en-GB" sz="800" dirty="0" smtClean="0"/>
                        <a:t> (</a:t>
                      </a:r>
                      <a:r>
                        <a:rPr lang="en-GB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250 </a:t>
                      </a:r>
                      <a:r>
                        <a:rPr lang="en-GB" sz="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perusahaan</a:t>
                      </a:r>
                      <a:r>
                        <a:rPr lang="en-GB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GB" sz="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pelapor</a:t>
                      </a:r>
                      <a:r>
                        <a:rPr lang="en-GB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GB" sz="800" dirty="0" smtClean="0"/>
                    </a:p>
                    <a:p>
                      <a:pPr marL="228600" indent="-228600">
                        <a:buAutoNum type="arabicPeriod"/>
                      </a:pPr>
                      <a:r>
                        <a:rPr lang="en-GB" sz="800" dirty="0" err="1" smtClean="0"/>
                        <a:t>Jumlah</a:t>
                      </a:r>
                      <a:r>
                        <a:rPr lang="en-GB" sz="800" dirty="0" smtClean="0"/>
                        <a:t> data </a:t>
                      </a:r>
                      <a:r>
                        <a:rPr lang="en-GB" sz="800" dirty="0" err="1" smtClean="0"/>
                        <a:t>realisasi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investasi</a:t>
                      </a:r>
                      <a:r>
                        <a:rPr lang="en-GB" sz="800" dirty="0" smtClean="0"/>
                        <a:t>  (</a:t>
                      </a:r>
                      <a:r>
                        <a:rPr lang="en-GB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 </a:t>
                      </a:r>
                      <a:r>
                        <a:rPr lang="en-GB" sz="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triwulan</a:t>
                      </a:r>
                      <a:r>
                        <a:rPr lang="en-GB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2 semester)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800" dirty="0" smtClean="0"/>
                        <a:t>50.000.000</a:t>
                      </a:r>
                      <a:endParaRPr lang="en-GB" sz="800" dirty="0"/>
                    </a:p>
                  </a:txBody>
                  <a:tcPr/>
                </a:tc>
              </a:tr>
              <a:tr h="1492489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Operasionalisasi</a:t>
                      </a:r>
                      <a:r>
                        <a:rPr lang="en-GB" sz="800" dirty="0" smtClean="0"/>
                        <a:t> Task Force </a:t>
                      </a:r>
                      <a:r>
                        <a:rPr lang="en-GB" sz="800" dirty="0" err="1" smtClean="0"/>
                        <a:t>Perizinan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dan</a:t>
                      </a:r>
                      <a:r>
                        <a:rPr lang="en-GB" sz="800" dirty="0" smtClean="0"/>
                        <a:t> Help Desk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 </a:t>
                      </a:r>
                      <a:r>
                        <a:rPr lang="en-GB" sz="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Jumlah</a:t>
                      </a:r>
                      <a:r>
                        <a:rPr lang="en-GB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Forum </a:t>
                      </a:r>
                      <a:r>
                        <a:rPr lang="en-GB" sz="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Pertemuan</a:t>
                      </a:r>
                      <a:r>
                        <a:rPr lang="en-GB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Penyelesaian</a:t>
                      </a:r>
                      <a:r>
                        <a:rPr lang="en-GB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Masalah</a:t>
                      </a:r>
                      <a:endParaRPr lang="en-GB" sz="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Penanaman</a:t>
                      </a:r>
                      <a:r>
                        <a:rPr lang="en-GB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Modal </a:t>
                      </a:r>
                      <a:r>
                        <a:rPr lang="en-GB" sz="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dan</a:t>
                      </a:r>
                      <a:r>
                        <a:rPr lang="en-GB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Forum </a:t>
                      </a:r>
                      <a:r>
                        <a:rPr lang="en-GB" sz="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Fasilitasi</a:t>
                      </a:r>
                      <a:r>
                        <a:rPr lang="en-GB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dan</a:t>
                      </a:r>
                      <a:r>
                        <a:rPr lang="en-GB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Konsultasi</a:t>
                      </a:r>
                      <a:endParaRPr lang="en-GB" sz="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 </a:t>
                      </a:r>
                      <a:r>
                        <a:rPr lang="en-GB" sz="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Jumlah</a:t>
                      </a:r>
                      <a:r>
                        <a:rPr lang="en-GB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pemohon</a:t>
                      </a:r>
                      <a:r>
                        <a:rPr lang="en-GB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izin</a:t>
                      </a:r>
                      <a:r>
                        <a:rPr lang="en-GB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yang </a:t>
                      </a:r>
                      <a:r>
                        <a:rPr lang="en-GB" sz="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mengalami</a:t>
                      </a:r>
                      <a:r>
                        <a:rPr lang="en-GB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kendala</a:t>
                      </a:r>
                      <a:endParaRPr lang="en-GB" sz="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Persyaratan</a:t>
                      </a:r>
                      <a:endParaRPr lang="en-GB" sz="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(19 </a:t>
                      </a:r>
                      <a:r>
                        <a:rPr lang="en-GB" sz="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pengaduan</a:t>
                      </a:r>
                      <a:r>
                        <a:rPr lang="en-GB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285 </a:t>
                      </a:r>
                      <a:r>
                        <a:rPr lang="en-GB" sz="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peserta</a:t>
                      </a:r>
                      <a:r>
                        <a:rPr lang="en-GB" sz="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800" dirty="0" smtClean="0"/>
                        <a:t>50.000.000</a:t>
                      </a:r>
                      <a:endParaRPr lang="en-GB" sz="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58880" y="6309320"/>
            <a:ext cx="2133600" cy="365125"/>
          </a:xfrm>
        </p:spPr>
        <p:txBody>
          <a:bodyPr/>
          <a:lstStyle/>
          <a:p>
            <a:fld id="{CF40B41D-FD10-4A38-B39B-626510BD49B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10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/>
          <a:lstStyle/>
          <a:p>
            <a:pPr algn="r"/>
            <a:r>
              <a:rPr lang="en-GB" sz="2400" dirty="0" err="1" smtClean="0">
                <a:solidFill>
                  <a:schemeClr val="bg1"/>
                </a:solidFill>
                <a:latin typeface="Brush Script MT" panose="03060802040406070304" pitchFamily="66" charset="0"/>
              </a:rPr>
              <a:t>Lanjutan</a:t>
            </a:r>
            <a:r>
              <a:rPr lang="en-GB" sz="24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......</a:t>
            </a:r>
            <a:endParaRPr lang="en-GB" sz="2400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C194FCCD-E20C-4504-94C9-3AFB89CF81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675430"/>
              </p:ext>
            </p:extLst>
          </p:nvPr>
        </p:nvGraphicFramePr>
        <p:xfrm>
          <a:off x="0" y="836712"/>
          <a:ext cx="9108503" cy="4334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0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963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223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576063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</a:tblGrid>
              <a:tr h="288032">
                <a:tc rowSpan="3">
                  <a:txBody>
                    <a:bodyPr/>
                    <a:lstStyle/>
                    <a:p>
                      <a:pPr algn="ctr"/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75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750" dirty="0" err="1">
                          <a:solidFill>
                            <a:schemeClr val="tx1"/>
                          </a:solidFill>
                        </a:rPr>
                        <a:t>Sasaran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/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Indikator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>
                          <a:solidFill>
                            <a:schemeClr val="tx1"/>
                          </a:solidFill>
                        </a:rPr>
                        <a:t>Sasaran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750" dirty="0">
                          <a:solidFill>
                            <a:schemeClr val="tx1"/>
                          </a:solidFill>
                        </a:rPr>
                        <a:t>Program/</a:t>
                      </a:r>
                    </a:p>
                    <a:p>
                      <a:pPr algn="ctr"/>
                      <a:r>
                        <a:rPr lang="en-US" sz="750" dirty="0" err="1">
                          <a:solidFill>
                            <a:schemeClr val="tx1"/>
                          </a:solidFill>
                        </a:rPr>
                        <a:t>Kegiatan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750" dirty="0" err="1">
                          <a:solidFill>
                            <a:schemeClr val="tx1"/>
                          </a:solidFill>
                        </a:rPr>
                        <a:t>Indikator</a:t>
                      </a:r>
                      <a:r>
                        <a:rPr lang="en-US" sz="75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>
                          <a:solidFill>
                            <a:schemeClr val="tx1"/>
                          </a:solidFill>
                        </a:rPr>
                        <a:t>Kinerja</a:t>
                      </a:r>
                      <a:r>
                        <a:rPr lang="en-US" sz="750" dirty="0">
                          <a:solidFill>
                            <a:schemeClr val="tx1"/>
                          </a:solidFill>
                        </a:rPr>
                        <a:t> Program/</a:t>
                      </a:r>
                      <a:r>
                        <a:rPr lang="en-US" sz="750" dirty="0" err="1">
                          <a:solidFill>
                            <a:schemeClr val="tx1"/>
                          </a:solidFill>
                        </a:rPr>
                        <a:t>Kegiatan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sz="750" dirty="0">
                          <a:solidFill>
                            <a:schemeClr val="tx1"/>
                          </a:solidFill>
                        </a:rPr>
                        <a:t>Target </a:t>
                      </a:r>
                      <a:r>
                        <a:rPr lang="en-US" sz="750" dirty="0" err="1">
                          <a:solidFill>
                            <a:schemeClr val="tx1"/>
                          </a:solidFill>
                        </a:rPr>
                        <a:t>Akhir</a:t>
                      </a:r>
                      <a:r>
                        <a:rPr lang="en-US" sz="75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>
                          <a:solidFill>
                            <a:schemeClr val="tx1"/>
                          </a:solidFill>
                        </a:rPr>
                        <a:t>Tahun</a:t>
                      </a:r>
                      <a:r>
                        <a:rPr lang="en-US" sz="75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>
                          <a:solidFill>
                            <a:schemeClr val="tx1"/>
                          </a:solidFill>
                        </a:rPr>
                        <a:t>Renstra</a:t>
                      </a:r>
                      <a:r>
                        <a:rPr lang="en-US" sz="750" dirty="0">
                          <a:solidFill>
                            <a:schemeClr val="tx1"/>
                          </a:solidFill>
                        </a:rPr>
                        <a:t> 2016 -2021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sz="750" dirty="0">
                          <a:solidFill>
                            <a:schemeClr val="tx1"/>
                          </a:solidFill>
                        </a:rPr>
                        <a:t>Target </a:t>
                      </a:r>
                      <a:r>
                        <a:rPr lang="en-US" sz="750" dirty="0" err="1">
                          <a:solidFill>
                            <a:schemeClr val="tx1"/>
                          </a:solidFill>
                        </a:rPr>
                        <a:t>Tahun</a:t>
                      </a:r>
                      <a:r>
                        <a:rPr lang="en-US" sz="75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2017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Realisasi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3165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TW I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TW II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TW III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TW IV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8676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RP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RP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RP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RP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RP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RP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91"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-85725"/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7.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Optimalisasi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Pemanfaatan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Jaringan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Komunikasi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dan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Informasi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750" dirty="0" err="1" smtClean="0"/>
                        <a:t>Jumlah</a:t>
                      </a:r>
                      <a:r>
                        <a:rPr lang="en-GB" sz="750" dirty="0" smtClean="0"/>
                        <a:t> </a:t>
                      </a:r>
                      <a:r>
                        <a:rPr lang="en-GB" sz="750" dirty="0" err="1" smtClean="0"/>
                        <a:t>sarana</a:t>
                      </a:r>
                      <a:r>
                        <a:rPr lang="en-GB" sz="750" dirty="0" smtClean="0"/>
                        <a:t> </a:t>
                      </a:r>
                      <a:r>
                        <a:rPr lang="en-GB" sz="750" dirty="0" err="1" smtClean="0"/>
                        <a:t>dan</a:t>
                      </a:r>
                      <a:r>
                        <a:rPr lang="en-GB" sz="750" dirty="0" smtClean="0"/>
                        <a:t> </a:t>
                      </a:r>
                      <a:r>
                        <a:rPr lang="en-GB" sz="750" dirty="0" err="1" smtClean="0"/>
                        <a:t>prasarana</a:t>
                      </a:r>
                      <a:r>
                        <a:rPr lang="en-GB" sz="750" dirty="0" smtClean="0"/>
                        <a:t> TI yang </a:t>
                      </a:r>
                      <a:r>
                        <a:rPr lang="en-GB" sz="750" dirty="0" err="1" smtClean="0"/>
                        <a:t>dipelihara</a:t>
                      </a:r>
                      <a:r>
                        <a:rPr lang="en-GB" sz="750" dirty="0" smtClean="0"/>
                        <a:t> 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6 </a:t>
                      </a:r>
                      <a:r>
                        <a:rPr lang="en-US" sz="600" dirty="0" err="1" smtClean="0">
                          <a:solidFill>
                            <a:schemeClr val="tx1"/>
                          </a:solidFill>
                        </a:rPr>
                        <a:t>tahun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1.039.132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 </a:t>
                      </a:r>
                      <a:r>
                        <a:rPr lang="en-US" sz="600" dirty="0" err="1" smtClean="0">
                          <a:solidFill>
                            <a:schemeClr val="tx1"/>
                          </a:solidFill>
                        </a:rPr>
                        <a:t>tahun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162.762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3.200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130.824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9.600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12.800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91">
                <a:tc>
                  <a:txBody>
                    <a:bodyPr/>
                    <a:lstStyle/>
                    <a:p>
                      <a:endParaRPr lang="en-US" sz="75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-85725"/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8.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Peningkatan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Promosi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Investasi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750" dirty="0" err="1" smtClean="0"/>
                        <a:t>Jumlah</a:t>
                      </a:r>
                      <a:r>
                        <a:rPr lang="en-GB" sz="750" dirty="0" smtClean="0"/>
                        <a:t> </a:t>
                      </a:r>
                      <a:r>
                        <a:rPr lang="en-GB" sz="750" dirty="0" err="1" smtClean="0"/>
                        <a:t>pameran</a:t>
                      </a:r>
                      <a:r>
                        <a:rPr lang="en-GB" sz="750" dirty="0" smtClean="0"/>
                        <a:t> </a:t>
                      </a:r>
                      <a:r>
                        <a:rPr lang="en-GB" sz="750" dirty="0" err="1" smtClean="0"/>
                        <a:t>investasi</a:t>
                      </a:r>
                      <a:r>
                        <a:rPr lang="en-GB" sz="750" dirty="0" smtClean="0"/>
                        <a:t> 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11 </a:t>
                      </a:r>
                      <a:r>
                        <a:rPr lang="en-US" sz="600" dirty="0" err="1" smtClean="0">
                          <a:solidFill>
                            <a:schemeClr val="tx1"/>
                          </a:solidFill>
                        </a:rPr>
                        <a:t>pameran</a:t>
                      </a:r>
                      <a:endParaRPr lang="en-US" sz="6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1.437.772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 </a:t>
                      </a:r>
                      <a:r>
                        <a:rPr lang="en-US" sz="600" dirty="0" err="1" smtClean="0">
                          <a:solidFill>
                            <a:schemeClr val="tx1"/>
                          </a:solidFill>
                        </a:rPr>
                        <a:t>pameran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193.000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1.682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60.213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91">
                <a:tc>
                  <a:txBody>
                    <a:bodyPr/>
                    <a:lstStyle/>
                    <a:p>
                      <a:endParaRPr lang="en-US" sz="75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-85725"/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9.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Pengembangan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Sistem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Informasi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Perizinan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dan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Penanaman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Modal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Tersedianya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Aplikasi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Pelayanan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Perizinan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Sesuai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PTSP :</a:t>
                      </a:r>
                    </a:p>
                    <a:p>
                      <a:pPr marL="85725" indent="-85725"/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1.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Pengembangan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Pelayanan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Perizinan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dengan</a:t>
                      </a:r>
                      <a:endParaRPr lang="en-US" sz="75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85725" indent="0"/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Pembuatan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Account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untuk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setiap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Pemohon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Izin</a:t>
                      </a:r>
                      <a:endParaRPr lang="en-US" sz="75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85725" indent="-85725"/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2. Digital Signature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 </a:t>
                      </a:r>
                      <a:r>
                        <a:rPr lang="en-US" sz="600" dirty="0" err="1" smtClean="0">
                          <a:solidFill>
                            <a:schemeClr val="tx1"/>
                          </a:solidFill>
                        </a:rPr>
                        <a:t>aplikasi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257.315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 </a:t>
                      </a:r>
                      <a:r>
                        <a:rPr lang="en-US" sz="600" dirty="0" err="1" smtClean="0">
                          <a:solidFill>
                            <a:schemeClr val="tx1"/>
                          </a:solidFill>
                        </a:rPr>
                        <a:t>aplikasi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257.315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27.087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11.066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211.761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</a:tr>
              <a:tr h="370891"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-85725"/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10. </a:t>
                      </a:r>
                      <a:r>
                        <a:rPr lang="fr-FR" sz="750" dirty="0" smtClean="0">
                          <a:solidFill>
                            <a:schemeClr val="tx1"/>
                          </a:solidFill>
                        </a:rPr>
                        <a:t>Surveillance Audit </a:t>
                      </a:r>
                      <a:r>
                        <a:rPr lang="fr-FR" sz="750" dirty="0" err="1" smtClean="0">
                          <a:solidFill>
                            <a:schemeClr val="tx1"/>
                          </a:solidFill>
                        </a:rPr>
                        <a:t>Sistem</a:t>
                      </a:r>
                      <a:r>
                        <a:rPr lang="fr-FR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750" dirty="0" err="1" smtClean="0">
                          <a:solidFill>
                            <a:schemeClr val="tx1"/>
                          </a:solidFill>
                        </a:rPr>
                        <a:t>Managemen</a:t>
                      </a:r>
                      <a:r>
                        <a:rPr lang="fr-FR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750" dirty="0" err="1" smtClean="0">
                          <a:solidFill>
                            <a:schemeClr val="tx1"/>
                          </a:solidFill>
                        </a:rPr>
                        <a:t>Mutu</a:t>
                      </a:r>
                      <a:r>
                        <a:rPr lang="fr-FR" sz="750" dirty="0" smtClean="0">
                          <a:solidFill>
                            <a:schemeClr val="tx1"/>
                          </a:solidFill>
                        </a:rPr>
                        <a:t> International </a:t>
                      </a:r>
                      <a:r>
                        <a:rPr lang="fr-FR" sz="750" dirty="0" err="1" smtClean="0">
                          <a:solidFill>
                            <a:schemeClr val="tx1"/>
                          </a:solidFill>
                        </a:rPr>
                        <a:t>Organization</a:t>
                      </a:r>
                      <a:r>
                        <a:rPr lang="fr-FR" sz="750" dirty="0" smtClean="0">
                          <a:solidFill>
                            <a:schemeClr val="tx1"/>
                          </a:solidFill>
                        </a:rPr>
                        <a:t> (ISO) 9001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75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Jumlah</a:t>
                      </a:r>
                      <a:r>
                        <a:rPr lang="en-GB" sz="75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75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sertifikat</a:t>
                      </a:r>
                      <a:r>
                        <a:rPr lang="en-GB" sz="75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ISO 9001:2015 </a:t>
                      </a:r>
                      <a:r>
                        <a:rPr lang="en-GB" sz="75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pada</a:t>
                      </a:r>
                      <a:r>
                        <a:rPr lang="en-GB" sz="75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75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Dinas</a:t>
                      </a:r>
                      <a:r>
                        <a:rPr lang="en-GB" sz="75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75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Penanaman</a:t>
                      </a:r>
                      <a:endParaRPr lang="en-GB" sz="75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75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Modal </a:t>
                      </a:r>
                      <a:r>
                        <a:rPr lang="en-GB" sz="75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dan</a:t>
                      </a:r>
                      <a:r>
                        <a:rPr lang="en-GB" sz="75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PTSP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6 </a:t>
                      </a:r>
                      <a:r>
                        <a:rPr lang="en-US" sz="600" dirty="0" err="1" smtClean="0">
                          <a:solidFill>
                            <a:schemeClr val="tx1"/>
                          </a:solidFill>
                        </a:rPr>
                        <a:t>sertifikat</a:t>
                      </a:r>
                      <a:endParaRPr lang="en-US" sz="6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737.171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 </a:t>
                      </a:r>
                      <a:r>
                        <a:rPr lang="en-US" sz="600" dirty="0" err="1" smtClean="0">
                          <a:solidFill>
                            <a:schemeClr val="tx1"/>
                          </a:solidFill>
                        </a:rPr>
                        <a:t>sertifikat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125.000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7.049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18.044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11.851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50.889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</a:tr>
              <a:tr h="370891"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-85725"/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11.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Penyusunan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Direktori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Perusahaan di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Kab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. Gresik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Jumlah</a:t>
                      </a:r>
                      <a:r>
                        <a:rPr lang="en-US" sz="75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baseline="0" dirty="0" err="1" smtClean="0">
                          <a:solidFill>
                            <a:schemeClr val="tx1"/>
                          </a:solidFill>
                        </a:rPr>
                        <a:t>buku</a:t>
                      </a:r>
                      <a:r>
                        <a:rPr lang="en-US" sz="75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baseline="0" dirty="0" err="1" smtClean="0">
                          <a:solidFill>
                            <a:schemeClr val="tx1"/>
                          </a:solidFill>
                        </a:rPr>
                        <a:t>direktori</a:t>
                      </a:r>
                      <a:r>
                        <a:rPr lang="en-US" sz="75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baseline="0" dirty="0" err="1" smtClean="0">
                          <a:solidFill>
                            <a:schemeClr val="tx1"/>
                          </a:solidFill>
                        </a:rPr>
                        <a:t>perusahaan</a:t>
                      </a:r>
                      <a:r>
                        <a:rPr lang="en-US" sz="750" baseline="0" dirty="0" smtClean="0">
                          <a:solidFill>
                            <a:schemeClr val="tx1"/>
                          </a:solidFill>
                        </a:rPr>
                        <a:t> di </a:t>
                      </a:r>
                      <a:r>
                        <a:rPr lang="en-US" sz="750" baseline="0" dirty="0" err="1" smtClean="0">
                          <a:solidFill>
                            <a:schemeClr val="tx1"/>
                          </a:solidFill>
                        </a:rPr>
                        <a:t>Kab</a:t>
                      </a:r>
                      <a:r>
                        <a:rPr lang="en-US" sz="750" baseline="0" dirty="0" smtClean="0">
                          <a:solidFill>
                            <a:schemeClr val="tx1"/>
                          </a:solidFill>
                        </a:rPr>
                        <a:t>. Gresik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568 </a:t>
                      </a:r>
                      <a:r>
                        <a:rPr lang="en-US" sz="600" dirty="0" err="1" smtClean="0">
                          <a:solidFill>
                            <a:schemeClr val="tx1"/>
                          </a:solidFill>
                        </a:rPr>
                        <a:t>buku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563.930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200 </a:t>
                      </a:r>
                      <a:r>
                        <a:rPr lang="en-US" sz="600" dirty="0" err="1" smtClean="0">
                          <a:solidFill>
                            <a:schemeClr val="tx1"/>
                          </a:solidFill>
                        </a:rPr>
                        <a:t>buku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215.060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16.438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18.172.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21.988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200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81.293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</a:tr>
              <a:tr h="370891"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-85725"/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</a:tr>
            </a:tbl>
          </a:graphicData>
        </a:graphic>
      </p:graphicFrame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5733256"/>
            <a:ext cx="2133600" cy="720080"/>
          </a:xfrm>
        </p:spPr>
        <p:txBody>
          <a:bodyPr/>
          <a:lstStyle/>
          <a:p>
            <a:fld id="{CF40B41D-FD10-4A38-B39B-626510BD49B7}" type="slidenum">
              <a:rPr lang="en-US" sz="1800" b="1" smtClean="0"/>
              <a:pPr/>
              <a:t>40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883429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C194FCCD-E20C-4504-94C9-3AFB89CF81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5125918"/>
              </p:ext>
            </p:extLst>
          </p:nvPr>
        </p:nvGraphicFramePr>
        <p:xfrm>
          <a:off x="160782" y="692696"/>
          <a:ext cx="8983218" cy="5467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59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0497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611560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</a:tblGrid>
              <a:tr h="288032">
                <a:tc rowSpan="3">
                  <a:txBody>
                    <a:bodyPr/>
                    <a:lstStyle/>
                    <a:p>
                      <a:pPr algn="ctr"/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75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750" dirty="0" err="1">
                          <a:solidFill>
                            <a:schemeClr val="tx1"/>
                          </a:solidFill>
                        </a:rPr>
                        <a:t>Sasaran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/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Indikator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>
                          <a:solidFill>
                            <a:schemeClr val="tx1"/>
                          </a:solidFill>
                        </a:rPr>
                        <a:t>Sasaran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750" dirty="0">
                          <a:solidFill>
                            <a:schemeClr val="tx1"/>
                          </a:solidFill>
                        </a:rPr>
                        <a:t>Program/</a:t>
                      </a:r>
                    </a:p>
                    <a:p>
                      <a:pPr algn="ctr"/>
                      <a:r>
                        <a:rPr lang="en-US" sz="750" dirty="0" err="1">
                          <a:solidFill>
                            <a:schemeClr val="tx1"/>
                          </a:solidFill>
                        </a:rPr>
                        <a:t>Kegiatan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750" dirty="0" err="1">
                          <a:solidFill>
                            <a:schemeClr val="tx1"/>
                          </a:solidFill>
                        </a:rPr>
                        <a:t>Indikator</a:t>
                      </a:r>
                      <a:r>
                        <a:rPr lang="en-US" sz="75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>
                          <a:solidFill>
                            <a:schemeClr val="tx1"/>
                          </a:solidFill>
                        </a:rPr>
                        <a:t>Kinerja</a:t>
                      </a:r>
                      <a:r>
                        <a:rPr lang="en-US" sz="750" dirty="0">
                          <a:solidFill>
                            <a:schemeClr val="tx1"/>
                          </a:solidFill>
                        </a:rPr>
                        <a:t> Program/</a:t>
                      </a:r>
                      <a:r>
                        <a:rPr lang="en-US" sz="750" dirty="0" err="1">
                          <a:solidFill>
                            <a:schemeClr val="tx1"/>
                          </a:solidFill>
                        </a:rPr>
                        <a:t>Kegiatan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sz="750" dirty="0">
                          <a:solidFill>
                            <a:schemeClr val="tx1"/>
                          </a:solidFill>
                        </a:rPr>
                        <a:t>Target </a:t>
                      </a:r>
                      <a:r>
                        <a:rPr lang="en-US" sz="750" dirty="0" err="1">
                          <a:solidFill>
                            <a:schemeClr val="tx1"/>
                          </a:solidFill>
                        </a:rPr>
                        <a:t>Akhir</a:t>
                      </a:r>
                      <a:r>
                        <a:rPr lang="en-US" sz="75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>
                          <a:solidFill>
                            <a:schemeClr val="tx1"/>
                          </a:solidFill>
                        </a:rPr>
                        <a:t>Tahun</a:t>
                      </a:r>
                      <a:r>
                        <a:rPr lang="en-US" sz="75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>
                          <a:solidFill>
                            <a:schemeClr val="tx1"/>
                          </a:solidFill>
                        </a:rPr>
                        <a:t>Renstra</a:t>
                      </a:r>
                      <a:r>
                        <a:rPr lang="en-US" sz="750" dirty="0">
                          <a:solidFill>
                            <a:schemeClr val="tx1"/>
                          </a:solidFill>
                        </a:rPr>
                        <a:t> 2016 -2021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sz="750" dirty="0">
                          <a:solidFill>
                            <a:schemeClr val="tx1"/>
                          </a:solidFill>
                        </a:rPr>
                        <a:t>Target </a:t>
                      </a:r>
                      <a:r>
                        <a:rPr lang="en-US" sz="750" dirty="0" err="1">
                          <a:solidFill>
                            <a:schemeClr val="tx1"/>
                          </a:solidFill>
                        </a:rPr>
                        <a:t>Tahun</a:t>
                      </a:r>
                      <a:r>
                        <a:rPr lang="en-US" sz="75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2017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Realisasi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4016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TW I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TW II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TW III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TW IV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8676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RP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RP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RP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RP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RP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RP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750" dirty="0" smtClean="0"/>
                        <a:t>Program </a:t>
                      </a:r>
                      <a:r>
                        <a:rPr lang="en-GB" sz="750" dirty="0" err="1" smtClean="0"/>
                        <a:t>Pengendalian</a:t>
                      </a:r>
                      <a:r>
                        <a:rPr lang="en-GB" sz="750" dirty="0" smtClean="0"/>
                        <a:t> </a:t>
                      </a:r>
                      <a:r>
                        <a:rPr lang="en-GB" sz="750" dirty="0" err="1" smtClean="0"/>
                        <a:t>Pelaksanaan</a:t>
                      </a:r>
                      <a:r>
                        <a:rPr lang="en-GB" sz="750" dirty="0" smtClean="0"/>
                        <a:t> </a:t>
                      </a:r>
                      <a:r>
                        <a:rPr lang="en-GB" sz="750" err="1" smtClean="0"/>
                        <a:t>Penanaman</a:t>
                      </a:r>
                      <a:r>
                        <a:rPr lang="en-GB" sz="750" smtClean="0"/>
                        <a:t> Modal</a:t>
                      </a:r>
                      <a:endParaRPr lang="en-GB" sz="750" dirty="0" smtClean="0"/>
                    </a:p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750" dirty="0" err="1" smtClean="0"/>
                        <a:t>Persentase</a:t>
                      </a:r>
                      <a:r>
                        <a:rPr lang="en-GB" sz="750" dirty="0" smtClean="0"/>
                        <a:t> </a:t>
                      </a:r>
                      <a:r>
                        <a:rPr lang="en-GB" sz="750" dirty="0" err="1" smtClean="0"/>
                        <a:t>perusahaan</a:t>
                      </a:r>
                      <a:r>
                        <a:rPr lang="en-GB" sz="750" dirty="0" smtClean="0"/>
                        <a:t> yang </a:t>
                      </a:r>
                      <a:r>
                        <a:rPr lang="en-GB" sz="750" dirty="0" err="1" smtClean="0"/>
                        <a:t>terverifikasi</a:t>
                      </a:r>
                      <a:r>
                        <a:rPr lang="en-GB" sz="750" dirty="0" smtClean="0"/>
                        <a:t> </a:t>
                      </a:r>
                      <a:r>
                        <a:rPr lang="en-GB" sz="750" dirty="0" err="1" smtClean="0"/>
                        <a:t>izinnya</a:t>
                      </a:r>
                      <a:endParaRPr lang="en-GB" sz="750" dirty="0" smtClean="0"/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91"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-85725"/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1.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Koordinasi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Perencanaan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Pelaksanaan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Penanaman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Modal Nasional (KP3MN)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Laporan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hasil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koordinasi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dan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dokumen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yang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terkait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penanaman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modal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4 </a:t>
                      </a:r>
                      <a:r>
                        <a:rPr lang="en-US" sz="600" dirty="0" err="1" smtClean="0">
                          <a:solidFill>
                            <a:schemeClr val="tx1"/>
                          </a:solidFill>
                        </a:rPr>
                        <a:t>buku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47.657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4 </a:t>
                      </a:r>
                      <a:r>
                        <a:rPr lang="en-US" sz="600" dirty="0" err="1" smtClean="0">
                          <a:solidFill>
                            <a:schemeClr val="tx1"/>
                          </a:solidFill>
                        </a:rPr>
                        <a:t>buku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47.657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12.349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 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14.820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2.681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14.815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91">
                <a:tc>
                  <a:txBody>
                    <a:bodyPr/>
                    <a:lstStyle/>
                    <a:p>
                      <a:endParaRPr lang="en-US" sz="75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-85725"/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2.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Verifikasi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Perizinan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Usaha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750" dirty="0" err="1" smtClean="0"/>
                        <a:t>Jumlah</a:t>
                      </a:r>
                      <a:r>
                        <a:rPr lang="en-GB" sz="750" dirty="0" smtClean="0"/>
                        <a:t> </a:t>
                      </a:r>
                      <a:r>
                        <a:rPr lang="en-GB" sz="750" dirty="0" err="1" smtClean="0"/>
                        <a:t>pelaksanaan</a:t>
                      </a:r>
                      <a:r>
                        <a:rPr lang="en-GB" sz="750" dirty="0" smtClean="0"/>
                        <a:t> </a:t>
                      </a:r>
                      <a:r>
                        <a:rPr lang="en-GB" sz="750" dirty="0" err="1" smtClean="0"/>
                        <a:t>verifikasi</a:t>
                      </a:r>
                      <a:r>
                        <a:rPr lang="en-GB" sz="750" dirty="0" smtClean="0"/>
                        <a:t> </a:t>
                      </a:r>
                      <a:r>
                        <a:rPr lang="en-GB" sz="750" dirty="0" err="1" smtClean="0"/>
                        <a:t>perizinan</a:t>
                      </a:r>
                      <a:r>
                        <a:rPr lang="en-GB" sz="750" dirty="0" smtClean="0"/>
                        <a:t> </a:t>
                      </a:r>
                      <a:r>
                        <a:rPr lang="en-GB" sz="750" dirty="0" err="1" smtClean="0"/>
                        <a:t>dan</a:t>
                      </a:r>
                      <a:r>
                        <a:rPr lang="en-GB" sz="750" dirty="0" smtClean="0"/>
                        <a:t> </a:t>
                      </a:r>
                      <a:r>
                        <a:rPr lang="en-GB" sz="750" dirty="0" err="1" smtClean="0"/>
                        <a:t>pemetaan</a:t>
                      </a:r>
                      <a:r>
                        <a:rPr lang="en-GB" sz="750" dirty="0" smtClean="0"/>
                        <a:t> </a:t>
                      </a:r>
                      <a:r>
                        <a:rPr lang="en-GB" sz="750" dirty="0" err="1" smtClean="0"/>
                        <a:t>koordinat</a:t>
                      </a:r>
                      <a:r>
                        <a:rPr lang="en-GB" sz="750" dirty="0" smtClean="0"/>
                        <a:t> </a:t>
                      </a:r>
                      <a:r>
                        <a:rPr lang="en-GB" sz="750" dirty="0" err="1" smtClean="0"/>
                        <a:t>titik</a:t>
                      </a:r>
                      <a:r>
                        <a:rPr lang="en-GB" sz="750" dirty="0" smtClean="0"/>
                        <a:t> </a:t>
                      </a:r>
                      <a:r>
                        <a:rPr lang="en-GB" sz="750" dirty="0" err="1" smtClean="0"/>
                        <a:t>bangunan</a:t>
                      </a:r>
                      <a:r>
                        <a:rPr lang="en-GB" sz="750" dirty="0" smtClean="0"/>
                        <a:t> 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398 </a:t>
                      </a:r>
                      <a:r>
                        <a:rPr lang="en-US" sz="600" dirty="0" err="1" smtClean="0">
                          <a:solidFill>
                            <a:schemeClr val="tx1"/>
                          </a:solidFill>
                        </a:rPr>
                        <a:t>perusahaan</a:t>
                      </a:r>
                      <a:endParaRPr lang="en-US" sz="6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5.703.003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72 </a:t>
                      </a:r>
                      <a:r>
                        <a:rPr lang="en-US" sz="600" dirty="0" err="1" smtClean="0">
                          <a:solidFill>
                            <a:schemeClr val="tx1"/>
                          </a:solidFill>
                        </a:rPr>
                        <a:t>perusahaan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161.575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5.557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32.536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22.565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39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36.076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91">
                <a:tc>
                  <a:txBody>
                    <a:bodyPr/>
                    <a:lstStyle/>
                    <a:p>
                      <a:endParaRPr lang="en-US" sz="75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-85725"/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3.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Operasional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Pemeriksaan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Lapangan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Pelaksanaan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pemeriksaan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lapangan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dalam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rangka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penerbitan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izin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penanaman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modal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140 survey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139.265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140 survey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139.265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27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26.869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32.136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28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27.669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55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25.453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</a:tr>
              <a:tr h="370891"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-85725"/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4. </a:t>
                      </a:r>
                      <a:r>
                        <a:rPr lang="fi-FI" sz="750" dirty="0" smtClean="0">
                          <a:solidFill>
                            <a:schemeClr val="tx1"/>
                          </a:solidFill>
                        </a:rPr>
                        <a:t>Monitoring Pelaksanaan Izin Blok Plan Perumahan dan Pemanfaatan Lahan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750" dirty="0" err="1" smtClean="0"/>
                        <a:t>Jumlah</a:t>
                      </a:r>
                      <a:r>
                        <a:rPr lang="en-GB" sz="750" baseline="0" dirty="0" smtClean="0"/>
                        <a:t> </a:t>
                      </a:r>
                      <a:r>
                        <a:rPr lang="en-GB" sz="750" baseline="0" dirty="0" err="1" smtClean="0"/>
                        <a:t>laporan</a:t>
                      </a:r>
                      <a:r>
                        <a:rPr lang="en-GB" sz="750" baseline="0" dirty="0" smtClean="0"/>
                        <a:t> monitoring </a:t>
                      </a:r>
                      <a:r>
                        <a:rPr lang="en-GB" sz="750" baseline="0" dirty="0" err="1" smtClean="0"/>
                        <a:t>pelaksanaan</a:t>
                      </a:r>
                      <a:r>
                        <a:rPr lang="en-GB" sz="750" baseline="0" dirty="0" smtClean="0"/>
                        <a:t> </a:t>
                      </a:r>
                      <a:r>
                        <a:rPr lang="en-GB" sz="750" baseline="0" dirty="0" err="1" smtClean="0"/>
                        <a:t>izin</a:t>
                      </a:r>
                      <a:r>
                        <a:rPr lang="en-GB" sz="750" baseline="0" dirty="0" smtClean="0"/>
                        <a:t> </a:t>
                      </a:r>
                      <a:r>
                        <a:rPr lang="en-GB" sz="750" baseline="0" dirty="0" err="1" smtClean="0"/>
                        <a:t>blok</a:t>
                      </a:r>
                      <a:r>
                        <a:rPr lang="en-GB" sz="750" baseline="0" dirty="0" smtClean="0"/>
                        <a:t> plan </a:t>
                      </a:r>
                      <a:r>
                        <a:rPr lang="en-GB" sz="750" baseline="0" dirty="0" err="1" smtClean="0"/>
                        <a:t>perumahan</a:t>
                      </a:r>
                      <a:r>
                        <a:rPr lang="en-GB" sz="750" baseline="0" dirty="0" smtClean="0"/>
                        <a:t> 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30 </a:t>
                      </a:r>
                      <a:r>
                        <a:rPr lang="en-US" sz="600" dirty="0" err="1" smtClean="0">
                          <a:solidFill>
                            <a:schemeClr val="tx1"/>
                          </a:solidFill>
                        </a:rPr>
                        <a:t>buku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325.000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5 </a:t>
                      </a:r>
                      <a:r>
                        <a:rPr lang="en-US" sz="600" dirty="0" err="1" smtClean="0">
                          <a:solidFill>
                            <a:schemeClr val="tx1"/>
                          </a:solidFill>
                        </a:rPr>
                        <a:t>buku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150.000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2.331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23.370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6.621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61.133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</a:tr>
              <a:tr h="370891"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-85725"/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5. </a:t>
                      </a:r>
                      <a:r>
                        <a:rPr lang="fi-FI" sz="750" dirty="0" smtClean="0">
                          <a:solidFill>
                            <a:schemeClr val="tx1"/>
                          </a:solidFill>
                        </a:rPr>
                        <a:t>Peningkatan Kegiatan Pemantauan, Pembinaan dan Pengawasan Pelaksanaan Penanaman Modal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n-GB" sz="750" dirty="0" err="1" smtClean="0"/>
                        <a:t>Jumlah</a:t>
                      </a:r>
                      <a:r>
                        <a:rPr lang="en-GB" sz="750" dirty="0" smtClean="0"/>
                        <a:t> </a:t>
                      </a:r>
                      <a:r>
                        <a:rPr lang="en-GB" sz="750" dirty="0" err="1" smtClean="0"/>
                        <a:t>Evaluasi</a:t>
                      </a:r>
                      <a:r>
                        <a:rPr lang="en-GB" sz="750" dirty="0" smtClean="0"/>
                        <a:t> </a:t>
                      </a:r>
                      <a:r>
                        <a:rPr lang="en-GB" sz="750" dirty="0" err="1" smtClean="0"/>
                        <a:t>dan</a:t>
                      </a:r>
                      <a:r>
                        <a:rPr lang="en-GB" sz="750" dirty="0" smtClean="0"/>
                        <a:t> </a:t>
                      </a:r>
                      <a:r>
                        <a:rPr lang="en-GB" sz="750" dirty="0" err="1" smtClean="0"/>
                        <a:t>Laporan</a:t>
                      </a:r>
                      <a:r>
                        <a:rPr lang="en-GB" sz="750" dirty="0" smtClean="0"/>
                        <a:t> </a:t>
                      </a:r>
                      <a:r>
                        <a:rPr lang="en-GB" sz="750" dirty="0" err="1" smtClean="0"/>
                        <a:t>Kegiatan</a:t>
                      </a:r>
                      <a:r>
                        <a:rPr lang="en-GB" sz="750" dirty="0" smtClean="0"/>
                        <a:t> </a:t>
                      </a:r>
                      <a:r>
                        <a:rPr lang="en-GB" sz="750" dirty="0" err="1" smtClean="0"/>
                        <a:t>Penanaman</a:t>
                      </a:r>
                      <a:r>
                        <a:rPr lang="en-GB" sz="750" dirty="0" smtClean="0"/>
                        <a:t> Modal </a:t>
                      </a:r>
                      <a:r>
                        <a:rPr lang="en-GB" sz="750" dirty="0" err="1" smtClean="0"/>
                        <a:t>dari</a:t>
                      </a:r>
                      <a:r>
                        <a:rPr lang="en-GB" sz="750" dirty="0" smtClean="0"/>
                        <a:t> </a:t>
                      </a:r>
                      <a:r>
                        <a:rPr lang="en-GB" sz="750" dirty="0" err="1" smtClean="0"/>
                        <a:t>Penanam</a:t>
                      </a:r>
                      <a:r>
                        <a:rPr lang="en-GB" sz="750" dirty="0" smtClean="0"/>
                        <a:t> Modal/ Investor yang </a:t>
                      </a:r>
                      <a:r>
                        <a:rPr lang="en-GB" sz="750" dirty="0" err="1" smtClean="0"/>
                        <a:t>disusun</a:t>
                      </a:r>
                      <a:r>
                        <a:rPr lang="en-GB" sz="750" dirty="0" smtClean="0"/>
                        <a:t>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en-GB" sz="750" dirty="0" err="1" smtClean="0"/>
                        <a:t>Jumlah</a:t>
                      </a:r>
                      <a:r>
                        <a:rPr lang="en-GB" sz="750" dirty="0" smtClean="0"/>
                        <a:t> data </a:t>
                      </a:r>
                      <a:r>
                        <a:rPr lang="en-GB" sz="750" dirty="0" err="1" smtClean="0"/>
                        <a:t>realisasi</a:t>
                      </a:r>
                      <a:r>
                        <a:rPr lang="en-GB" sz="750" dirty="0" smtClean="0"/>
                        <a:t> </a:t>
                      </a:r>
                      <a:r>
                        <a:rPr lang="en-GB" sz="750" dirty="0" err="1" smtClean="0"/>
                        <a:t>investasi</a:t>
                      </a:r>
                      <a:r>
                        <a:rPr lang="en-GB" sz="750" dirty="0" smtClean="0"/>
                        <a:t>  </a:t>
                      </a: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1400 </a:t>
                      </a:r>
                      <a:r>
                        <a:rPr lang="en-US" sz="600" dirty="0" err="1" smtClean="0">
                          <a:solidFill>
                            <a:schemeClr val="tx1"/>
                          </a:solidFill>
                        </a:rPr>
                        <a:t>pemohon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455.000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250</a:t>
                      </a:r>
                      <a:r>
                        <a:rPr lang="en-US" sz="600" baseline="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US" sz="600" baseline="0" dirty="0" err="1" smtClean="0">
                          <a:solidFill>
                            <a:schemeClr val="tx1"/>
                          </a:solidFill>
                        </a:rPr>
                        <a:t>pemohon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117.200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3.516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33.578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35.193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16.473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</a:tr>
              <a:tr h="370891"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-85725"/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6. </a:t>
                      </a:r>
                      <a:r>
                        <a:rPr lang="en-GB" sz="750" dirty="0" err="1" smtClean="0">
                          <a:solidFill>
                            <a:schemeClr val="tx1"/>
                          </a:solidFill>
                        </a:rPr>
                        <a:t>Operasionalisasi</a:t>
                      </a:r>
                      <a:r>
                        <a:rPr lang="en-GB" sz="750" dirty="0" smtClean="0">
                          <a:solidFill>
                            <a:schemeClr val="tx1"/>
                          </a:solidFill>
                        </a:rPr>
                        <a:t> Task Force </a:t>
                      </a:r>
                      <a:r>
                        <a:rPr lang="en-GB" sz="750" dirty="0" err="1" smtClean="0">
                          <a:solidFill>
                            <a:schemeClr val="tx1"/>
                          </a:solidFill>
                        </a:rPr>
                        <a:t>Perizinan</a:t>
                      </a:r>
                      <a:r>
                        <a:rPr lang="en-GB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750" dirty="0" err="1" smtClean="0">
                          <a:solidFill>
                            <a:schemeClr val="tx1"/>
                          </a:solidFill>
                        </a:rPr>
                        <a:t>dan</a:t>
                      </a:r>
                      <a:r>
                        <a:rPr lang="en-GB" sz="750" dirty="0" smtClean="0">
                          <a:solidFill>
                            <a:schemeClr val="tx1"/>
                          </a:solidFill>
                        </a:rPr>
                        <a:t> Help Desk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182563">
                        <a:tabLst/>
                      </a:pPr>
                      <a:r>
                        <a:rPr lang="en-GB" sz="75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   </a:t>
                      </a:r>
                      <a:r>
                        <a:rPr lang="en-GB" sz="75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Jumlah</a:t>
                      </a:r>
                      <a:r>
                        <a:rPr lang="en-GB" sz="75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Forum </a:t>
                      </a:r>
                      <a:r>
                        <a:rPr lang="en-GB" sz="75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Pertemuan</a:t>
                      </a:r>
                      <a:r>
                        <a:rPr lang="en-GB" sz="75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75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Penyelesaian</a:t>
                      </a:r>
                      <a:r>
                        <a:rPr lang="en-GB" sz="75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75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Masalah</a:t>
                      </a:r>
                      <a:r>
                        <a:rPr lang="en-GB" sz="75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75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Penanaman</a:t>
                      </a:r>
                      <a:r>
                        <a:rPr lang="en-GB" sz="75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Modal </a:t>
                      </a:r>
                      <a:r>
                        <a:rPr lang="en-GB" sz="75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dan</a:t>
                      </a:r>
                      <a:r>
                        <a:rPr lang="en-GB" sz="75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Forum </a:t>
                      </a:r>
                      <a:r>
                        <a:rPr lang="en-GB" sz="75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Fasilitasi</a:t>
                      </a:r>
                      <a:r>
                        <a:rPr lang="en-GB" sz="75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75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dan</a:t>
                      </a:r>
                      <a:r>
                        <a:rPr lang="en-GB" sz="75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75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Konsultasi</a:t>
                      </a:r>
                      <a:endParaRPr lang="en-GB" sz="75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82563" indent="-182563">
                        <a:tabLst/>
                      </a:pPr>
                      <a:r>
                        <a:rPr lang="en-GB" sz="75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  </a:t>
                      </a:r>
                      <a:r>
                        <a:rPr lang="en-GB" sz="75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Jumlah</a:t>
                      </a:r>
                      <a:r>
                        <a:rPr lang="en-GB" sz="75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75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pemohon</a:t>
                      </a:r>
                      <a:r>
                        <a:rPr lang="en-GB" sz="75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75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izin</a:t>
                      </a:r>
                      <a:r>
                        <a:rPr lang="en-GB" sz="75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yang </a:t>
                      </a:r>
                      <a:r>
                        <a:rPr lang="en-GB" sz="75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mengalami</a:t>
                      </a:r>
                      <a:r>
                        <a:rPr lang="en-GB" sz="75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75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kendala</a:t>
                      </a:r>
                      <a:r>
                        <a:rPr lang="en-GB" sz="75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75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Persyaratan</a:t>
                      </a:r>
                      <a:endParaRPr lang="en-GB" sz="75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510 </a:t>
                      </a:r>
                      <a:r>
                        <a:rPr lang="en-US" sz="600" dirty="0" err="1" smtClean="0">
                          <a:solidFill>
                            <a:schemeClr val="tx1"/>
                          </a:solidFill>
                        </a:rPr>
                        <a:t>peserta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214.275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225 </a:t>
                      </a:r>
                      <a:r>
                        <a:rPr lang="en-US" sz="600" dirty="0" err="1" smtClean="0">
                          <a:solidFill>
                            <a:schemeClr val="tx1"/>
                          </a:solidFill>
                        </a:rPr>
                        <a:t>peserta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64.275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10.476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3.492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45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12.971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85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13.926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/>
          <a:lstStyle/>
          <a:p>
            <a:pPr algn="r"/>
            <a:r>
              <a:rPr lang="en-GB" sz="2400" dirty="0" err="1" smtClean="0">
                <a:solidFill>
                  <a:schemeClr val="bg1"/>
                </a:solidFill>
                <a:latin typeface="Brush Script MT" panose="03060802040406070304" pitchFamily="66" charset="0"/>
              </a:rPr>
              <a:t>Lanjutan</a:t>
            </a:r>
            <a:r>
              <a:rPr lang="en-GB" sz="24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......</a:t>
            </a:r>
            <a:endParaRPr lang="en-GB" sz="2400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187624" y="2348880"/>
            <a:ext cx="7956376" cy="79208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1187624" y="3429000"/>
            <a:ext cx="7956376" cy="79208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urved Right Arrow 9"/>
          <p:cNvSpPr/>
          <p:nvPr/>
        </p:nvSpPr>
        <p:spPr>
          <a:xfrm>
            <a:off x="3072997" y="1340768"/>
            <a:ext cx="2232248" cy="1080120"/>
          </a:xfrm>
          <a:prstGeom prst="curved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897447" y="1196752"/>
            <a:ext cx="2088232" cy="9361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err="1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Monev</a:t>
            </a:r>
            <a:r>
              <a:rPr lang="en-GB" sz="14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 </a:t>
            </a:r>
            <a:r>
              <a:rPr lang="en-GB" sz="1400" dirty="0" err="1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kegiatan</a:t>
            </a:r>
            <a:r>
              <a:rPr lang="en-GB" sz="14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 </a:t>
            </a:r>
            <a:r>
              <a:rPr lang="en-GB" sz="1400" dirty="0" err="1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sasaran</a:t>
            </a:r>
            <a:r>
              <a:rPr lang="en-GB" sz="14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 </a:t>
            </a:r>
            <a:r>
              <a:rPr lang="en-GB" sz="1400" dirty="0" err="1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ke</a:t>
            </a:r>
            <a:r>
              <a:rPr lang="en-GB" sz="14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 1</a:t>
            </a:r>
            <a:endParaRPr lang="en-GB" sz="14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51725" y="5877272"/>
            <a:ext cx="2133600" cy="476250"/>
          </a:xfrm>
        </p:spPr>
        <p:txBody>
          <a:bodyPr/>
          <a:lstStyle/>
          <a:p>
            <a:fld id="{CF40B41D-FD10-4A38-B39B-626510BD49B7}" type="slidenum">
              <a:rPr lang="en-US" sz="1800" b="1" smtClean="0"/>
              <a:pPr/>
              <a:t>41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9535375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C194FCCD-E20C-4504-94C9-3AFB89CF81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063577"/>
              </p:ext>
            </p:extLst>
          </p:nvPr>
        </p:nvGraphicFramePr>
        <p:xfrm>
          <a:off x="141623" y="908720"/>
          <a:ext cx="8983218" cy="5467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40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700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592401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</a:tblGrid>
              <a:tr h="288032">
                <a:tc rowSpan="3">
                  <a:txBody>
                    <a:bodyPr/>
                    <a:lstStyle/>
                    <a:p>
                      <a:pPr algn="ctr"/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75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750" dirty="0" err="1">
                          <a:solidFill>
                            <a:schemeClr val="tx1"/>
                          </a:solidFill>
                        </a:rPr>
                        <a:t>Sasaran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/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Indikator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>
                          <a:solidFill>
                            <a:schemeClr val="tx1"/>
                          </a:solidFill>
                        </a:rPr>
                        <a:t>Sasaran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750" dirty="0">
                          <a:solidFill>
                            <a:schemeClr val="tx1"/>
                          </a:solidFill>
                        </a:rPr>
                        <a:t>Program/</a:t>
                      </a:r>
                    </a:p>
                    <a:p>
                      <a:pPr algn="ctr"/>
                      <a:r>
                        <a:rPr lang="en-US" sz="750" dirty="0" err="1">
                          <a:solidFill>
                            <a:schemeClr val="tx1"/>
                          </a:solidFill>
                        </a:rPr>
                        <a:t>Kegiatan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750" dirty="0" err="1">
                          <a:solidFill>
                            <a:schemeClr val="tx1"/>
                          </a:solidFill>
                        </a:rPr>
                        <a:t>Indikator</a:t>
                      </a:r>
                      <a:r>
                        <a:rPr lang="en-US" sz="75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>
                          <a:solidFill>
                            <a:schemeClr val="tx1"/>
                          </a:solidFill>
                        </a:rPr>
                        <a:t>Kinerja</a:t>
                      </a:r>
                      <a:r>
                        <a:rPr lang="en-US" sz="750" dirty="0">
                          <a:solidFill>
                            <a:schemeClr val="tx1"/>
                          </a:solidFill>
                        </a:rPr>
                        <a:t> Program/</a:t>
                      </a:r>
                      <a:r>
                        <a:rPr lang="en-US" sz="750" dirty="0" err="1">
                          <a:solidFill>
                            <a:schemeClr val="tx1"/>
                          </a:solidFill>
                        </a:rPr>
                        <a:t>Kegiatan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sz="750" dirty="0">
                          <a:solidFill>
                            <a:schemeClr val="tx1"/>
                          </a:solidFill>
                        </a:rPr>
                        <a:t>Target </a:t>
                      </a:r>
                      <a:r>
                        <a:rPr lang="en-US" sz="750" dirty="0" err="1">
                          <a:solidFill>
                            <a:schemeClr val="tx1"/>
                          </a:solidFill>
                        </a:rPr>
                        <a:t>Akhir</a:t>
                      </a:r>
                      <a:r>
                        <a:rPr lang="en-US" sz="75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>
                          <a:solidFill>
                            <a:schemeClr val="tx1"/>
                          </a:solidFill>
                        </a:rPr>
                        <a:t>Tahun</a:t>
                      </a:r>
                      <a:r>
                        <a:rPr lang="en-US" sz="75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>
                          <a:solidFill>
                            <a:schemeClr val="tx1"/>
                          </a:solidFill>
                        </a:rPr>
                        <a:t>Renstra</a:t>
                      </a:r>
                      <a:r>
                        <a:rPr lang="en-US" sz="750" dirty="0">
                          <a:solidFill>
                            <a:schemeClr val="tx1"/>
                          </a:solidFill>
                        </a:rPr>
                        <a:t> 2016 -2021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sz="750" dirty="0">
                          <a:solidFill>
                            <a:schemeClr val="tx1"/>
                          </a:solidFill>
                        </a:rPr>
                        <a:t>Target </a:t>
                      </a:r>
                      <a:r>
                        <a:rPr lang="en-US" sz="750" dirty="0" err="1">
                          <a:solidFill>
                            <a:schemeClr val="tx1"/>
                          </a:solidFill>
                        </a:rPr>
                        <a:t>Tahun</a:t>
                      </a:r>
                      <a:r>
                        <a:rPr lang="en-US" sz="75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2017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Realisasi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3165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TW I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TW II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TW III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TW IV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8676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RP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RP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RP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RP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RP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RP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91">
                <a:tc>
                  <a:txBody>
                    <a:bodyPr/>
                    <a:lstStyle/>
                    <a:p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750" dirty="0" err="1" smtClean="0"/>
                        <a:t>Meningkatnya</a:t>
                      </a:r>
                      <a:r>
                        <a:rPr lang="en-GB" sz="750" dirty="0" smtClean="0"/>
                        <a:t> </a:t>
                      </a:r>
                      <a:r>
                        <a:rPr lang="en-GB" sz="750" dirty="0" err="1" smtClean="0"/>
                        <a:t>kualitas</a:t>
                      </a:r>
                      <a:r>
                        <a:rPr lang="en-GB" sz="750" baseline="0" dirty="0" smtClean="0"/>
                        <a:t> </a:t>
                      </a:r>
                      <a:r>
                        <a:rPr lang="en-GB" sz="750" baseline="0" dirty="0" err="1" smtClean="0"/>
                        <a:t>pelayanan</a:t>
                      </a:r>
                      <a:r>
                        <a:rPr lang="en-GB" sz="750" baseline="0" dirty="0" smtClean="0"/>
                        <a:t> </a:t>
                      </a:r>
                      <a:r>
                        <a:rPr lang="en-GB" sz="750" baseline="0" dirty="0" err="1" smtClean="0"/>
                        <a:t>perizinan</a:t>
                      </a:r>
                      <a:endParaRPr lang="en-GB" sz="750" baseline="0" dirty="0" smtClean="0"/>
                    </a:p>
                    <a:p>
                      <a:r>
                        <a:rPr lang="en-GB" sz="750" b="1" dirty="0" err="1" smtClean="0"/>
                        <a:t>Indikator</a:t>
                      </a:r>
                      <a:r>
                        <a:rPr lang="en-GB" sz="750" b="1" dirty="0" smtClean="0"/>
                        <a:t> :</a:t>
                      </a:r>
                    </a:p>
                    <a:p>
                      <a:r>
                        <a:rPr lang="en-GB" sz="750" dirty="0" err="1" smtClean="0"/>
                        <a:t>Nilai</a:t>
                      </a:r>
                      <a:r>
                        <a:rPr lang="en-GB" sz="750" dirty="0" smtClean="0"/>
                        <a:t> Survey </a:t>
                      </a:r>
                      <a:r>
                        <a:rPr lang="en-GB" sz="750" dirty="0" err="1" smtClean="0"/>
                        <a:t>Kepuasan</a:t>
                      </a:r>
                      <a:r>
                        <a:rPr lang="en-GB" sz="750" dirty="0" smtClean="0"/>
                        <a:t> </a:t>
                      </a:r>
                      <a:r>
                        <a:rPr lang="en-GB" sz="750" dirty="0" err="1" smtClean="0"/>
                        <a:t>Masyarakat</a:t>
                      </a:r>
                      <a:endParaRPr lang="en-GB" sz="750" dirty="0" smtClean="0"/>
                    </a:p>
                  </a:txBody>
                  <a:tcPr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750" dirty="0" smtClean="0"/>
                        <a:t>Program </a:t>
                      </a:r>
                      <a:r>
                        <a:rPr lang="en-GB" sz="750" dirty="0" err="1" smtClean="0"/>
                        <a:t>Pelayanan</a:t>
                      </a:r>
                      <a:r>
                        <a:rPr lang="en-GB" sz="750" dirty="0" smtClean="0"/>
                        <a:t> </a:t>
                      </a:r>
                      <a:r>
                        <a:rPr lang="en-GB" sz="750" dirty="0" err="1" smtClean="0"/>
                        <a:t>Perizinan</a:t>
                      </a:r>
                      <a:r>
                        <a:rPr lang="en-GB" sz="750" dirty="0" smtClean="0"/>
                        <a:t> Usaha, </a:t>
                      </a:r>
                      <a:r>
                        <a:rPr lang="en-GB" sz="750" dirty="0" err="1" smtClean="0"/>
                        <a:t>Perizinan</a:t>
                      </a:r>
                      <a:r>
                        <a:rPr lang="en-GB" sz="750" dirty="0" smtClean="0"/>
                        <a:t> </a:t>
                      </a:r>
                      <a:r>
                        <a:rPr lang="en-GB" sz="750" dirty="0" err="1" smtClean="0"/>
                        <a:t>Tertentu</a:t>
                      </a:r>
                      <a:r>
                        <a:rPr lang="en-GB" sz="750" baseline="0" dirty="0" smtClean="0"/>
                        <a:t> </a:t>
                      </a:r>
                      <a:r>
                        <a:rPr lang="en-GB" sz="750" baseline="0" dirty="0" err="1" smtClean="0"/>
                        <a:t>dan</a:t>
                      </a:r>
                      <a:r>
                        <a:rPr lang="en-GB" sz="750" baseline="0" dirty="0" smtClean="0"/>
                        <a:t> Non </a:t>
                      </a:r>
                      <a:r>
                        <a:rPr lang="en-GB" sz="750" baseline="0" dirty="0" err="1" smtClean="0"/>
                        <a:t>Perizinan</a:t>
                      </a:r>
                      <a:endParaRPr lang="en-GB" sz="750" baseline="0" dirty="0" smtClean="0"/>
                    </a:p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baseline="0" dirty="0" err="1" smtClean="0"/>
                        <a:t>Persentase</a:t>
                      </a:r>
                      <a:r>
                        <a:rPr lang="en-GB" sz="750" baseline="0" dirty="0" smtClean="0"/>
                        <a:t> </a:t>
                      </a:r>
                      <a:r>
                        <a:rPr lang="en-GB" sz="750" baseline="0" dirty="0" err="1" smtClean="0"/>
                        <a:t>penyelesaian</a:t>
                      </a:r>
                      <a:r>
                        <a:rPr lang="en-GB" sz="750" baseline="0" dirty="0" smtClean="0"/>
                        <a:t> </a:t>
                      </a:r>
                      <a:r>
                        <a:rPr lang="en-GB" sz="750" baseline="0" dirty="0" err="1" smtClean="0"/>
                        <a:t>perizinan</a:t>
                      </a:r>
                      <a:r>
                        <a:rPr lang="en-GB" sz="750" baseline="0" dirty="0" smtClean="0"/>
                        <a:t> </a:t>
                      </a:r>
                      <a:r>
                        <a:rPr lang="en-GB" sz="750" baseline="0" dirty="0" err="1" smtClean="0"/>
                        <a:t>usaha</a:t>
                      </a:r>
                      <a:r>
                        <a:rPr lang="en-GB" sz="750" baseline="0" dirty="0" smtClean="0"/>
                        <a:t>, </a:t>
                      </a:r>
                      <a:r>
                        <a:rPr lang="en-GB" sz="750" baseline="0" dirty="0" err="1" smtClean="0"/>
                        <a:t>perizinan</a:t>
                      </a:r>
                      <a:r>
                        <a:rPr lang="en-GB" sz="750" baseline="0" dirty="0" smtClean="0"/>
                        <a:t> </a:t>
                      </a:r>
                      <a:r>
                        <a:rPr lang="en-GB" sz="750" baseline="0" dirty="0" err="1" smtClean="0"/>
                        <a:t>tertentu</a:t>
                      </a:r>
                      <a:r>
                        <a:rPr lang="en-GB" sz="750" baseline="0" dirty="0" smtClean="0"/>
                        <a:t> </a:t>
                      </a:r>
                      <a:r>
                        <a:rPr lang="en-GB" sz="750" baseline="0" dirty="0" err="1" smtClean="0"/>
                        <a:t>dan</a:t>
                      </a:r>
                      <a:r>
                        <a:rPr lang="en-GB" sz="750" baseline="0" dirty="0" smtClean="0"/>
                        <a:t> non </a:t>
                      </a:r>
                      <a:r>
                        <a:rPr lang="en-GB" sz="750" baseline="0" dirty="0" err="1" smtClean="0"/>
                        <a:t>perizinan</a:t>
                      </a:r>
                      <a:endParaRPr lang="en-GB" sz="750" dirty="0" smtClean="0"/>
                    </a:p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91"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50" dirty="0" smtClean="0"/>
                    </a:p>
                  </a:txBody>
                  <a:tcPr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-85725"/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1. </a:t>
                      </a:r>
                      <a:r>
                        <a:rPr lang="fi-FI" sz="750" dirty="0" smtClean="0">
                          <a:solidFill>
                            <a:schemeClr val="tx1"/>
                          </a:solidFill>
                        </a:rPr>
                        <a:t>Operasionalisasi Penerbitan IPPM, Izin Usaha dan Perkoperasian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Jumlah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izin</a:t>
                      </a:r>
                      <a:r>
                        <a:rPr lang="en-US" sz="750" baseline="0" dirty="0" smtClean="0">
                          <a:solidFill>
                            <a:schemeClr val="tx1"/>
                          </a:solidFill>
                        </a:rPr>
                        <a:t> – </a:t>
                      </a:r>
                      <a:r>
                        <a:rPr lang="en-US" sz="750" baseline="0" dirty="0" err="1" smtClean="0">
                          <a:solidFill>
                            <a:schemeClr val="tx1"/>
                          </a:solidFill>
                        </a:rPr>
                        <a:t>izin</a:t>
                      </a:r>
                      <a:r>
                        <a:rPr lang="en-US" sz="750" baseline="0" dirty="0" smtClean="0">
                          <a:solidFill>
                            <a:schemeClr val="tx1"/>
                          </a:solidFill>
                        </a:rPr>
                        <a:t> yang </a:t>
                      </a:r>
                      <a:r>
                        <a:rPr lang="en-US" sz="750" baseline="0" dirty="0" err="1" smtClean="0">
                          <a:solidFill>
                            <a:schemeClr val="tx1"/>
                          </a:solidFill>
                        </a:rPr>
                        <a:t>terbit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1980 </a:t>
                      </a:r>
                      <a:r>
                        <a:rPr lang="en-US" sz="600" dirty="0" err="1" smtClean="0">
                          <a:solidFill>
                            <a:schemeClr val="tx1"/>
                          </a:solidFill>
                        </a:rPr>
                        <a:t>izin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246.606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500 </a:t>
                      </a:r>
                      <a:r>
                        <a:rPr lang="en-US" sz="600" dirty="0" err="1" smtClean="0">
                          <a:solidFill>
                            <a:schemeClr val="tx1"/>
                          </a:solidFill>
                        </a:rPr>
                        <a:t>izin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100.000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105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87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19.600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198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3.725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59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24.522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91">
                <a:tc>
                  <a:txBody>
                    <a:bodyPr/>
                    <a:lstStyle/>
                    <a:p>
                      <a:endParaRPr lang="en-US" sz="75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-85725"/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2. </a:t>
                      </a:r>
                      <a:r>
                        <a:rPr lang="es-ES" sz="750" dirty="0" err="1" smtClean="0">
                          <a:solidFill>
                            <a:schemeClr val="tx1"/>
                          </a:solidFill>
                        </a:rPr>
                        <a:t>Operasionalisasi</a:t>
                      </a:r>
                      <a:r>
                        <a:rPr lang="es-E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ES" sz="750" dirty="0" err="1" smtClean="0">
                          <a:solidFill>
                            <a:schemeClr val="tx1"/>
                          </a:solidFill>
                        </a:rPr>
                        <a:t>Penerbitan</a:t>
                      </a:r>
                      <a:r>
                        <a:rPr lang="es-ES" sz="750" dirty="0" smtClean="0">
                          <a:solidFill>
                            <a:schemeClr val="tx1"/>
                          </a:solidFill>
                        </a:rPr>
                        <a:t> SIUJK, </a:t>
                      </a:r>
                      <a:r>
                        <a:rPr lang="es-ES" sz="750" dirty="0" err="1" smtClean="0">
                          <a:solidFill>
                            <a:schemeClr val="tx1"/>
                          </a:solidFill>
                        </a:rPr>
                        <a:t>Toko</a:t>
                      </a:r>
                      <a:r>
                        <a:rPr lang="es-ES" sz="750" dirty="0" smtClean="0">
                          <a:solidFill>
                            <a:schemeClr val="tx1"/>
                          </a:solidFill>
                        </a:rPr>
                        <a:t> Modern dan Pasar </a:t>
                      </a:r>
                      <a:r>
                        <a:rPr lang="es-ES" sz="750" dirty="0" err="1" smtClean="0">
                          <a:solidFill>
                            <a:schemeClr val="tx1"/>
                          </a:solidFill>
                        </a:rPr>
                        <a:t>Tradisional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Jumlah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izin</a:t>
                      </a:r>
                      <a:r>
                        <a:rPr lang="en-US" sz="750" baseline="0" dirty="0" smtClean="0">
                          <a:solidFill>
                            <a:schemeClr val="tx1"/>
                          </a:solidFill>
                        </a:rPr>
                        <a:t> – </a:t>
                      </a:r>
                      <a:r>
                        <a:rPr lang="en-US" sz="750" baseline="0" dirty="0" err="1" smtClean="0">
                          <a:solidFill>
                            <a:schemeClr val="tx1"/>
                          </a:solidFill>
                        </a:rPr>
                        <a:t>izin</a:t>
                      </a:r>
                      <a:r>
                        <a:rPr lang="en-US" sz="750" baseline="0" dirty="0" smtClean="0">
                          <a:solidFill>
                            <a:schemeClr val="tx1"/>
                          </a:solidFill>
                        </a:rPr>
                        <a:t> yang </a:t>
                      </a:r>
                      <a:r>
                        <a:rPr lang="en-US" sz="750" baseline="0" dirty="0" err="1" smtClean="0">
                          <a:solidFill>
                            <a:schemeClr val="tx1"/>
                          </a:solidFill>
                        </a:rPr>
                        <a:t>terbit</a:t>
                      </a:r>
                      <a:endParaRPr lang="en-US" sz="75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1300 </a:t>
                      </a:r>
                      <a:r>
                        <a:rPr lang="en-US" sz="600" dirty="0" err="1" smtClean="0">
                          <a:solidFill>
                            <a:schemeClr val="tx1"/>
                          </a:solidFill>
                        </a:rPr>
                        <a:t>izin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295.460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300 </a:t>
                      </a:r>
                      <a:r>
                        <a:rPr lang="en-US" sz="600" dirty="0" err="1" smtClean="0">
                          <a:solidFill>
                            <a:schemeClr val="tx1"/>
                          </a:solidFill>
                        </a:rPr>
                        <a:t>izin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150.000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126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4.734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35.060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104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12.875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79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38.056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91">
                <a:tc>
                  <a:txBody>
                    <a:bodyPr/>
                    <a:lstStyle/>
                    <a:p>
                      <a:endParaRPr lang="en-US" sz="75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-85725"/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3. </a:t>
                      </a:r>
                      <a:r>
                        <a:rPr lang="it-IT" sz="750" dirty="0" smtClean="0">
                          <a:solidFill>
                            <a:schemeClr val="tx1"/>
                          </a:solidFill>
                        </a:rPr>
                        <a:t>Operasionalisasi Penerbitan Izin di Bidang Angkutan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Jumlah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izin</a:t>
                      </a:r>
                      <a:r>
                        <a:rPr lang="en-US" sz="750" baseline="0" dirty="0" smtClean="0">
                          <a:solidFill>
                            <a:schemeClr val="tx1"/>
                          </a:solidFill>
                        </a:rPr>
                        <a:t> – </a:t>
                      </a:r>
                      <a:r>
                        <a:rPr lang="en-US" sz="750" baseline="0" dirty="0" err="1" smtClean="0">
                          <a:solidFill>
                            <a:schemeClr val="tx1"/>
                          </a:solidFill>
                        </a:rPr>
                        <a:t>izin</a:t>
                      </a:r>
                      <a:r>
                        <a:rPr lang="en-US" sz="750" baseline="0" dirty="0" smtClean="0">
                          <a:solidFill>
                            <a:schemeClr val="tx1"/>
                          </a:solidFill>
                        </a:rPr>
                        <a:t> yang </a:t>
                      </a:r>
                      <a:r>
                        <a:rPr lang="en-US" sz="750" baseline="0" dirty="0" err="1" smtClean="0">
                          <a:solidFill>
                            <a:schemeClr val="tx1"/>
                          </a:solidFill>
                        </a:rPr>
                        <a:t>terbit</a:t>
                      </a:r>
                      <a:endParaRPr lang="en-US" sz="75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490 </a:t>
                      </a:r>
                      <a:r>
                        <a:rPr lang="en-US" sz="600" dirty="0" err="1" smtClean="0">
                          <a:solidFill>
                            <a:schemeClr val="tx1"/>
                          </a:solidFill>
                        </a:rPr>
                        <a:t>izin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519.000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150 </a:t>
                      </a:r>
                      <a:r>
                        <a:rPr lang="en-US" sz="600" dirty="0" err="1" smtClean="0">
                          <a:solidFill>
                            <a:schemeClr val="tx1"/>
                          </a:solidFill>
                        </a:rPr>
                        <a:t>izin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175.000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31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5.612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36.720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30.165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41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37.434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</a:tr>
              <a:tr h="370891"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-85725"/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4. </a:t>
                      </a:r>
                      <a:r>
                        <a:rPr lang="fi-FI" sz="750" dirty="0" smtClean="0">
                          <a:solidFill>
                            <a:schemeClr val="tx1"/>
                          </a:solidFill>
                        </a:rPr>
                        <a:t>Operasionalisasi Penerbitan Izin Usaha di Bidang Peternakan, Perikanan dan Izin Usaha Obat Tradisional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Jumlah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izin</a:t>
                      </a:r>
                      <a:r>
                        <a:rPr lang="en-US" sz="750" baseline="0" dirty="0" smtClean="0">
                          <a:solidFill>
                            <a:schemeClr val="tx1"/>
                          </a:solidFill>
                        </a:rPr>
                        <a:t> – </a:t>
                      </a:r>
                      <a:r>
                        <a:rPr lang="en-US" sz="750" baseline="0" dirty="0" err="1" smtClean="0">
                          <a:solidFill>
                            <a:schemeClr val="tx1"/>
                          </a:solidFill>
                        </a:rPr>
                        <a:t>izin</a:t>
                      </a:r>
                      <a:r>
                        <a:rPr lang="en-US" sz="750" baseline="0" dirty="0" smtClean="0">
                          <a:solidFill>
                            <a:schemeClr val="tx1"/>
                          </a:solidFill>
                        </a:rPr>
                        <a:t> yang </a:t>
                      </a:r>
                      <a:r>
                        <a:rPr lang="en-US" sz="750" baseline="0" dirty="0" err="1" smtClean="0">
                          <a:solidFill>
                            <a:schemeClr val="tx1"/>
                          </a:solidFill>
                        </a:rPr>
                        <a:t>terbit</a:t>
                      </a:r>
                      <a:endParaRPr lang="en-US" sz="75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200 </a:t>
                      </a:r>
                      <a:r>
                        <a:rPr lang="en-US" sz="600" dirty="0" err="1" smtClean="0">
                          <a:solidFill>
                            <a:schemeClr val="tx1"/>
                          </a:solidFill>
                        </a:rPr>
                        <a:t>izin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204.400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100 </a:t>
                      </a:r>
                      <a:r>
                        <a:rPr lang="en-US" sz="600" dirty="0" err="1" smtClean="0">
                          <a:solidFill>
                            <a:schemeClr val="tx1"/>
                          </a:solidFill>
                        </a:rPr>
                        <a:t>izin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75.000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1.200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1.035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</a:tr>
              <a:tr h="370891"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-85725"/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5.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Operasionalisasi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Penerbitan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Izin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di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Bidang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Pendidikan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Lembaga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Pendidikan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dan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Pelatihan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Swasta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Kearsipan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dan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Sosial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Jumlah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izin</a:t>
                      </a:r>
                      <a:r>
                        <a:rPr lang="en-US" sz="750" baseline="0" dirty="0" smtClean="0">
                          <a:solidFill>
                            <a:schemeClr val="tx1"/>
                          </a:solidFill>
                        </a:rPr>
                        <a:t> – </a:t>
                      </a:r>
                      <a:r>
                        <a:rPr lang="en-US" sz="750" baseline="0" dirty="0" err="1" smtClean="0">
                          <a:solidFill>
                            <a:schemeClr val="tx1"/>
                          </a:solidFill>
                        </a:rPr>
                        <a:t>izin</a:t>
                      </a:r>
                      <a:r>
                        <a:rPr lang="en-US" sz="750" baseline="0" dirty="0" smtClean="0">
                          <a:solidFill>
                            <a:schemeClr val="tx1"/>
                          </a:solidFill>
                        </a:rPr>
                        <a:t> yang </a:t>
                      </a:r>
                      <a:r>
                        <a:rPr lang="en-US" sz="750" baseline="0" dirty="0" err="1" smtClean="0">
                          <a:solidFill>
                            <a:schemeClr val="tx1"/>
                          </a:solidFill>
                        </a:rPr>
                        <a:t>terbit</a:t>
                      </a:r>
                      <a:endParaRPr lang="en-US" sz="75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750 </a:t>
                      </a:r>
                      <a:r>
                        <a:rPr lang="en-US" sz="600" dirty="0" err="1" smtClean="0">
                          <a:solidFill>
                            <a:schemeClr val="tx1"/>
                          </a:solidFill>
                        </a:rPr>
                        <a:t>izin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542.000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150 </a:t>
                      </a:r>
                      <a:r>
                        <a:rPr lang="en-US" sz="600" dirty="0" err="1" smtClean="0">
                          <a:solidFill>
                            <a:schemeClr val="tx1"/>
                          </a:solidFill>
                        </a:rPr>
                        <a:t>izin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200.000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103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7.649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123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39.350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121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43.901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114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32.364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</a:tr>
              <a:tr h="370891"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-85725"/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6.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Operasionalisasi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Penerbitan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Perizinan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Ketenagakerjaan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Jumlah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izin</a:t>
                      </a:r>
                      <a:r>
                        <a:rPr lang="en-US" sz="750" baseline="0" dirty="0" smtClean="0">
                          <a:solidFill>
                            <a:schemeClr val="tx1"/>
                          </a:solidFill>
                        </a:rPr>
                        <a:t> – </a:t>
                      </a:r>
                      <a:r>
                        <a:rPr lang="en-US" sz="750" baseline="0" dirty="0" err="1" smtClean="0">
                          <a:solidFill>
                            <a:schemeClr val="tx1"/>
                          </a:solidFill>
                        </a:rPr>
                        <a:t>izin</a:t>
                      </a:r>
                      <a:r>
                        <a:rPr lang="en-US" sz="750" baseline="0" dirty="0" smtClean="0">
                          <a:solidFill>
                            <a:schemeClr val="tx1"/>
                          </a:solidFill>
                        </a:rPr>
                        <a:t> yang </a:t>
                      </a:r>
                      <a:r>
                        <a:rPr lang="en-US" sz="750" baseline="0" dirty="0" err="1" smtClean="0">
                          <a:solidFill>
                            <a:schemeClr val="tx1"/>
                          </a:solidFill>
                        </a:rPr>
                        <a:t>terbit</a:t>
                      </a:r>
                      <a:endParaRPr lang="en-US" sz="75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500 </a:t>
                      </a:r>
                      <a:r>
                        <a:rPr lang="en-US" sz="600" dirty="0" err="1" smtClean="0">
                          <a:solidFill>
                            <a:schemeClr val="tx1"/>
                          </a:solidFill>
                        </a:rPr>
                        <a:t>izin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197.800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100 </a:t>
                      </a:r>
                      <a:r>
                        <a:rPr lang="en-US" sz="600" dirty="0" err="1" smtClean="0">
                          <a:solidFill>
                            <a:schemeClr val="tx1"/>
                          </a:solidFill>
                        </a:rPr>
                        <a:t>izin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75.000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28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1.064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39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7.886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23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15.132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48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13.176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algn="r"/>
            <a:r>
              <a:rPr lang="en-GB" sz="2400" dirty="0" err="1" smtClean="0">
                <a:solidFill>
                  <a:schemeClr val="bg1"/>
                </a:solidFill>
                <a:latin typeface="Brush Script MT" panose="03060802040406070304" pitchFamily="66" charset="0"/>
              </a:rPr>
              <a:t>Lanjutan</a:t>
            </a:r>
            <a:r>
              <a:rPr lang="en-GB" sz="24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......</a:t>
            </a:r>
            <a:endParaRPr lang="en-GB" sz="2400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 bwMode="auto">
          <a:xfrm>
            <a:off x="6948264" y="6093296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40B41D-FD10-4A38-B39B-626510BD49B7}" type="slidenum">
              <a:rPr lang="en-US" sz="1800" b="1" smtClean="0"/>
              <a:pPr/>
              <a:t>42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219565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C194FCCD-E20C-4504-94C9-3AFB89CF81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1949623"/>
              </p:ext>
            </p:extLst>
          </p:nvPr>
        </p:nvGraphicFramePr>
        <p:xfrm>
          <a:off x="0" y="1628800"/>
          <a:ext cx="8983218" cy="4347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40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956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666802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</a:tblGrid>
              <a:tr h="288032">
                <a:tc rowSpan="3">
                  <a:txBody>
                    <a:bodyPr/>
                    <a:lstStyle/>
                    <a:p>
                      <a:pPr algn="ctr"/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75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750" dirty="0" err="1">
                          <a:solidFill>
                            <a:schemeClr val="tx1"/>
                          </a:solidFill>
                        </a:rPr>
                        <a:t>Sasaran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/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Indikator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>
                          <a:solidFill>
                            <a:schemeClr val="tx1"/>
                          </a:solidFill>
                        </a:rPr>
                        <a:t>Sasaran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750" dirty="0">
                          <a:solidFill>
                            <a:schemeClr val="tx1"/>
                          </a:solidFill>
                        </a:rPr>
                        <a:t>Program/</a:t>
                      </a:r>
                    </a:p>
                    <a:p>
                      <a:pPr algn="ctr"/>
                      <a:r>
                        <a:rPr lang="en-US" sz="750" dirty="0" err="1">
                          <a:solidFill>
                            <a:schemeClr val="tx1"/>
                          </a:solidFill>
                        </a:rPr>
                        <a:t>Kegiatan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750" dirty="0" err="1">
                          <a:solidFill>
                            <a:schemeClr val="tx1"/>
                          </a:solidFill>
                        </a:rPr>
                        <a:t>Indikator</a:t>
                      </a:r>
                      <a:r>
                        <a:rPr lang="en-US" sz="75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>
                          <a:solidFill>
                            <a:schemeClr val="tx1"/>
                          </a:solidFill>
                        </a:rPr>
                        <a:t>Kinerja</a:t>
                      </a:r>
                      <a:r>
                        <a:rPr lang="en-US" sz="750" dirty="0">
                          <a:solidFill>
                            <a:schemeClr val="tx1"/>
                          </a:solidFill>
                        </a:rPr>
                        <a:t> Program/</a:t>
                      </a:r>
                      <a:r>
                        <a:rPr lang="en-US" sz="750" dirty="0" err="1">
                          <a:solidFill>
                            <a:schemeClr val="tx1"/>
                          </a:solidFill>
                        </a:rPr>
                        <a:t>Kegiatan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sz="750" dirty="0">
                          <a:solidFill>
                            <a:schemeClr val="tx1"/>
                          </a:solidFill>
                        </a:rPr>
                        <a:t>Target </a:t>
                      </a:r>
                      <a:r>
                        <a:rPr lang="en-US" sz="750" dirty="0" err="1">
                          <a:solidFill>
                            <a:schemeClr val="tx1"/>
                          </a:solidFill>
                        </a:rPr>
                        <a:t>Akhir</a:t>
                      </a:r>
                      <a:r>
                        <a:rPr lang="en-US" sz="75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>
                          <a:solidFill>
                            <a:schemeClr val="tx1"/>
                          </a:solidFill>
                        </a:rPr>
                        <a:t>Tahun</a:t>
                      </a:r>
                      <a:r>
                        <a:rPr lang="en-US" sz="75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>
                          <a:solidFill>
                            <a:schemeClr val="tx1"/>
                          </a:solidFill>
                        </a:rPr>
                        <a:t>Renstra</a:t>
                      </a:r>
                      <a:r>
                        <a:rPr lang="en-US" sz="750" dirty="0">
                          <a:solidFill>
                            <a:schemeClr val="tx1"/>
                          </a:solidFill>
                        </a:rPr>
                        <a:t> 2016 -2021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sz="750" dirty="0">
                          <a:solidFill>
                            <a:schemeClr val="tx1"/>
                          </a:solidFill>
                        </a:rPr>
                        <a:t>Target </a:t>
                      </a:r>
                      <a:r>
                        <a:rPr lang="en-US" sz="750" dirty="0" err="1">
                          <a:solidFill>
                            <a:schemeClr val="tx1"/>
                          </a:solidFill>
                        </a:rPr>
                        <a:t>Tahun</a:t>
                      </a:r>
                      <a:r>
                        <a:rPr lang="en-US" sz="75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2017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Realisasi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3165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TW I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TW II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TW III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TW IV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8676"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RP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RP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RP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RP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RP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" b="1" dirty="0">
                          <a:solidFill>
                            <a:schemeClr val="tx1"/>
                          </a:solidFill>
                        </a:rPr>
                        <a:t>RP</a:t>
                      </a:r>
                    </a:p>
                  </a:txBody>
                  <a:tcPr marT="45726" marB="45726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91"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750" dirty="0" smtClean="0"/>
                    </a:p>
                  </a:txBody>
                  <a:tcPr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-85725"/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7. </a:t>
                      </a:r>
                      <a:r>
                        <a:rPr lang="it-IT" sz="750" dirty="0" smtClean="0">
                          <a:solidFill>
                            <a:schemeClr val="tx1"/>
                          </a:solidFill>
                        </a:rPr>
                        <a:t>Operasionalisasi Penerbitan Perizinan di Bidang Kesehatan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Jumlah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izin</a:t>
                      </a:r>
                      <a:r>
                        <a:rPr lang="en-US" sz="750" baseline="0" dirty="0" smtClean="0">
                          <a:solidFill>
                            <a:schemeClr val="tx1"/>
                          </a:solidFill>
                        </a:rPr>
                        <a:t> – </a:t>
                      </a:r>
                      <a:r>
                        <a:rPr lang="en-US" sz="750" baseline="0" dirty="0" err="1" smtClean="0">
                          <a:solidFill>
                            <a:schemeClr val="tx1"/>
                          </a:solidFill>
                        </a:rPr>
                        <a:t>izin</a:t>
                      </a:r>
                      <a:r>
                        <a:rPr lang="en-US" sz="750" baseline="0" dirty="0" smtClean="0">
                          <a:solidFill>
                            <a:schemeClr val="tx1"/>
                          </a:solidFill>
                        </a:rPr>
                        <a:t> yang </a:t>
                      </a:r>
                      <a:r>
                        <a:rPr lang="en-US" sz="750" baseline="0" dirty="0" err="1" smtClean="0">
                          <a:solidFill>
                            <a:schemeClr val="tx1"/>
                          </a:solidFill>
                        </a:rPr>
                        <a:t>terbit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500 </a:t>
                      </a:r>
                      <a:r>
                        <a:rPr lang="en-US" sz="600" dirty="0" err="1" smtClean="0">
                          <a:solidFill>
                            <a:schemeClr val="tx1"/>
                          </a:solidFill>
                        </a:rPr>
                        <a:t>izin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407.700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150 </a:t>
                      </a:r>
                      <a:r>
                        <a:rPr lang="en-US" sz="600" dirty="0" err="1" smtClean="0">
                          <a:solidFill>
                            <a:schemeClr val="tx1"/>
                          </a:solidFill>
                        </a:rPr>
                        <a:t>izin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150.000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2.210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17.079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68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23.863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108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27.892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91">
                <a:tc>
                  <a:txBody>
                    <a:bodyPr/>
                    <a:lstStyle/>
                    <a:p>
                      <a:endParaRPr lang="en-US" sz="75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-85725"/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8.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Operasionalisasi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Pelayanan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Non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Perizinan</a:t>
                      </a:r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Jumlah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rekomendasi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sz="750" baseline="0" dirty="0" smtClean="0">
                          <a:solidFill>
                            <a:schemeClr val="tx1"/>
                          </a:solidFill>
                        </a:rPr>
                        <a:t> non </a:t>
                      </a:r>
                      <a:r>
                        <a:rPr lang="en-US" sz="750" baseline="0" dirty="0" err="1" smtClean="0">
                          <a:solidFill>
                            <a:schemeClr val="tx1"/>
                          </a:solidFill>
                        </a:rPr>
                        <a:t>perizinan</a:t>
                      </a:r>
                      <a:r>
                        <a:rPr lang="en-US" sz="750" baseline="0" dirty="0" smtClean="0">
                          <a:solidFill>
                            <a:schemeClr val="tx1"/>
                          </a:solidFill>
                        </a:rPr>
                        <a:t> yang </a:t>
                      </a:r>
                      <a:r>
                        <a:rPr lang="en-US" sz="750" baseline="0" dirty="0" err="1" smtClean="0">
                          <a:solidFill>
                            <a:schemeClr val="tx1"/>
                          </a:solidFill>
                        </a:rPr>
                        <a:t>diterbitkan</a:t>
                      </a:r>
                      <a:endParaRPr lang="en-US" sz="75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20150 </a:t>
                      </a:r>
                      <a:r>
                        <a:rPr lang="en-US" sz="600" dirty="0" err="1" smtClean="0">
                          <a:solidFill>
                            <a:schemeClr val="tx1"/>
                          </a:solidFill>
                        </a:rPr>
                        <a:t>rekom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554.194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150 </a:t>
                      </a:r>
                      <a:r>
                        <a:rPr lang="en-US" sz="600" dirty="0" err="1" smtClean="0">
                          <a:solidFill>
                            <a:schemeClr val="tx1"/>
                          </a:solidFill>
                        </a:rPr>
                        <a:t>rekom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150.000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1031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21.749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1074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24.558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1118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13.173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1254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58.167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91"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750" dirty="0" smtClean="0"/>
                        <a:t>Program </a:t>
                      </a:r>
                      <a:r>
                        <a:rPr lang="en-GB" sz="750" dirty="0" err="1" smtClean="0"/>
                        <a:t>Pelayanan</a:t>
                      </a:r>
                      <a:r>
                        <a:rPr lang="en-GB" sz="750" baseline="0" dirty="0" smtClean="0"/>
                        <a:t> </a:t>
                      </a:r>
                      <a:r>
                        <a:rPr lang="en-GB" sz="750" baseline="0" dirty="0" err="1" smtClean="0"/>
                        <a:t>Perizinan</a:t>
                      </a:r>
                      <a:r>
                        <a:rPr lang="en-GB" sz="750" baseline="0" dirty="0" smtClean="0"/>
                        <a:t> Tata </a:t>
                      </a:r>
                      <a:r>
                        <a:rPr lang="en-GB" sz="750" baseline="0" dirty="0" err="1" smtClean="0"/>
                        <a:t>Ruang</a:t>
                      </a:r>
                      <a:r>
                        <a:rPr lang="en-GB" sz="750" baseline="0" dirty="0" smtClean="0"/>
                        <a:t> ,</a:t>
                      </a:r>
                      <a:r>
                        <a:rPr lang="en-GB" sz="750" baseline="0" dirty="0" err="1" smtClean="0"/>
                        <a:t>Bangunan</a:t>
                      </a:r>
                      <a:r>
                        <a:rPr lang="en-GB" sz="750" baseline="0" dirty="0" smtClean="0"/>
                        <a:t> </a:t>
                      </a:r>
                      <a:r>
                        <a:rPr lang="en-GB" sz="750" baseline="0" dirty="0" err="1" smtClean="0"/>
                        <a:t>dan</a:t>
                      </a:r>
                      <a:r>
                        <a:rPr lang="en-GB" sz="750" baseline="0" dirty="0" smtClean="0"/>
                        <a:t> </a:t>
                      </a:r>
                      <a:r>
                        <a:rPr lang="en-GB" sz="750" baseline="0" dirty="0" err="1" smtClean="0"/>
                        <a:t>Lingkungan</a:t>
                      </a:r>
                      <a:endParaRPr lang="en-GB" sz="750" baseline="0" dirty="0" smtClean="0"/>
                    </a:p>
                    <a:p>
                      <a:endParaRPr lang="en-GB" sz="750" baseline="0" dirty="0" smtClean="0"/>
                    </a:p>
                    <a:p>
                      <a:pPr marL="85725" indent="-85725"/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750" baseline="0" dirty="0" err="1" smtClean="0"/>
                        <a:t>Persentase</a:t>
                      </a:r>
                      <a:r>
                        <a:rPr lang="en-GB" sz="750" baseline="0" dirty="0" smtClean="0"/>
                        <a:t> </a:t>
                      </a:r>
                      <a:r>
                        <a:rPr lang="en-GB" sz="750" baseline="0" dirty="0" err="1" smtClean="0"/>
                        <a:t>penyelesaian</a:t>
                      </a:r>
                      <a:r>
                        <a:rPr lang="en-GB" sz="750" baseline="0" dirty="0" smtClean="0"/>
                        <a:t> </a:t>
                      </a:r>
                      <a:r>
                        <a:rPr lang="en-GB" sz="750" baseline="0" dirty="0" err="1" smtClean="0"/>
                        <a:t>perizinan</a:t>
                      </a:r>
                      <a:r>
                        <a:rPr lang="en-GB" sz="750" baseline="0" dirty="0" smtClean="0"/>
                        <a:t> </a:t>
                      </a:r>
                      <a:r>
                        <a:rPr lang="en-GB" sz="750" baseline="0" dirty="0" err="1" smtClean="0"/>
                        <a:t>tata</a:t>
                      </a:r>
                      <a:r>
                        <a:rPr lang="en-GB" sz="750" baseline="0" dirty="0" smtClean="0"/>
                        <a:t> </a:t>
                      </a:r>
                      <a:r>
                        <a:rPr lang="en-GB" sz="750" baseline="0" dirty="0" err="1" smtClean="0"/>
                        <a:t>ruang</a:t>
                      </a:r>
                      <a:r>
                        <a:rPr lang="en-GB" sz="750" baseline="0" dirty="0" smtClean="0"/>
                        <a:t>, </a:t>
                      </a:r>
                      <a:r>
                        <a:rPr lang="en-GB" sz="750" baseline="0" dirty="0" err="1" smtClean="0"/>
                        <a:t>bangunan</a:t>
                      </a:r>
                      <a:r>
                        <a:rPr lang="en-GB" sz="750" baseline="0" dirty="0" smtClean="0"/>
                        <a:t> </a:t>
                      </a:r>
                      <a:r>
                        <a:rPr lang="en-GB" sz="750" baseline="0" dirty="0" err="1" smtClean="0"/>
                        <a:t>dan</a:t>
                      </a:r>
                      <a:r>
                        <a:rPr lang="en-GB" sz="750" baseline="0" dirty="0" smtClean="0"/>
                        <a:t> </a:t>
                      </a:r>
                      <a:r>
                        <a:rPr lang="en-GB" sz="750" baseline="0" dirty="0" err="1" smtClean="0"/>
                        <a:t>lingkungan</a:t>
                      </a:r>
                      <a:endParaRPr lang="en-GB" sz="750" dirty="0" smtClean="0"/>
                    </a:p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AD4E5"/>
                    </a:solidFill>
                  </a:tcPr>
                </a:tc>
              </a:tr>
              <a:tr h="370891"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-85725"/>
                      <a:r>
                        <a:rPr lang="en-GB" sz="750" dirty="0" smtClean="0"/>
                        <a:t>1. </a:t>
                      </a:r>
                      <a:r>
                        <a:rPr lang="en-GB" sz="750" dirty="0" err="1" smtClean="0"/>
                        <a:t>Operasional</a:t>
                      </a:r>
                      <a:r>
                        <a:rPr lang="en-GB" sz="750" dirty="0" smtClean="0"/>
                        <a:t> </a:t>
                      </a:r>
                      <a:r>
                        <a:rPr lang="en-GB" sz="750" dirty="0" err="1" smtClean="0"/>
                        <a:t>Pelayanan</a:t>
                      </a:r>
                      <a:r>
                        <a:rPr lang="en-GB" sz="750" dirty="0" smtClean="0"/>
                        <a:t> </a:t>
                      </a:r>
                      <a:r>
                        <a:rPr lang="en-GB" sz="750" dirty="0" err="1" smtClean="0"/>
                        <a:t>Perizinan</a:t>
                      </a:r>
                      <a:r>
                        <a:rPr lang="en-GB" sz="750" dirty="0" smtClean="0"/>
                        <a:t> Tata </a:t>
                      </a:r>
                      <a:r>
                        <a:rPr lang="en-GB" sz="750" dirty="0" err="1" smtClean="0"/>
                        <a:t>Ruang</a:t>
                      </a:r>
                      <a:endParaRPr lang="en-GB" sz="750" dirty="0"/>
                    </a:p>
                  </a:txBody>
                  <a:tcPr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Jumlah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izin</a:t>
                      </a:r>
                      <a:r>
                        <a:rPr lang="en-US" sz="750" baseline="0" dirty="0" smtClean="0">
                          <a:solidFill>
                            <a:schemeClr val="tx1"/>
                          </a:solidFill>
                        </a:rPr>
                        <a:t> – </a:t>
                      </a:r>
                      <a:r>
                        <a:rPr lang="en-US" sz="750" baseline="0" dirty="0" err="1" smtClean="0">
                          <a:solidFill>
                            <a:schemeClr val="tx1"/>
                          </a:solidFill>
                        </a:rPr>
                        <a:t>izin</a:t>
                      </a:r>
                      <a:r>
                        <a:rPr lang="en-US" sz="750" baseline="0" dirty="0" smtClean="0">
                          <a:solidFill>
                            <a:schemeClr val="tx1"/>
                          </a:solidFill>
                        </a:rPr>
                        <a:t> yang </a:t>
                      </a:r>
                      <a:r>
                        <a:rPr lang="en-US" sz="750" baseline="0" dirty="0" err="1" smtClean="0">
                          <a:solidFill>
                            <a:schemeClr val="tx1"/>
                          </a:solidFill>
                        </a:rPr>
                        <a:t>terbit</a:t>
                      </a:r>
                      <a:endParaRPr lang="en-US" sz="75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4405 </a:t>
                      </a:r>
                      <a:r>
                        <a:rPr lang="en-US" sz="600" dirty="0" err="1" smtClean="0">
                          <a:solidFill>
                            <a:schemeClr val="tx1"/>
                          </a:solidFill>
                        </a:rPr>
                        <a:t>izin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1.366.403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785 </a:t>
                      </a:r>
                      <a:r>
                        <a:rPr lang="en-US" sz="600" dirty="0" err="1" smtClean="0">
                          <a:solidFill>
                            <a:schemeClr val="tx1"/>
                          </a:solidFill>
                        </a:rPr>
                        <a:t>izin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463.150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159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34.189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214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87.858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168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64.319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163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116.941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</a:tr>
              <a:tr h="370891"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-85725"/>
                      <a:r>
                        <a:rPr lang="en-GB" sz="750" dirty="0" smtClean="0"/>
                        <a:t>2. </a:t>
                      </a:r>
                      <a:r>
                        <a:rPr lang="en-GB" sz="750" dirty="0" err="1" smtClean="0"/>
                        <a:t>Operasional</a:t>
                      </a:r>
                      <a:r>
                        <a:rPr lang="en-GB" sz="750" dirty="0" smtClean="0"/>
                        <a:t> </a:t>
                      </a:r>
                      <a:r>
                        <a:rPr lang="en-GB" sz="750" dirty="0" err="1" smtClean="0"/>
                        <a:t>Pelayanan</a:t>
                      </a:r>
                      <a:r>
                        <a:rPr lang="en-GB" sz="750" dirty="0" smtClean="0"/>
                        <a:t> </a:t>
                      </a:r>
                      <a:r>
                        <a:rPr lang="en-GB" sz="750" dirty="0" err="1" smtClean="0"/>
                        <a:t>Perizinan</a:t>
                      </a:r>
                      <a:r>
                        <a:rPr lang="en-GB" sz="750" dirty="0" smtClean="0"/>
                        <a:t> </a:t>
                      </a:r>
                      <a:r>
                        <a:rPr lang="en-GB" sz="750" dirty="0" err="1" smtClean="0"/>
                        <a:t>Bangunan</a:t>
                      </a:r>
                      <a:endParaRPr lang="en-GB" sz="750" dirty="0"/>
                    </a:p>
                  </a:txBody>
                  <a:tcPr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Jumlah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izin</a:t>
                      </a:r>
                      <a:r>
                        <a:rPr lang="en-US" sz="750" baseline="0" dirty="0" smtClean="0">
                          <a:solidFill>
                            <a:schemeClr val="tx1"/>
                          </a:solidFill>
                        </a:rPr>
                        <a:t> – </a:t>
                      </a:r>
                      <a:r>
                        <a:rPr lang="en-US" sz="750" baseline="0" dirty="0" err="1" smtClean="0">
                          <a:solidFill>
                            <a:schemeClr val="tx1"/>
                          </a:solidFill>
                        </a:rPr>
                        <a:t>izin</a:t>
                      </a:r>
                      <a:r>
                        <a:rPr lang="en-US" sz="750" baseline="0" dirty="0" smtClean="0">
                          <a:solidFill>
                            <a:schemeClr val="tx1"/>
                          </a:solidFill>
                        </a:rPr>
                        <a:t> yang </a:t>
                      </a:r>
                      <a:r>
                        <a:rPr lang="en-US" sz="750" baseline="0" dirty="0" err="1" smtClean="0">
                          <a:solidFill>
                            <a:schemeClr val="tx1"/>
                          </a:solidFill>
                        </a:rPr>
                        <a:t>terbit</a:t>
                      </a:r>
                      <a:endParaRPr lang="en-US" sz="75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3150 </a:t>
                      </a:r>
                      <a:r>
                        <a:rPr lang="en-US" sz="600" dirty="0" err="1" smtClean="0">
                          <a:solidFill>
                            <a:schemeClr val="tx1"/>
                          </a:solidFill>
                        </a:rPr>
                        <a:t>izin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2.726.998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750 </a:t>
                      </a:r>
                      <a:r>
                        <a:rPr lang="en-US" sz="600" dirty="0" err="1" smtClean="0">
                          <a:solidFill>
                            <a:schemeClr val="tx1"/>
                          </a:solidFill>
                        </a:rPr>
                        <a:t>izin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929.840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161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26.063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140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106.446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157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38.435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366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717.179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</a:tr>
              <a:tr h="370891"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-85725"/>
                      <a:r>
                        <a:rPr lang="en-GB" sz="750" dirty="0" smtClean="0"/>
                        <a:t>3. </a:t>
                      </a:r>
                      <a:r>
                        <a:rPr lang="en-GB" sz="750" dirty="0" err="1" smtClean="0"/>
                        <a:t>Operasional</a:t>
                      </a:r>
                      <a:r>
                        <a:rPr lang="en-GB" sz="750" dirty="0" smtClean="0"/>
                        <a:t> </a:t>
                      </a:r>
                      <a:r>
                        <a:rPr lang="en-GB" sz="750" dirty="0" err="1" smtClean="0"/>
                        <a:t>Pelayanan</a:t>
                      </a:r>
                      <a:r>
                        <a:rPr lang="en-GB" sz="750" dirty="0" smtClean="0"/>
                        <a:t> </a:t>
                      </a:r>
                      <a:r>
                        <a:rPr lang="en-GB" sz="750" dirty="0" err="1" smtClean="0"/>
                        <a:t>Perizinan</a:t>
                      </a:r>
                      <a:r>
                        <a:rPr lang="en-GB" sz="750" dirty="0" smtClean="0"/>
                        <a:t> </a:t>
                      </a:r>
                      <a:r>
                        <a:rPr lang="en-GB" sz="750" dirty="0" err="1" smtClean="0"/>
                        <a:t>Lingkungan</a:t>
                      </a:r>
                      <a:endParaRPr lang="en-GB" sz="750" dirty="0"/>
                    </a:p>
                  </a:txBody>
                  <a:tcPr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Jumlah</a:t>
                      </a:r>
                      <a:r>
                        <a:rPr lang="en-US" sz="75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750" dirty="0" err="1" smtClean="0">
                          <a:solidFill>
                            <a:schemeClr val="tx1"/>
                          </a:solidFill>
                        </a:rPr>
                        <a:t>izin</a:t>
                      </a:r>
                      <a:r>
                        <a:rPr lang="en-US" sz="750" baseline="0" dirty="0" smtClean="0">
                          <a:solidFill>
                            <a:schemeClr val="tx1"/>
                          </a:solidFill>
                        </a:rPr>
                        <a:t> – </a:t>
                      </a:r>
                      <a:r>
                        <a:rPr lang="en-US" sz="750" baseline="0" dirty="0" err="1" smtClean="0">
                          <a:solidFill>
                            <a:schemeClr val="tx1"/>
                          </a:solidFill>
                        </a:rPr>
                        <a:t>izin</a:t>
                      </a:r>
                      <a:r>
                        <a:rPr lang="en-US" sz="750" baseline="0" dirty="0" smtClean="0">
                          <a:solidFill>
                            <a:schemeClr val="tx1"/>
                          </a:solidFill>
                        </a:rPr>
                        <a:t> yang </a:t>
                      </a:r>
                      <a:r>
                        <a:rPr lang="en-US" sz="750" baseline="0" dirty="0" err="1" smtClean="0">
                          <a:solidFill>
                            <a:schemeClr val="tx1"/>
                          </a:solidFill>
                        </a:rPr>
                        <a:t>terbit</a:t>
                      </a:r>
                      <a:endParaRPr lang="en-US" sz="75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75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1330 </a:t>
                      </a:r>
                      <a:r>
                        <a:rPr lang="en-US" sz="600" dirty="0" err="1" smtClean="0">
                          <a:solidFill>
                            <a:schemeClr val="tx1"/>
                          </a:solidFill>
                        </a:rPr>
                        <a:t>izin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753.816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330 </a:t>
                      </a:r>
                      <a:r>
                        <a:rPr lang="en-US" sz="600" dirty="0" err="1" smtClean="0">
                          <a:solidFill>
                            <a:schemeClr val="tx1"/>
                          </a:solidFill>
                        </a:rPr>
                        <a:t>izin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228.500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163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14.447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267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31.716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110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47.546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88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53.261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>
                    <a:solidFill>
                      <a:srgbClr val="EFDDCF"/>
                    </a:solidFill>
                  </a:tcPr>
                </a:tc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algn="r"/>
            <a:r>
              <a:rPr lang="en-GB" sz="2400" dirty="0" err="1" smtClean="0">
                <a:solidFill>
                  <a:schemeClr val="bg1"/>
                </a:solidFill>
                <a:latin typeface="Brush Script MT" panose="03060802040406070304" pitchFamily="66" charset="0"/>
              </a:rPr>
              <a:t>Lanjutan</a:t>
            </a:r>
            <a:r>
              <a:rPr lang="en-GB" sz="24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......</a:t>
            </a:r>
            <a:endParaRPr lang="en-GB" sz="2400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971600" y="4293096"/>
            <a:ext cx="8136904" cy="187220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urved Right Arrow 1"/>
          <p:cNvSpPr/>
          <p:nvPr/>
        </p:nvSpPr>
        <p:spPr>
          <a:xfrm>
            <a:off x="3779912" y="3356992"/>
            <a:ext cx="2232248" cy="1080120"/>
          </a:xfrm>
          <a:prstGeom prst="curved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580112" y="2960948"/>
            <a:ext cx="2088232" cy="9361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err="1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Monev</a:t>
            </a:r>
            <a:r>
              <a:rPr lang="en-GB" sz="14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 </a:t>
            </a:r>
            <a:r>
              <a:rPr lang="en-GB" sz="1400" dirty="0" err="1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kegiatan</a:t>
            </a:r>
            <a:r>
              <a:rPr lang="en-GB" sz="14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 </a:t>
            </a:r>
            <a:r>
              <a:rPr lang="en-GB" sz="1400" dirty="0" err="1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sasaran</a:t>
            </a:r>
            <a:r>
              <a:rPr lang="en-GB" sz="14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 </a:t>
            </a:r>
            <a:r>
              <a:rPr lang="en-GB" sz="1400" dirty="0" err="1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ke</a:t>
            </a:r>
            <a:r>
              <a:rPr lang="en-GB" sz="14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 2</a:t>
            </a:r>
            <a:endParaRPr lang="en-GB" sz="14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74904" y="5927179"/>
            <a:ext cx="2133600" cy="476250"/>
          </a:xfrm>
        </p:spPr>
        <p:txBody>
          <a:bodyPr/>
          <a:lstStyle/>
          <a:p>
            <a:fld id="{CF40B41D-FD10-4A38-B39B-626510BD49B7}" type="slidenum">
              <a:rPr lang="en-US" sz="1800" b="1" smtClean="0"/>
              <a:pPr/>
              <a:t>43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89694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xmlns="" id="{987668E9-10CD-4A6A-95D6-6464B1490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249015"/>
            <a:ext cx="3915544" cy="307777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d-ID" sz="1400" b="1" dirty="0" err="1"/>
              <a:t>Faktor</a:t>
            </a:r>
            <a:r>
              <a:rPr lang="en-US" altLang="id-ID" sz="1400" b="1" dirty="0"/>
              <a:t> </a:t>
            </a:r>
            <a:r>
              <a:rPr lang="en-US" altLang="id-ID" sz="1400" b="1" dirty="0" err="1"/>
              <a:t>Pendorong</a:t>
            </a:r>
            <a:r>
              <a:rPr lang="en-US" altLang="id-ID" sz="1400" b="1" dirty="0"/>
              <a:t> </a:t>
            </a:r>
            <a:r>
              <a:rPr lang="en-US" altLang="id-ID" sz="1400" b="1" dirty="0" err="1"/>
              <a:t>Keberhasilan</a:t>
            </a:r>
            <a:r>
              <a:rPr lang="en-US" altLang="id-ID" sz="1400" b="1" dirty="0"/>
              <a:t> </a:t>
            </a:r>
            <a:r>
              <a:rPr lang="en-US" altLang="id-ID" sz="1400" b="1" dirty="0" err="1"/>
              <a:t>Kinerja</a:t>
            </a:r>
            <a:r>
              <a:rPr lang="en-US" altLang="id-ID" sz="1400" b="1" dirty="0"/>
              <a:t> </a:t>
            </a:r>
            <a:r>
              <a:rPr lang="en-US" altLang="id-ID" sz="1400" b="1" dirty="0" smtClean="0"/>
              <a:t>: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274638"/>
            <a:ext cx="8229600" cy="634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en-GB" sz="3200" kern="0" dirty="0" err="1" smtClean="0">
                <a:solidFill>
                  <a:schemeClr val="bg1"/>
                </a:solidFill>
                <a:latin typeface="Brush Script MT" panose="03060802040406070304" pitchFamily="66" charset="0"/>
              </a:rPr>
              <a:t>Pendorong</a:t>
            </a:r>
            <a:r>
              <a:rPr lang="en-GB" sz="3200" kern="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 </a:t>
            </a:r>
            <a:r>
              <a:rPr lang="en-GB" sz="3200" kern="0" dirty="0" err="1" smtClean="0">
                <a:solidFill>
                  <a:schemeClr val="bg1"/>
                </a:solidFill>
                <a:latin typeface="Brush Script MT" panose="03060802040406070304" pitchFamily="66" charset="0"/>
              </a:rPr>
              <a:t>dan</a:t>
            </a:r>
            <a:r>
              <a:rPr lang="en-GB" sz="3200" kern="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 </a:t>
            </a:r>
            <a:r>
              <a:rPr lang="en-GB" sz="3200" kern="0" dirty="0" err="1" smtClean="0">
                <a:solidFill>
                  <a:schemeClr val="bg1"/>
                </a:solidFill>
                <a:latin typeface="Brush Script MT" panose="03060802040406070304" pitchFamily="66" charset="0"/>
              </a:rPr>
              <a:t>Penghambat</a:t>
            </a:r>
            <a:r>
              <a:rPr lang="en-GB" sz="3200" kern="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 </a:t>
            </a:r>
            <a:r>
              <a:rPr lang="en-GB" sz="3200" kern="0" dirty="0" err="1" smtClean="0">
                <a:solidFill>
                  <a:schemeClr val="bg1"/>
                </a:solidFill>
                <a:latin typeface="Brush Script MT" panose="03060802040406070304" pitchFamily="66" charset="0"/>
              </a:rPr>
              <a:t>Kinerja</a:t>
            </a:r>
            <a:r>
              <a:rPr lang="en-GB" sz="3200" kern="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 </a:t>
            </a:r>
            <a:r>
              <a:rPr lang="en-GB" sz="3200" kern="0" dirty="0" err="1" smtClean="0">
                <a:solidFill>
                  <a:schemeClr val="bg1"/>
                </a:solidFill>
                <a:latin typeface="Brush Script MT" panose="03060802040406070304" pitchFamily="66" charset="0"/>
              </a:rPr>
              <a:t>dalam</a:t>
            </a:r>
            <a:r>
              <a:rPr lang="en-GB" sz="3200" kern="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 </a:t>
            </a:r>
            <a:r>
              <a:rPr lang="en-GB" sz="3200" kern="0" dirty="0" err="1" smtClean="0">
                <a:solidFill>
                  <a:schemeClr val="bg1"/>
                </a:solidFill>
                <a:latin typeface="Brush Script MT" panose="03060802040406070304" pitchFamily="66" charset="0"/>
              </a:rPr>
              <a:t>rangka</a:t>
            </a:r>
            <a:r>
              <a:rPr lang="en-GB" sz="3200" kern="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 </a:t>
            </a:r>
            <a:r>
              <a:rPr lang="en-GB" sz="3200" kern="0" dirty="0" err="1" smtClean="0">
                <a:solidFill>
                  <a:schemeClr val="bg1"/>
                </a:solidFill>
                <a:latin typeface="Brush Script MT" panose="03060802040406070304" pitchFamily="66" charset="0"/>
              </a:rPr>
              <a:t>Monev</a:t>
            </a:r>
            <a:endParaRPr lang="en-GB" sz="3200" kern="0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56760" y="1701968"/>
            <a:ext cx="3411184" cy="4901749"/>
            <a:chOff x="656760" y="1701968"/>
            <a:chExt cx="2978832" cy="4901749"/>
          </a:xfrm>
        </p:grpSpPr>
        <p:sp>
          <p:nvSpPr>
            <p:cNvPr id="25" name="Freeform 24"/>
            <p:cNvSpPr/>
            <p:nvPr/>
          </p:nvSpPr>
          <p:spPr>
            <a:xfrm rot="21600000">
              <a:off x="983869" y="1701968"/>
              <a:ext cx="2651722" cy="654219"/>
            </a:xfrm>
            <a:custGeom>
              <a:avLst/>
              <a:gdLst>
                <a:gd name="connsiteX0" fmla="*/ 0 w 2651722"/>
                <a:gd name="connsiteY0" fmla="*/ 0 h 654217"/>
                <a:gd name="connsiteX1" fmla="*/ 2324614 w 2651722"/>
                <a:gd name="connsiteY1" fmla="*/ 0 h 654217"/>
                <a:gd name="connsiteX2" fmla="*/ 2651722 w 2651722"/>
                <a:gd name="connsiteY2" fmla="*/ 327109 h 654217"/>
                <a:gd name="connsiteX3" fmla="*/ 2324614 w 2651722"/>
                <a:gd name="connsiteY3" fmla="*/ 654217 h 654217"/>
                <a:gd name="connsiteX4" fmla="*/ 0 w 2651722"/>
                <a:gd name="connsiteY4" fmla="*/ 654217 h 654217"/>
                <a:gd name="connsiteX5" fmla="*/ 0 w 2651722"/>
                <a:gd name="connsiteY5" fmla="*/ 0 h 654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51722" h="654217">
                  <a:moveTo>
                    <a:pt x="2651722" y="654216"/>
                  </a:moveTo>
                  <a:lnTo>
                    <a:pt x="327108" y="654216"/>
                  </a:lnTo>
                  <a:lnTo>
                    <a:pt x="0" y="327108"/>
                  </a:lnTo>
                  <a:lnTo>
                    <a:pt x="327108" y="1"/>
                  </a:lnTo>
                  <a:lnTo>
                    <a:pt x="2651722" y="1"/>
                  </a:lnTo>
                  <a:lnTo>
                    <a:pt x="2651722" y="654216"/>
                  </a:lnTo>
                  <a:close/>
                </a:path>
              </a:pathLst>
            </a:custGeom>
            <a:solidFill>
              <a:schemeClr val="accent5">
                <a:lumMod val="9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2046" tIns="49531" rIns="92456" bIns="49531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00" kern="1200" dirty="0" err="1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Dominasi</a:t>
              </a:r>
              <a:r>
                <a:rPr lang="en-GB" sz="1300" kern="1200" dirty="0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 </a:t>
              </a:r>
              <a:r>
                <a:rPr lang="en-GB" sz="1300" kern="1200" dirty="0" err="1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faktor</a:t>
              </a:r>
              <a:r>
                <a:rPr lang="en-GB" sz="1300" kern="1200" dirty="0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 </a:t>
              </a:r>
              <a:r>
                <a:rPr lang="en-GB" sz="1300" kern="1200" dirty="0" err="1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industri</a:t>
              </a:r>
              <a:r>
                <a:rPr lang="en-GB" sz="1300" kern="1200" dirty="0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 </a:t>
              </a:r>
              <a:r>
                <a:rPr lang="en-GB" sz="1300" kern="1200" dirty="0" err="1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sebagai</a:t>
              </a:r>
              <a:r>
                <a:rPr lang="en-GB" sz="1300" kern="1200" dirty="0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 </a:t>
              </a:r>
              <a:r>
                <a:rPr lang="en-GB" sz="1300" kern="1200" dirty="0" err="1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pendukung</a:t>
              </a:r>
              <a:r>
                <a:rPr lang="en-GB" sz="1300" kern="1200" dirty="0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 </a:t>
              </a:r>
              <a:r>
                <a:rPr lang="en-GB" sz="1300" kern="1200" dirty="0" err="1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industri</a:t>
              </a:r>
              <a:endParaRPr lang="en-GB" sz="1300" kern="1200" dirty="0">
                <a:solidFill>
                  <a:schemeClr val="tx1"/>
                </a:solidFill>
                <a:latin typeface="Berlin Sans FB" panose="020E0602020502020306" pitchFamily="34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56760" y="1701969"/>
              <a:ext cx="654217" cy="65421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reeform 26"/>
            <p:cNvSpPr/>
            <p:nvPr/>
          </p:nvSpPr>
          <p:spPr>
            <a:xfrm rot="21600000">
              <a:off x="983869" y="2551474"/>
              <a:ext cx="2651722" cy="654218"/>
            </a:xfrm>
            <a:custGeom>
              <a:avLst/>
              <a:gdLst>
                <a:gd name="connsiteX0" fmla="*/ 0 w 2651722"/>
                <a:gd name="connsiteY0" fmla="*/ 0 h 654217"/>
                <a:gd name="connsiteX1" fmla="*/ 2324614 w 2651722"/>
                <a:gd name="connsiteY1" fmla="*/ 0 h 654217"/>
                <a:gd name="connsiteX2" fmla="*/ 2651722 w 2651722"/>
                <a:gd name="connsiteY2" fmla="*/ 327109 h 654217"/>
                <a:gd name="connsiteX3" fmla="*/ 2324614 w 2651722"/>
                <a:gd name="connsiteY3" fmla="*/ 654217 h 654217"/>
                <a:gd name="connsiteX4" fmla="*/ 0 w 2651722"/>
                <a:gd name="connsiteY4" fmla="*/ 654217 h 654217"/>
                <a:gd name="connsiteX5" fmla="*/ 0 w 2651722"/>
                <a:gd name="connsiteY5" fmla="*/ 0 h 654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51722" h="654217">
                  <a:moveTo>
                    <a:pt x="2651722" y="654216"/>
                  </a:moveTo>
                  <a:lnTo>
                    <a:pt x="327108" y="654216"/>
                  </a:lnTo>
                  <a:lnTo>
                    <a:pt x="0" y="327108"/>
                  </a:lnTo>
                  <a:lnTo>
                    <a:pt x="327108" y="1"/>
                  </a:lnTo>
                  <a:lnTo>
                    <a:pt x="2651722" y="1"/>
                  </a:lnTo>
                  <a:lnTo>
                    <a:pt x="2651722" y="65421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2046" tIns="49531" rIns="92456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00" kern="1200" dirty="0" err="1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Ketersediaan</a:t>
              </a:r>
              <a:r>
                <a:rPr lang="en-GB" sz="1300" kern="1200" dirty="0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 </a:t>
              </a:r>
              <a:r>
                <a:rPr lang="en-GB" sz="1300" kern="1200" dirty="0" err="1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infrastruktur</a:t>
              </a:r>
              <a:r>
                <a:rPr lang="en-GB" sz="1300" kern="1200" dirty="0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 </a:t>
              </a:r>
              <a:endParaRPr lang="en-GB" sz="1300" kern="1200" dirty="0">
                <a:solidFill>
                  <a:schemeClr val="tx1"/>
                </a:solidFill>
                <a:latin typeface="Berlin Sans FB" panose="020E0602020502020306" pitchFamily="34" charset="0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56760" y="2551475"/>
              <a:ext cx="654217" cy="654217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Freeform 28"/>
            <p:cNvSpPr/>
            <p:nvPr/>
          </p:nvSpPr>
          <p:spPr>
            <a:xfrm rot="21600000">
              <a:off x="983869" y="3400981"/>
              <a:ext cx="2651723" cy="654218"/>
            </a:xfrm>
            <a:custGeom>
              <a:avLst/>
              <a:gdLst>
                <a:gd name="connsiteX0" fmla="*/ 0 w 2651722"/>
                <a:gd name="connsiteY0" fmla="*/ 0 h 654217"/>
                <a:gd name="connsiteX1" fmla="*/ 2324614 w 2651722"/>
                <a:gd name="connsiteY1" fmla="*/ 0 h 654217"/>
                <a:gd name="connsiteX2" fmla="*/ 2651722 w 2651722"/>
                <a:gd name="connsiteY2" fmla="*/ 327109 h 654217"/>
                <a:gd name="connsiteX3" fmla="*/ 2324614 w 2651722"/>
                <a:gd name="connsiteY3" fmla="*/ 654217 h 654217"/>
                <a:gd name="connsiteX4" fmla="*/ 0 w 2651722"/>
                <a:gd name="connsiteY4" fmla="*/ 654217 h 654217"/>
                <a:gd name="connsiteX5" fmla="*/ 0 w 2651722"/>
                <a:gd name="connsiteY5" fmla="*/ 0 h 654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51722" h="654217">
                  <a:moveTo>
                    <a:pt x="2651722" y="654216"/>
                  </a:moveTo>
                  <a:lnTo>
                    <a:pt x="327108" y="654216"/>
                  </a:lnTo>
                  <a:lnTo>
                    <a:pt x="0" y="327108"/>
                  </a:lnTo>
                  <a:lnTo>
                    <a:pt x="327108" y="1"/>
                  </a:lnTo>
                  <a:lnTo>
                    <a:pt x="2651722" y="1"/>
                  </a:lnTo>
                  <a:lnTo>
                    <a:pt x="2651722" y="65421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2046" tIns="49531" rIns="92457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00" kern="1200" dirty="0" err="1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Ketersediaan</a:t>
              </a:r>
              <a:r>
                <a:rPr lang="en-GB" sz="1300" kern="1200" dirty="0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 </a:t>
              </a:r>
              <a:r>
                <a:rPr lang="en-GB" sz="1300" kern="1200" dirty="0" err="1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regulasi</a:t>
              </a:r>
              <a:r>
                <a:rPr lang="en-GB" sz="1300" kern="1200" dirty="0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 </a:t>
              </a:r>
              <a:r>
                <a:rPr lang="en-GB" sz="1300" kern="1200" dirty="0" err="1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dan</a:t>
              </a:r>
              <a:r>
                <a:rPr lang="en-GB" sz="1300" kern="1200" dirty="0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 </a:t>
              </a:r>
              <a:r>
                <a:rPr lang="en-GB" sz="1300" kern="1200" dirty="0" err="1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kebijakan</a:t>
              </a:r>
              <a:r>
                <a:rPr lang="en-GB" sz="1300" kern="1200" dirty="0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 </a:t>
              </a:r>
              <a:r>
                <a:rPr lang="en-GB" sz="1300" kern="1200" dirty="0" err="1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guna</a:t>
              </a:r>
              <a:endParaRPr lang="en-GB" sz="1300" kern="1200" dirty="0">
                <a:solidFill>
                  <a:schemeClr val="tx1"/>
                </a:solidFill>
                <a:latin typeface="Berlin Sans FB" panose="020E0602020502020306" pitchFamily="34" charset="0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56760" y="3400982"/>
              <a:ext cx="654217" cy="654217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Freeform 30"/>
            <p:cNvSpPr/>
            <p:nvPr/>
          </p:nvSpPr>
          <p:spPr>
            <a:xfrm rot="21600000">
              <a:off x="983869" y="4250487"/>
              <a:ext cx="2651723" cy="654218"/>
            </a:xfrm>
            <a:custGeom>
              <a:avLst/>
              <a:gdLst>
                <a:gd name="connsiteX0" fmla="*/ 0 w 2651722"/>
                <a:gd name="connsiteY0" fmla="*/ 0 h 654217"/>
                <a:gd name="connsiteX1" fmla="*/ 2324614 w 2651722"/>
                <a:gd name="connsiteY1" fmla="*/ 0 h 654217"/>
                <a:gd name="connsiteX2" fmla="*/ 2651722 w 2651722"/>
                <a:gd name="connsiteY2" fmla="*/ 327109 h 654217"/>
                <a:gd name="connsiteX3" fmla="*/ 2324614 w 2651722"/>
                <a:gd name="connsiteY3" fmla="*/ 654217 h 654217"/>
                <a:gd name="connsiteX4" fmla="*/ 0 w 2651722"/>
                <a:gd name="connsiteY4" fmla="*/ 654217 h 654217"/>
                <a:gd name="connsiteX5" fmla="*/ 0 w 2651722"/>
                <a:gd name="connsiteY5" fmla="*/ 0 h 654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51722" h="654217">
                  <a:moveTo>
                    <a:pt x="2651722" y="654216"/>
                  </a:moveTo>
                  <a:lnTo>
                    <a:pt x="327108" y="654216"/>
                  </a:lnTo>
                  <a:lnTo>
                    <a:pt x="0" y="327108"/>
                  </a:lnTo>
                  <a:lnTo>
                    <a:pt x="327108" y="1"/>
                  </a:lnTo>
                  <a:lnTo>
                    <a:pt x="2651722" y="1"/>
                  </a:lnTo>
                  <a:lnTo>
                    <a:pt x="2651722" y="65421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2046" tIns="49531" rIns="92457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00" kern="1200" dirty="0" err="1" smtClean="0">
                  <a:solidFill>
                    <a:schemeClr val="tx1"/>
                  </a:solidFill>
                </a:rPr>
                <a:t>Koordinasi</a:t>
              </a:r>
              <a:r>
                <a:rPr lang="en-GB" sz="1300" kern="1200" dirty="0" smtClean="0">
                  <a:solidFill>
                    <a:schemeClr val="tx1"/>
                  </a:solidFill>
                </a:rPr>
                <a:t> </a:t>
              </a:r>
              <a:r>
                <a:rPr lang="en-GB" sz="1300" kern="1200" dirty="0" err="1" smtClean="0">
                  <a:solidFill>
                    <a:schemeClr val="tx1"/>
                  </a:solidFill>
                </a:rPr>
                <a:t>antar</a:t>
              </a:r>
              <a:r>
                <a:rPr lang="en-GB" sz="1300" kern="1200" dirty="0" smtClean="0">
                  <a:solidFill>
                    <a:schemeClr val="tx1"/>
                  </a:solidFill>
                </a:rPr>
                <a:t> </a:t>
              </a:r>
              <a:r>
                <a:rPr lang="en-GB" sz="1300" kern="1200" dirty="0" err="1" smtClean="0">
                  <a:solidFill>
                    <a:schemeClr val="tx1"/>
                  </a:solidFill>
                </a:rPr>
                <a:t>instansi</a:t>
              </a:r>
              <a:r>
                <a:rPr lang="en-GB" sz="1300" kern="1200" dirty="0" smtClean="0">
                  <a:solidFill>
                    <a:schemeClr val="tx1"/>
                  </a:solidFill>
                </a:rPr>
                <a:t> </a:t>
              </a:r>
              <a:r>
                <a:rPr lang="en-GB" sz="1300" kern="1200" dirty="0" err="1" smtClean="0">
                  <a:solidFill>
                    <a:schemeClr val="tx1"/>
                  </a:solidFill>
                </a:rPr>
                <a:t>terkait</a:t>
              </a:r>
              <a:endParaRPr lang="en-GB" sz="1300" kern="1200" dirty="0">
                <a:solidFill>
                  <a:schemeClr val="tx1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656760" y="4250488"/>
              <a:ext cx="654217" cy="65421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Freeform 32"/>
            <p:cNvSpPr/>
            <p:nvPr/>
          </p:nvSpPr>
          <p:spPr>
            <a:xfrm rot="21600000">
              <a:off x="983869" y="5099993"/>
              <a:ext cx="2651723" cy="654218"/>
            </a:xfrm>
            <a:custGeom>
              <a:avLst/>
              <a:gdLst>
                <a:gd name="connsiteX0" fmla="*/ 0 w 2651722"/>
                <a:gd name="connsiteY0" fmla="*/ 0 h 654217"/>
                <a:gd name="connsiteX1" fmla="*/ 2324614 w 2651722"/>
                <a:gd name="connsiteY1" fmla="*/ 0 h 654217"/>
                <a:gd name="connsiteX2" fmla="*/ 2651722 w 2651722"/>
                <a:gd name="connsiteY2" fmla="*/ 327109 h 654217"/>
                <a:gd name="connsiteX3" fmla="*/ 2324614 w 2651722"/>
                <a:gd name="connsiteY3" fmla="*/ 654217 h 654217"/>
                <a:gd name="connsiteX4" fmla="*/ 0 w 2651722"/>
                <a:gd name="connsiteY4" fmla="*/ 654217 h 654217"/>
                <a:gd name="connsiteX5" fmla="*/ 0 w 2651722"/>
                <a:gd name="connsiteY5" fmla="*/ 0 h 654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51722" h="654217">
                  <a:moveTo>
                    <a:pt x="2651722" y="654216"/>
                  </a:moveTo>
                  <a:lnTo>
                    <a:pt x="327108" y="654216"/>
                  </a:lnTo>
                  <a:lnTo>
                    <a:pt x="0" y="327108"/>
                  </a:lnTo>
                  <a:lnTo>
                    <a:pt x="327108" y="1"/>
                  </a:lnTo>
                  <a:lnTo>
                    <a:pt x="2651722" y="1"/>
                  </a:lnTo>
                  <a:lnTo>
                    <a:pt x="2651722" y="65421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2046" tIns="49531" rIns="92457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00" kern="1200" dirty="0" err="1" smtClean="0">
                  <a:solidFill>
                    <a:schemeClr val="tx1"/>
                  </a:solidFill>
                </a:rPr>
                <a:t>Teknologi</a:t>
              </a:r>
              <a:r>
                <a:rPr lang="en-GB" sz="1300" kern="1200" dirty="0" smtClean="0">
                  <a:solidFill>
                    <a:schemeClr val="tx1"/>
                  </a:solidFill>
                </a:rPr>
                <a:t> </a:t>
              </a:r>
              <a:r>
                <a:rPr lang="en-GB" sz="1300" kern="1200" dirty="0" err="1" smtClean="0">
                  <a:solidFill>
                    <a:schemeClr val="tx1"/>
                  </a:solidFill>
                </a:rPr>
                <a:t>dan</a:t>
              </a:r>
              <a:r>
                <a:rPr lang="en-GB" sz="1300" kern="1200" dirty="0" smtClean="0">
                  <a:solidFill>
                    <a:schemeClr val="tx1"/>
                  </a:solidFill>
                </a:rPr>
                <a:t> </a:t>
              </a:r>
              <a:r>
                <a:rPr lang="en-GB" sz="1300" kern="1200" dirty="0" err="1" smtClean="0">
                  <a:solidFill>
                    <a:schemeClr val="tx1"/>
                  </a:solidFill>
                </a:rPr>
                <a:t>informasi</a:t>
              </a:r>
              <a:r>
                <a:rPr lang="en-GB" sz="1300" kern="1200" dirty="0" smtClean="0">
                  <a:solidFill>
                    <a:schemeClr val="tx1"/>
                  </a:solidFill>
                </a:rPr>
                <a:t> yang </a:t>
              </a:r>
              <a:r>
                <a:rPr lang="en-GB" sz="1300" kern="1200" dirty="0" err="1" smtClean="0">
                  <a:solidFill>
                    <a:schemeClr val="tx1"/>
                  </a:solidFill>
                </a:rPr>
                <a:t>semakin</a:t>
              </a:r>
              <a:r>
                <a:rPr lang="en-GB" sz="1300" kern="1200" dirty="0" smtClean="0">
                  <a:solidFill>
                    <a:schemeClr val="tx1"/>
                  </a:solidFill>
                </a:rPr>
                <a:t> </a:t>
              </a:r>
              <a:r>
                <a:rPr lang="en-GB" sz="1300" kern="1200" dirty="0" err="1" smtClean="0">
                  <a:solidFill>
                    <a:schemeClr val="tx1"/>
                  </a:solidFill>
                </a:rPr>
                <a:t>berkembang</a:t>
              </a:r>
              <a:endParaRPr lang="en-GB" sz="1300" kern="1200" dirty="0">
                <a:solidFill>
                  <a:schemeClr val="tx1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656760" y="5099994"/>
              <a:ext cx="654217" cy="654217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Freeform 34"/>
            <p:cNvSpPr/>
            <p:nvPr/>
          </p:nvSpPr>
          <p:spPr>
            <a:xfrm rot="21600000">
              <a:off x="983869" y="5949500"/>
              <a:ext cx="2651723" cy="654217"/>
            </a:xfrm>
            <a:custGeom>
              <a:avLst/>
              <a:gdLst>
                <a:gd name="connsiteX0" fmla="*/ 0 w 2651722"/>
                <a:gd name="connsiteY0" fmla="*/ 0 h 654217"/>
                <a:gd name="connsiteX1" fmla="*/ 2324614 w 2651722"/>
                <a:gd name="connsiteY1" fmla="*/ 0 h 654217"/>
                <a:gd name="connsiteX2" fmla="*/ 2651722 w 2651722"/>
                <a:gd name="connsiteY2" fmla="*/ 327109 h 654217"/>
                <a:gd name="connsiteX3" fmla="*/ 2324614 w 2651722"/>
                <a:gd name="connsiteY3" fmla="*/ 654217 h 654217"/>
                <a:gd name="connsiteX4" fmla="*/ 0 w 2651722"/>
                <a:gd name="connsiteY4" fmla="*/ 654217 h 654217"/>
                <a:gd name="connsiteX5" fmla="*/ 0 w 2651722"/>
                <a:gd name="connsiteY5" fmla="*/ 0 h 654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51722" h="654217">
                  <a:moveTo>
                    <a:pt x="2651722" y="654216"/>
                  </a:moveTo>
                  <a:lnTo>
                    <a:pt x="327108" y="654216"/>
                  </a:lnTo>
                  <a:lnTo>
                    <a:pt x="0" y="327108"/>
                  </a:lnTo>
                  <a:lnTo>
                    <a:pt x="327108" y="1"/>
                  </a:lnTo>
                  <a:lnTo>
                    <a:pt x="2651722" y="1"/>
                  </a:lnTo>
                  <a:lnTo>
                    <a:pt x="2651722" y="65421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2046" tIns="49530" rIns="92457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00" kern="1200" dirty="0" err="1" smtClean="0">
                  <a:solidFill>
                    <a:schemeClr val="tx1"/>
                  </a:solidFill>
                </a:rPr>
                <a:t>Inovasi</a:t>
              </a:r>
              <a:r>
                <a:rPr lang="en-GB" sz="1300" kern="1200" dirty="0" smtClean="0">
                  <a:solidFill>
                    <a:schemeClr val="tx1"/>
                  </a:solidFill>
                </a:rPr>
                <a:t> </a:t>
              </a:r>
              <a:endParaRPr lang="en-GB" sz="1300" kern="1200" dirty="0">
                <a:solidFill>
                  <a:schemeClr val="tx1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56760" y="5949500"/>
              <a:ext cx="654217" cy="654217"/>
            </a:xfrm>
            <a:prstGeom prst="ellipse">
              <a:avLst/>
            </a:prstGeom>
            <a:solidFill>
              <a:srgbClr val="FF66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87668E9-10CD-4A6A-95D6-6464B1490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056" y="1247526"/>
            <a:ext cx="3915544" cy="307777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d-ID" sz="1400" b="1" dirty="0" err="1"/>
              <a:t>Faktor</a:t>
            </a:r>
            <a:r>
              <a:rPr lang="en-US" altLang="id-ID" sz="1400" b="1" dirty="0"/>
              <a:t> </a:t>
            </a:r>
            <a:r>
              <a:rPr lang="en-US" altLang="id-ID" sz="1400" b="1" dirty="0" err="1" smtClean="0"/>
              <a:t>Penghambat</a:t>
            </a:r>
            <a:r>
              <a:rPr lang="en-US" altLang="id-ID" sz="1400" b="1" dirty="0" smtClean="0"/>
              <a:t> </a:t>
            </a:r>
            <a:r>
              <a:rPr lang="en-US" altLang="id-ID" sz="1400" b="1" dirty="0" err="1"/>
              <a:t>Keberhasilan</a:t>
            </a:r>
            <a:r>
              <a:rPr lang="en-US" altLang="id-ID" sz="1400" b="1" dirty="0"/>
              <a:t> </a:t>
            </a:r>
            <a:r>
              <a:rPr lang="en-US" altLang="id-ID" sz="1400" b="1" dirty="0" err="1"/>
              <a:t>Kinerja</a:t>
            </a:r>
            <a:r>
              <a:rPr lang="en-US" altLang="id-ID" sz="1400" b="1" dirty="0"/>
              <a:t> </a:t>
            </a:r>
            <a:r>
              <a:rPr lang="en-US" altLang="id-ID" sz="1400" b="1" dirty="0" smtClean="0"/>
              <a:t>: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220072" y="1711309"/>
            <a:ext cx="3289839" cy="4060805"/>
            <a:chOff x="5530633" y="1702404"/>
            <a:chExt cx="2961493" cy="4060805"/>
          </a:xfrm>
        </p:grpSpPr>
        <p:sp>
          <p:nvSpPr>
            <p:cNvPr id="3" name="Freeform 2"/>
            <p:cNvSpPr/>
            <p:nvPr/>
          </p:nvSpPr>
          <p:spPr>
            <a:xfrm rot="21600000">
              <a:off x="5858433" y="1702404"/>
              <a:ext cx="2633692" cy="655601"/>
            </a:xfrm>
            <a:custGeom>
              <a:avLst/>
              <a:gdLst>
                <a:gd name="connsiteX0" fmla="*/ 0 w 2633692"/>
                <a:gd name="connsiteY0" fmla="*/ 0 h 655599"/>
                <a:gd name="connsiteX1" fmla="*/ 2305893 w 2633692"/>
                <a:gd name="connsiteY1" fmla="*/ 0 h 655599"/>
                <a:gd name="connsiteX2" fmla="*/ 2633692 w 2633692"/>
                <a:gd name="connsiteY2" fmla="*/ 327800 h 655599"/>
                <a:gd name="connsiteX3" fmla="*/ 2305893 w 2633692"/>
                <a:gd name="connsiteY3" fmla="*/ 655599 h 655599"/>
                <a:gd name="connsiteX4" fmla="*/ 0 w 2633692"/>
                <a:gd name="connsiteY4" fmla="*/ 655599 h 655599"/>
                <a:gd name="connsiteX5" fmla="*/ 0 w 2633692"/>
                <a:gd name="connsiteY5" fmla="*/ 0 h 655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3692" h="655599">
                  <a:moveTo>
                    <a:pt x="2633692" y="655598"/>
                  </a:moveTo>
                  <a:lnTo>
                    <a:pt x="327799" y="655598"/>
                  </a:lnTo>
                  <a:lnTo>
                    <a:pt x="0" y="327799"/>
                  </a:lnTo>
                  <a:lnTo>
                    <a:pt x="327799" y="1"/>
                  </a:lnTo>
                  <a:lnTo>
                    <a:pt x="2633692" y="1"/>
                  </a:lnTo>
                  <a:lnTo>
                    <a:pt x="2633692" y="655598"/>
                  </a:lnTo>
                  <a:close/>
                </a:path>
              </a:pathLst>
            </a:custGeom>
            <a:solidFill>
              <a:srgbClr val="FF999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3001" tIns="49531" rIns="92456" bIns="49531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00" kern="1200" dirty="0" err="1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Keterbatasan</a:t>
              </a:r>
              <a:r>
                <a:rPr lang="en-GB" sz="1300" kern="1200" dirty="0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 </a:t>
              </a:r>
              <a:r>
                <a:rPr lang="en-GB" sz="1300" kern="1200" dirty="0" err="1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ketersediaan</a:t>
              </a:r>
              <a:r>
                <a:rPr lang="en-GB" sz="1300" kern="1200" dirty="0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 </a:t>
              </a:r>
              <a:r>
                <a:rPr lang="en-GB" sz="1300" kern="1200" dirty="0" err="1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lahan</a:t>
              </a:r>
              <a:r>
                <a:rPr lang="en-GB" sz="1300" kern="1200" dirty="0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 </a:t>
              </a:r>
              <a:r>
                <a:rPr lang="en-GB" sz="1300" kern="1200" dirty="0" err="1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industri</a:t>
              </a:r>
              <a:endParaRPr lang="en-GB" sz="1300" kern="1200" dirty="0">
                <a:solidFill>
                  <a:schemeClr val="tx1"/>
                </a:solidFill>
                <a:latin typeface="Berlin Sans FB" panose="020E0602020502020306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5530633" y="1702405"/>
              <a:ext cx="655599" cy="65559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reeform 10"/>
            <p:cNvSpPr/>
            <p:nvPr/>
          </p:nvSpPr>
          <p:spPr>
            <a:xfrm rot="21600000">
              <a:off x="5858433" y="2553705"/>
              <a:ext cx="2633692" cy="655600"/>
            </a:xfrm>
            <a:custGeom>
              <a:avLst/>
              <a:gdLst>
                <a:gd name="connsiteX0" fmla="*/ 0 w 2633692"/>
                <a:gd name="connsiteY0" fmla="*/ 0 h 655599"/>
                <a:gd name="connsiteX1" fmla="*/ 2305893 w 2633692"/>
                <a:gd name="connsiteY1" fmla="*/ 0 h 655599"/>
                <a:gd name="connsiteX2" fmla="*/ 2633692 w 2633692"/>
                <a:gd name="connsiteY2" fmla="*/ 327800 h 655599"/>
                <a:gd name="connsiteX3" fmla="*/ 2305893 w 2633692"/>
                <a:gd name="connsiteY3" fmla="*/ 655599 h 655599"/>
                <a:gd name="connsiteX4" fmla="*/ 0 w 2633692"/>
                <a:gd name="connsiteY4" fmla="*/ 655599 h 655599"/>
                <a:gd name="connsiteX5" fmla="*/ 0 w 2633692"/>
                <a:gd name="connsiteY5" fmla="*/ 0 h 655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3692" h="655599">
                  <a:moveTo>
                    <a:pt x="2633692" y="655598"/>
                  </a:moveTo>
                  <a:lnTo>
                    <a:pt x="327799" y="655598"/>
                  </a:lnTo>
                  <a:lnTo>
                    <a:pt x="0" y="327799"/>
                  </a:lnTo>
                  <a:lnTo>
                    <a:pt x="327799" y="1"/>
                  </a:lnTo>
                  <a:lnTo>
                    <a:pt x="2633692" y="1"/>
                  </a:lnTo>
                  <a:lnTo>
                    <a:pt x="2633692" y="655598"/>
                  </a:lnTo>
                  <a:close/>
                </a:path>
              </a:pathLst>
            </a:custGeom>
            <a:solidFill>
              <a:srgbClr val="FF999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3001" tIns="49531" rIns="92456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00" kern="1200" dirty="0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Tingkat </a:t>
              </a:r>
              <a:r>
                <a:rPr lang="en-GB" sz="1300" kern="1200" dirty="0" err="1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kepatuhan</a:t>
              </a:r>
              <a:r>
                <a:rPr lang="en-GB" sz="1300" kern="1200" dirty="0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 </a:t>
              </a:r>
              <a:r>
                <a:rPr lang="en-GB" sz="1300" kern="1200" dirty="0" err="1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dunia</a:t>
              </a:r>
              <a:r>
                <a:rPr lang="en-GB" sz="1300" kern="1200" dirty="0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 </a:t>
              </a:r>
              <a:r>
                <a:rPr lang="en-GB" sz="1300" kern="1200" dirty="0" err="1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usaha</a:t>
              </a:r>
              <a:r>
                <a:rPr lang="en-GB" sz="1300" kern="1200" dirty="0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 </a:t>
              </a:r>
              <a:r>
                <a:rPr lang="en-GB" sz="1300" kern="1200" dirty="0" err="1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terhadap</a:t>
              </a:r>
              <a:r>
                <a:rPr lang="en-GB" sz="1300" kern="1200" dirty="0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 </a:t>
              </a:r>
              <a:r>
                <a:rPr lang="en-GB" sz="1300" kern="1200" dirty="0" err="1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perizinan</a:t>
              </a:r>
              <a:r>
                <a:rPr lang="en-GB" sz="1300" kern="1200" dirty="0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 </a:t>
              </a:r>
              <a:r>
                <a:rPr lang="en-GB" sz="1300" kern="1200" dirty="0" err="1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berusaha</a:t>
              </a:r>
              <a:r>
                <a:rPr lang="en-GB" sz="1300" kern="1200" dirty="0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 yang </a:t>
              </a:r>
              <a:r>
                <a:rPr lang="en-GB" sz="1300" kern="1200" dirty="0" err="1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masih</a:t>
              </a:r>
              <a:r>
                <a:rPr lang="en-GB" sz="1300" kern="1200" dirty="0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 </a:t>
              </a:r>
              <a:r>
                <a:rPr lang="en-GB" sz="1300" kern="1200" dirty="0" err="1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rendah</a:t>
              </a:r>
              <a:endParaRPr lang="en-GB" sz="1300" kern="1200" dirty="0">
                <a:solidFill>
                  <a:schemeClr val="tx1"/>
                </a:solidFill>
                <a:latin typeface="Berlin Sans FB" panose="020E0602020502020306" pitchFamily="34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530633" y="2553706"/>
              <a:ext cx="655599" cy="655599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 12"/>
            <p:cNvSpPr/>
            <p:nvPr/>
          </p:nvSpPr>
          <p:spPr>
            <a:xfrm rot="21600000">
              <a:off x="5858433" y="3405007"/>
              <a:ext cx="2633693" cy="655600"/>
            </a:xfrm>
            <a:custGeom>
              <a:avLst/>
              <a:gdLst>
                <a:gd name="connsiteX0" fmla="*/ 0 w 2633692"/>
                <a:gd name="connsiteY0" fmla="*/ 0 h 655599"/>
                <a:gd name="connsiteX1" fmla="*/ 2305893 w 2633692"/>
                <a:gd name="connsiteY1" fmla="*/ 0 h 655599"/>
                <a:gd name="connsiteX2" fmla="*/ 2633692 w 2633692"/>
                <a:gd name="connsiteY2" fmla="*/ 327800 h 655599"/>
                <a:gd name="connsiteX3" fmla="*/ 2305893 w 2633692"/>
                <a:gd name="connsiteY3" fmla="*/ 655599 h 655599"/>
                <a:gd name="connsiteX4" fmla="*/ 0 w 2633692"/>
                <a:gd name="connsiteY4" fmla="*/ 655599 h 655599"/>
                <a:gd name="connsiteX5" fmla="*/ 0 w 2633692"/>
                <a:gd name="connsiteY5" fmla="*/ 0 h 655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3692" h="655599">
                  <a:moveTo>
                    <a:pt x="2633692" y="655598"/>
                  </a:moveTo>
                  <a:lnTo>
                    <a:pt x="327799" y="655598"/>
                  </a:lnTo>
                  <a:lnTo>
                    <a:pt x="0" y="327799"/>
                  </a:lnTo>
                  <a:lnTo>
                    <a:pt x="327799" y="1"/>
                  </a:lnTo>
                  <a:lnTo>
                    <a:pt x="2633692" y="1"/>
                  </a:lnTo>
                  <a:lnTo>
                    <a:pt x="2633692" y="655598"/>
                  </a:lnTo>
                  <a:close/>
                </a:path>
              </a:pathLst>
            </a:custGeom>
            <a:solidFill>
              <a:srgbClr val="FF999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3001" tIns="49531" rIns="92457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00" dirty="0" err="1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Minimnya</a:t>
              </a:r>
              <a:r>
                <a:rPr lang="en-GB" sz="1300" dirty="0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 </a:t>
              </a:r>
              <a:r>
                <a:rPr lang="en-GB" sz="1300" dirty="0" err="1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keikutsertaan</a:t>
              </a:r>
              <a:r>
                <a:rPr lang="en-GB" sz="1300" dirty="0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 </a:t>
              </a:r>
              <a:r>
                <a:rPr lang="en-GB" sz="1300" dirty="0" err="1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pada</a:t>
              </a:r>
              <a:r>
                <a:rPr lang="en-GB" sz="1300" dirty="0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 even </a:t>
              </a:r>
              <a:r>
                <a:rPr lang="en-GB" sz="1300" dirty="0" err="1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promosi</a:t>
              </a:r>
              <a:r>
                <a:rPr lang="en-GB" sz="1300" dirty="0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 </a:t>
              </a:r>
              <a:r>
                <a:rPr lang="en-GB" sz="1300" dirty="0" err="1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investasi</a:t>
              </a:r>
              <a:r>
                <a:rPr lang="en-GB" sz="1300" dirty="0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  </a:t>
              </a:r>
              <a:endParaRPr lang="en-GB" sz="1300" kern="1200" dirty="0">
                <a:solidFill>
                  <a:schemeClr val="tx1"/>
                </a:solidFill>
                <a:latin typeface="Berlin Sans FB" panose="020E0602020502020306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5530633" y="3405008"/>
              <a:ext cx="655599" cy="65559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reeform 14"/>
            <p:cNvSpPr/>
            <p:nvPr/>
          </p:nvSpPr>
          <p:spPr>
            <a:xfrm rot="21600000">
              <a:off x="5858433" y="4256308"/>
              <a:ext cx="2633693" cy="655600"/>
            </a:xfrm>
            <a:custGeom>
              <a:avLst/>
              <a:gdLst>
                <a:gd name="connsiteX0" fmla="*/ 0 w 2633692"/>
                <a:gd name="connsiteY0" fmla="*/ 0 h 655599"/>
                <a:gd name="connsiteX1" fmla="*/ 2305893 w 2633692"/>
                <a:gd name="connsiteY1" fmla="*/ 0 h 655599"/>
                <a:gd name="connsiteX2" fmla="*/ 2633692 w 2633692"/>
                <a:gd name="connsiteY2" fmla="*/ 327800 h 655599"/>
                <a:gd name="connsiteX3" fmla="*/ 2305893 w 2633692"/>
                <a:gd name="connsiteY3" fmla="*/ 655599 h 655599"/>
                <a:gd name="connsiteX4" fmla="*/ 0 w 2633692"/>
                <a:gd name="connsiteY4" fmla="*/ 655599 h 655599"/>
                <a:gd name="connsiteX5" fmla="*/ 0 w 2633692"/>
                <a:gd name="connsiteY5" fmla="*/ 0 h 655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3692" h="655599">
                  <a:moveTo>
                    <a:pt x="2633692" y="655598"/>
                  </a:moveTo>
                  <a:lnTo>
                    <a:pt x="327799" y="655598"/>
                  </a:lnTo>
                  <a:lnTo>
                    <a:pt x="0" y="327799"/>
                  </a:lnTo>
                  <a:lnTo>
                    <a:pt x="327799" y="1"/>
                  </a:lnTo>
                  <a:lnTo>
                    <a:pt x="2633692" y="1"/>
                  </a:lnTo>
                  <a:lnTo>
                    <a:pt x="2633692" y="655598"/>
                  </a:lnTo>
                  <a:close/>
                </a:path>
              </a:pathLst>
            </a:custGeom>
            <a:solidFill>
              <a:srgbClr val="FF999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3001" tIns="49531" rIns="92457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00" kern="1200" dirty="0" err="1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Ketersediaan</a:t>
              </a:r>
              <a:r>
                <a:rPr lang="en-GB" sz="1300" kern="1200" dirty="0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 database yang </a:t>
              </a:r>
              <a:r>
                <a:rPr lang="en-GB" sz="1300" kern="1200" dirty="0" err="1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kurang</a:t>
              </a:r>
              <a:r>
                <a:rPr lang="en-GB" sz="1300" kern="1200" dirty="0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 optimal</a:t>
              </a:r>
              <a:endParaRPr lang="en-GB" sz="1300" kern="1200" dirty="0">
                <a:solidFill>
                  <a:schemeClr val="tx1"/>
                </a:solidFill>
                <a:latin typeface="Berlin Sans FB" panose="020E0602020502020306" pitchFamily="34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5530633" y="4256309"/>
              <a:ext cx="655599" cy="65559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reeform 16"/>
            <p:cNvSpPr/>
            <p:nvPr/>
          </p:nvSpPr>
          <p:spPr>
            <a:xfrm rot="21600000">
              <a:off x="5858433" y="5107609"/>
              <a:ext cx="2633693" cy="655600"/>
            </a:xfrm>
            <a:custGeom>
              <a:avLst/>
              <a:gdLst>
                <a:gd name="connsiteX0" fmla="*/ 0 w 2633692"/>
                <a:gd name="connsiteY0" fmla="*/ 0 h 655599"/>
                <a:gd name="connsiteX1" fmla="*/ 2305893 w 2633692"/>
                <a:gd name="connsiteY1" fmla="*/ 0 h 655599"/>
                <a:gd name="connsiteX2" fmla="*/ 2633692 w 2633692"/>
                <a:gd name="connsiteY2" fmla="*/ 327800 h 655599"/>
                <a:gd name="connsiteX3" fmla="*/ 2305893 w 2633692"/>
                <a:gd name="connsiteY3" fmla="*/ 655599 h 655599"/>
                <a:gd name="connsiteX4" fmla="*/ 0 w 2633692"/>
                <a:gd name="connsiteY4" fmla="*/ 655599 h 655599"/>
                <a:gd name="connsiteX5" fmla="*/ 0 w 2633692"/>
                <a:gd name="connsiteY5" fmla="*/ 0 h 655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3692" h="655599">
                  <a:moveTo>
                    <a:pt x="2633692" y="655598"/>
                  </a:moveTo>
                  <a:lnTo>
                    <a:pt x="327799" y="655598"/>
                  </a:lnTo>
                  <a:lnTo>
                    <a:pt x="0" y="327799"/>
                  </a:lnTo>
                  <a:lnTo>
                    <a:pt x="327799" y="1"/>
                  </a:lnTo>
                  <a:lnTo>
                    <a:pt x="2633692" y="1"/>
                  </a:lnTo>
                  <a:lnTo>
                    <a:pt x="2633692" y="655598"/>
                  </a:lnTo>
                  <a:close/>
                </a:path>
              </a:pathLst>
            </a:custGeom>
            <a:solidFill>
              <a:srgbClr val="FF999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3001" tIns="49531" rIns="92457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300" kern="1200" dirty="0" err="1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Konektivitas</a:t>
              </a:r>
              <a:r>
                <a:rPr lang="en-GB" sz="1300" kern="1200" dirty="0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 </a:t>
              </a:r>
              <a:r>
                <a:rPr lang="en-GB" sz="1300" kern="1200" dirty="0" err="1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dan</a:t>
              </a:r>
              <a:r>
                <a:rPr lang="en-GB" sz="1300" kern="1200" dirty="0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 </a:t>
              </a:r>
              <a:r>
                <a:rPr lang="en-GB" sz="1300" kern="1200" dirty="0" err="1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kapasitas</a:t>
              </a:r>
              <a:r>
                <a:rPr lang="en-GB" sz="1300" kern="1200" dirty="0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 </a:t>
              </a:r>
              <a:r>
                <a:rPr lang="en-GB" sz="1300" kern="1200" dirty="0" err="1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bandwith</a:t>
              </a:r>
              <a:r>
                <a:rPr lang="en-GB" sz="1300" kern="1200" dirty="0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 yang </a:t>
              </a:r>
              <a:r>
                <a:rPr lang="en-GB" sz="1300" kern="1200" dirty="0" err="1" smtClean="0">
                  <a:solidFill>
                    <a:schemeClr val="tx1"/>
                  </a:solidFill>
                  <a:latin typeface="Berlin Sans FB" panose="020E0602020502020306" pitchFamily="34" charset="0"/>
                </a:rPr>
                <a:t>terbatas</a:t>
              </a:r>
              <a:endParaRPr lang="en-GB" sz="1300" kern="1200" dirty="0" smtClean="0">
                <a:solidFill>
                  <a:schemeClr val="tx1"/>
                </a:solidFill>
                <a:latin typeface="Berlin Sans FB" panose="020E0602020502020306" pitchFamily="34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5530633" y="5107610"/>
              <a:ext cx="655599" cy="655599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0" name="Freeform 19"/>
          <p:cNvSpPr/>
          <p:nvPr/>
        </p:nvSpPr>
        <p:spPr>
          <a:xfrm>
            <a:off x="5574857" y="5941426"/>
            <a:ext cx="2869646" cy="655600"/>
          </a:xfrm>
          <a:custGeom>
            <a:avLst/>
            <a:gdLst>
              <a:gd name="connsiteX0" fmla="*/ 0 w 2633692"/>
              <a:gd name="connsiteY0" fmla="*/ 0 h 655599"/>
              <a:gd name="connsiteX1" fmla="*/ 2305893 w 2633692"/>
              <a:gd name="connsiteY1" fmla="*/ 0 h 655599"/>
              <a:gd name="connsiteX2" fmla="*/ 2633692 w 2633692"/>
              <a:gd name="connsiteY2" fmla="*/ 327800 h 655599"/>
              <a:gd name="connsiteX3" fmla="*/ 2305893 w 2633692"/>
              <a:gd name="connsiteY3" fmla="*/ 655599 h 655599"/>
              <a:gd name="connsiteX4" fmla="*/ 0 w 2633692"/>
              <a:gd name="connsiteY4" fmla="*/ 655599 h 655599"/>
              <a:gd name="connsiteX5" fmla="*/ 0 w 2633692"/>
              <a:gd name="connsiteY5" fmla="*/ 0 h 655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33692" h="655599">
                <a:moveTo>
                  <a:pt x="2633692" y="655598"/>
                </a:moveTo>
                <a:lnTo>
                  <a:pt x="327799" y="655598"/>
                </a:lnTo>
                <a:lnTo>
                  <a:pt x="0" y="327799"/>
                </a:lnTo>
                <a:lnTo>
                  <a:pt x="327799" y="1"/>
                </a:lnTo>
                <a:lnTo>
                  <a:pt x="2633692" y="1"/>
                </a:lnTo>
                <a:lnTo>
                  <a:pt x="2633692" y="655598"/>
                </a:lnTo>
                <a:close/>
              </a:path>
            </a:pathLst>
          </a:custGeom>
          <a:solidFill>
            <a:srgbClr val="FF999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3001" tIns="49531" rIns="92457" bIns="49530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300" kern="1200" dirty="0" err="1" smtClean="0">
                <a:solidFill>
                  <a:schemeClr val="tx1"/>
                </a:solidFill>
                <a:latin typeface="Berlin Sans FB" panose="020E0602020502020306" pitchFamily="34" charset="0"/>
              </a:rPr>
              <a:t>Jumlah</a:t>
            </a:r>
            <a:r>
              <a:rPr lang="en-GB" sz="1300" kern="1200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 SDM yang </a:t>
            </a:r>
            <a:r>
              <a:rPr lang="en-GB" sz="1300" kern="1200" dirty="0" err="1" smtClean="0">
                <a:solidFill>
                  <a:schemeClr val="tx1"/>
                </a:solidFill>
                <a:latin typeface="Berlin Sans FB" panose="020E0602020502020306" pitchFamily="34" charset="0"/>
              </a:rPr>
              <a:t>terbatas</a:t>
            </a:r>
            <a:endParaRPr lang="en-GB" sz="1300" kern="1200" dirty="0" smtClean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5284553" y="5949281"/>
            <a:ext cx="655599" cy="655599"/>
          </a:xfrm>
          <a:prstGeom prst="ellipse">
            <a:avLst/>
          </a:prstGeom>
          <a:solidFill>
            <a:srgbClr val="FF66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Rectangle 21"/>
          <p:cNvSpPr/>
          <p:nvPr/>
        </p:nvSpPr>
        <p:spPr>
          <a:xfrm>
            <a:off x="827584" y="1667748"/>
            <a:ext cx="28803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en-US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436096" y="1667748"/>
            <a:ext cx="28803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en-US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27584" y="2492896"/>
            <a:ext cx="28803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endParaRPr lang="en-US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436096" y="2492895"/>
            <a:ext cx="28803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endParaRPr lang="en-US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27584" y="3356992"/>
            <a:ext cx="28803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  <a:endParaRPr lang="en-US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436096" y="3356992"/>
            <a:ext cx="28803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  <a:endParaRPr lang="en-US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39853" y="4192875"/>
            <a:ext cx="28803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</a:t>
            </a:r>
            <a:endParaRPr lang="en-US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436096" y="4199387"/>
            <a:ext cx="28803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</a:t>
            </a:r>
            <a:endParaRPr lang="en-US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27584" y="4993768"/>
            <a:ext cx="28803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</a:t>
            </a:r>
            <a:endParaRPr lang="en-US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436096" y="5050688"/>
            <a:ext cx="28803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</a:t>
            </a:r>
            <a:endParaRPr lang="en-US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33147" y="5827585"/>
            <a:ext cx="28803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6</a:t>
            </a:r>
            <a:endParaRPr lang="en-US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508104" y="5837318"/>
            <a:ext cx="28803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6</a:t>
            </a:r>
            <a:endParaRPr lang="en-US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8" name="Slide Number Placeholder 3"/>
          <p:cNvSpPr txBox="1">
            <a:spLocks/>
          </p:cNvSpPr>
          <p:nvPr/>
        </p:nvSpPr>
        <p:spPr bwMode="auto">
          <a:xfrm>
            <a:off x="7014312" y="6237312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40B41D-FD10-4A38-B39B-626510BD49B7}" type="slidenum">
              <a:rPr lang="en-US" sz="1800" b="1" smtClean="0"/>
              <a:pPr/>
              <a:t>44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93667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asil gambar untuk inova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4000" cy="500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20272" y="188640"/>
            <a:ext cx="2664296" cy="397738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4400" b="1" dirty="0" smtClean="0">
                <a:latin typeface="Arial Rounded MT Bold" panose="020F0704030504030204" pitchFamily="34" charset="0"/>
              </a:rPr>
              <a:t>I</a:t>
            </a:r>
          </a:p>
          <a:p>
            <a:pPr marL="0" indent="0" algn="ctr">
              <a:buNone/>
            </a:pPr>
            <a:r>
              <a:rPr lang="en-GB" sz="4400" b="1" dirty="0" smtClean="0">
                <a:latin typeface="Arial Rounded MT Bold" panose="020F0704030504030204" pitchFamily="34" charset="0"/>
              </a:rPr>
              <a:t>N</a:t>
            </a:r>
          </a:p>
          <a:p>
            <a:pPr marL="0" indent="0" algn="ctr">
              <a:buNone/>
            </a:pPr>
            <a:r>
              <a:rPr lang="en-GB" sz="4400" b="1" dirty="0" smtClean="0">
                <a:latin typeface="Arial Rounded MT Bold" panose="020F0704030504030204" pitchFamily="34" charset="0"/>
              </a:rPr>
              <a:t>O</a:t>
            </a:r>
          </a:p>
          <a:p>
            <a:pPr marL="0" indent="0" algn="ctr">
              <a:buNone/>
            </a:pPr>
            <a:r>
              <a:rPr lang="en-GB" sz="4400" b="1" dirty="0" smtClean="0">
                <a:latin typeface="Arial Rounded MT Bold" panose="020F0704030504030204" pitchFamily="34" charset="0"/>
              </a:rPr>
              <a:t>V</a:t>
            </a:r>
          </a:p>
          <a:p>
            <a:pPr marL="0" indent="0" algn="ctr">
              <a:buNone/>
            </a:pPr>
            <a:r>
              <a:rPr lang="en-GB" sz="4400" b="1" dirty="0" smtClean="0">
                <a:latin typeface="Arial Rounded MT Bold" panose="020F0704030504030204" pitchFamily="34" charset="0"/>
              </a:rPr>
              <a:t>A</a:t>
            </a:r>
          </a:p>
          <a:p>
            <a:pPr marL="0" indent="0" algn="ctr">
              <a:buNone/>
            </a:pPr>
            <a:r>
              <a:rPr lang="en-GB" sz="4400" b="1" dirty="0" smtClean="0">
                <a:latin typeface="Arial Rounded MT Bold" panose="020F0704030504030204" pitchFamily="34" charset="0"/>
              </a:rPr>
              <a:t>S</a:t>
            </a:r>
          </a:p>
          <a:p>
            <a:pPr marL="0" indent="0" algn="ctr">
              <a:buNone/>
            </a:pPr>
            <a:r>
              <a:rPr lang="en-GB" sz="4400" b="1" dirty="0">
                <a:latin typeface="Arial Rounded MT Bold" panose="020F0704030504030204" pitchFamily="34" charset="0"/>
              </a:rPr>
              <a:t>I</a:t>
            </a:r>
            <a:endParaRPr lang="en-GB" sz="4400" b="1" dirty="0" smtClean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31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476250"/>
            <a:ext cx="8229600" cy="8509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GB" sz="40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INOVASI</a:t>
            </a:r>
            <a:r>
              <a:rPr lang="en-GB" sz="40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/>
            </a:r>
            <a:br>
              <a:rPr lang="en-GB" sz="40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</a:br>
            <a:r>
              <a:rPr lang="en-GB" sz="40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+mn-ea"/>
                <a:cs typeface="+mn-cs"/>
              </a:rPr>
              <a:t>DINAS PENANAMAN MODAL &amp; PTSP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0" y="1844675"/>
            <a:ext cx="7704658" cy="3816573"/>
          </a:xfrm>
        </p:spPr>
        <p:txBody>
          <a:bodyPr>
            <a:normAutofit fontScale="92500" lnSpcReduction="10000"/>
          </a:bodyPr>
          <a:lstStyle/>
          <a:p>
            <a:pPr marL="444500" indent="-444500" eaLnBrk="1" hangingPunct="1">
              <a:spcBef>
                <a:spcPts val="0"/>
              </a:spcBef>
              <a:buFontTx/>
              <a:buAutoNum type="arabicPeriod"/>
              <a:defRPr/>
            </a:pPr>
            <a:r>
              <a:rPr lang="en-GB" sz="2400" b="1" i="1" dirty="0" smtClean="0">
                <a:latin typeface="Bell MT" panose="02020503060305020303" pitchFamily="18" charset="0"/>
              </a:rPr>
              <a:t>Si Wanda </a:t>
            </a:r>
            <a:r>
              <a:rPr lang="en-GB" sz="2400" b="1" i="1" dirty="0" err="1" smtClean="0">
                <a:latin typeface="Bell MT" panose="02020503060305020303" pitchFamily="18" charset="0"/>
              </a:rPr>
              <a:t>Imut</a:t>
            </a:r>
            <a:endParaRPr lang="en-GB" sz="2400" b="1" i="1" dirty="0" smtClean="0">
              <a:latin typeface="Bell MT" panose="02020503060305020303" pitchFamily="18" charset="0"/>
            </a:endParaRPr>
          </a:p>
          <a:p>
            <a:pPr marL="444500" indent="0" eaLnBrk="1" hangingPunct="1">
              <a:spcBef>
                <a:spcPts val="0"/>
              </a:spcBef>
              <a:buFontTx/>
              <a:buNone/>
              <a:defRPr/>
            </a:pPr>
            <a:r>
              <a:rPr lang="en-GB" sz="2400" dirty="0" err="1" smtClean="0">
                <a:latin typeface="Bell MT" panose="02020503060305020303" pitchFamily="18" charset="0"/>
              </a:rPr>
              <a:t>Sistem</a:t>
            </a:r>
            <a:r>
              <a:rPr lang="en-GB" sz="2400" dirty="0" smtClean="0">
                <a:latin typeface="Bell MT" panose="02020503060305020303" pitchFamily="18" charset="0"/>
              </a:rPr>
              <a:t> </a:t>
            </a:r>
            <a:r>
              <a:rPr lang="en-GB" sz="2400" dirty="0" err="1" smtClean="0">
                <a:latin typeface="Bell MT" panose="02020503060305020303" pitchFamily="18" charset="0"/>
              </a:rPr>
              <a:t>Pengawasan</a:t>
            </a:r>
            <a:r>
              <a:rPr lang="en-GB" sz="2400" dirty="0" smtClean="0">
                <a:latin typeface="Bell MT" panose="02020503060305020303" pitchFamily="18" charset="0"/>
              </a:rPr>
              <a:t> </a:t>
            </a:r>
            <a:r>
              <a:rPr lang="en-GB" sz="2400" dirty="0" err="1" smtClean="0">
                <a:latin typeface="Bell MT" panose="02020503060305020303" pitchFamily="18" charset="0"/>
              </a:rPr>
              <a:t>dan</a:t>
            </a:r>
            <a:r>
              <a:rPr lang="en-GB" sz="2400" dirty="0" smtClean="0">
                <a:latin typeface="Bell MT" panose="02020503060305020303" pitchFamily="18" charset="0"/>
              </a:rPr>
              <a:t> </a:t>
            </a:r>
            <a:r>
              <a:rPr lang="en-GB" sz="2400" dirty="0" err="1" smtClean="0">
                <a:latin typeface="Bell MT" panose="02020503060305020303" pitchFamily="18" charset="0"/>
              </a:rPr>
              <a:t>Pengendalian</a:t>
            </a:r>
            <a:r>
              <a:rPr lang="en-GB" sz="2400" dirty="0" smtClean="0">
                <a:latin typeface="Bell MT" panose="02020503060305020303" pitchFamily="18" charset="0"/>
              </a:rPr>
              <a:t> IMB </a:t>
            </a:r>
            <a:r>
              <a:rPr lang="en-GB" sz="2400" dirty="0" err="1" smtClean="0">
                <a:latin typeface="Bell MT" panose="02020503060305020303" pitchFamily="18" charset="0"/>
              </a:rPr>
              <a:t>melalui</a:t>
            </a:r>
            <a:r>
              <a:rPr lang="en-GB" sz="2400" dirty="0" smtClean="0">
                <a:latin typeface="Bell MT" panose="02020503060305020303" pitchFamily="18" charset="0"/>
              </a:rPr>
              <a:t> </a:t>
            </a:r>
            <a:r>
              <a:rPr lang="en-GB" sz="2400" dirty="0" err="1" smtClean="0">
                <a:latin typeface="Bell MT" panose="02020503060305020303" pitchFamily="18" charset="0"/>
              </a:rPr>
              <a:t>Satelit</a:t>
            </a:r>
            <a:r>
              <a:rPr lang="en-GB" sz="2400" dirty="0" smtClean="0">
                <a:latin typeface="Bell MT" panose="02020503060305020303" pitchFamily="18" charset="0"/>
              </a:rPr>
              <a:t> </a:t>
            </a:r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r>
              <a:rPr lang="en-GB" sz="2400" b="1" i="1" dirty="0" smtClean="0">
                <a:latin typeface="Bell MT" panose="02020503060305020303" pitchFamily="18" charset="0"/>
              </a:rPr>
              <a:t>2.  </a:t>
            </a:r>
            <a:r>
              <a:rPr lang="en-GB" sz="2400" b="1" i="1" dirty="0" err="1" smtClean="0">
                <a:latin typeface="Bell MT" panose="02020503060305020303" pitchFamily="18" charset="0"/>
              </a:rPr>
              <a:t>Tak</a:t>
            </a:r>
            <a:r>
              <a:rPr lang="en-GB" sz="2400" b="1" i="1" dirty="0" smtClean="0">
                <a:latin typeface="Bell MT" panose="02020503060305020303" pitchFamily="18" charset="0"/>
              </a:rPr>
              <a:t> </a:t>
            </a:r>
            <a:r>
              <a:rPr lang="en-GB" sz="2400" b="1" i="1" dirty="0" err="1" smtClean="0">
                <a:latin typeface="Bell MT" panose="02020503060305020303" pitchFamily="18" charset="0"/>
              </a:rPr>
              <a:t>Modali</a:t>
            </a:r>
            <a:endParaRPr lang="en-GB" sz="2400" b="1" i="1" dirty="0">
              <a:latin typeface="Bell MT" panose="02020503060305020303" pitchFamily="18" charset="0"/>
            </a:endParaRPr>
          </a:p>
          <a:p>
            <a:pPr marL="444500" indent="0" eaLnBrk="1" hangingPunct="1">
              <a:spcBef>
                <a:spcPts val="0"/>
              </a:spcBef>
              <a:buFontTx/>
              <a:buNone/>
              <a:defRPr/>
            </a:pPr>
            <a:r>
              <a:rPr lang="en-GB" sz="2400" dirty="0" err="1" smtClean="0">
                <a:latin typeface="Bell MT" panose="02020503060305020303" pitchFamily="18" charset="0"/>
              </a:rPr>
              <a:t>Tekad</a:t>
            </a:r>
            <a:r>
              <a:rPr lang="en-GB" sz="2400" dirty="0" smtClean="0">
                <a:latin typeface="Bell MT" panose="02020503060305020303" pitchFamily="18" charset="0"/>
              </a:rPr>
              <a:t> Akan </a:t>
            </a:r>
            <a:r>
              <a:rPr lang="en-GB" sz="2400" dirty="0" err="1" smtClean="0">
                <a:latin typeface="Bell MT" panose="02020503060305020303" pitchFamily="18" charset="0"/>
              </a:rPr>
              <a:t>Kemudahan</a:t>
            </a:r>
            <a:r>
              <a:rPr lang="en-GB" sz="2400" dirty="0" smtClean="0">
                <a:latin typeface="Bell MT" panose="02020503060305020303" pitchFamily="18" charset="0"/>
              </a:rPr>
              <a:t> </a:t>
            </a:r>
            <a:r>
              <a:rPr lang="en-GB" sz="2400" dirty="0" err="1" smtClean="0">
                <a:latin typeface="Bell MT" panose="02020503060305020303" pitchFamily="18" charset="0"/>
              </a:rPr>
              <a:t>Membantu</a:t>
            </a:r>
            <a:r>
              <a:rPr lang="en-GB" sz="2400" dirty="0" smtClean="0">
                <a:latin typeface="Bell MT" panose="02020503060305020303" pitchFamily="18" charset="0"/>
              </a:rPr>
              <a:t> Orang Dalam </a:t>
            </a:r>
            <a:r>
              <a:rPr lang="en-GB" sz="2400" dirty="0" err="1" smtClean="0">
                <a:latin typeface="Bell MT" panose="02020503060305020303" pitchFamily="18" charset="0"/>
              </a:rPr>
              <a:t>Layanan</a:t>
            </a:r>
            <a:r>
              <a:rPr lang="en-GB" sz="2400" dirty="0" smtClean="0">
                <a:latin typeface="Bell MT" panose="02020503060305020303" pitchFamily="18" charset="0"/>
              </a:rPr>
              <a:t> </a:t>
            </a:r>
            <a:r>
              <a:rPr lang="en-GB" sz="2400" dirty="0" err="1" smtClean="0">
                <a:latin typeface="Bell MT" panose="02020503060305020303" pitchFamily="18" charset="0"/>
              </a:rPr>
              <a:t>Izin</a:t>
            </a:r>
            <a:r>
              <a:rPr lang="en-GB" sz="2400" dirty="0">
                <a:latin typeface="Bell MT" panose="02020503060305020303" pitchFamily="18" charset="0"/>
              </a:rPr>
              <a:t> </a:t>
            </a:r>
            <a:r>
              <a:rPr lang="en-GB" sz="2400" dirty="0" smtClean="0">
                <a:latin typeface="Bell MT" panose="02020503060305020303" pitchFamily="18" charset="0"/>
              </a:rPr>
              <a:t>(</a:t>
            </a:r>
            <a:r>
              <a:rPr lang="en-GB" sz="2400" dirty="0" err="1" smtClean="0">
                <a:latin typeface="Bell MT" panose="02020503060305020303" pitchFamily="18" charset="0"/>
              </a:rPr>
              <a:t>untuk</a:t>
            </a:r>
            <a:r>
              <a:rPr lang="en-GB" sz="2400" dirty="0" smtClean="0">
                <a:latin typeface="Bell MT" panose="02020503060305020303" pitchFamily="18" charset="0"/>
              </a:rPr>
              <a:t> TDI </a:t>
            </a:r>
            <a:r>
              <a:rPr lang="en-GB" sz="2400" dirty="0" err="1" smtClean="0">
                <a:latin typeface="Bell MT" panose="02020503060305020303" pitchFamily="18" charset="0"/>
              </a:rPr>
              <a:t>dan</a:t>
            </a:r>
            <a:r>
              <a:rPr lang="en-GB" sz="2400" dirty="0" smtClean="0">
                <a:latin typeface="Bell MT" panose="02020503060305020303" pitchFamily="18" charset="0"/>
              </a:rPr>
              <a:t> PIRT)</a:t>
            </a:r>
          </a:p>
          <a:p>
            <a:pPr marL="444500" indent="-444500" eaLnBrk="1" hangingPunct="1">
              <a:spcBef>
                <a:spcPts val="0"/>
              </a:spcBef>
              <a:buFontTx/>
              <a:buNone/>
              <a:defRPr/>
            </a:pPr>
            <a:r>
              <a:rPr lang="en-GB" sz="2400" b="1" i="1" dirty="0" smtClean="0">
                <a:latin typeface="Bell MT" panose="02020503060305020303" pitchFamily="18" charset="0"/>
              </a:rPr>
              <a:t>3.  O- Distro</a:t>
            </a:r>
          </a:p>
          <a:p>
            <a:pPr marL="444500" indent="0" eaLnBrk="1" hangingPunct="1">
              <a:spcBef>
                <a:spcPts val="0"/>
              </a:spcBef>
              <a:buFontTx/>
              <a:buNone/>
              <a:defRPr/>
            </a:pPr>
            <a:r>
              <a:rPr lang="en-GB" sz="2400" dirty="0" err="1" smtClean="0">
                <a:latin typeface="Bell MT" panose="02020503060305020303" pitchFamily="18" charset="0"/>
              </a:rPr>
              <a:t>Operasionalisasi</a:t>
            </a:r>
            <a:r>
              <a:rPr lang="en-GB" sz="2400" dirty="0" smtClean="0">
                <a:latin typeface="Bell MT" panose="02020503060305020303" pitchFamily="18" charset="0"/>
              </a:rPr>
              <a:t> Digital Storage</a:t>
            </a:r>
          </a:p>
          <a:p>
            <a:pPr marL="444500" indent="-444500" eaLnBrk="1" hangingPunct="1">
              <a:spcBef>
                <a:spcPts val="0"/>
              </a:spcBef>
              <a:buFontTx/>
              <a:buNone/>
              <a:defRPr/>
            </a:pPr>
            <a:r>
              <a:rPr lang="en-GB" sz="2400" b="1" i="1" dirty="0" smtClean="0">
                <a:latin typeface="Bell MT" panose="02020503060305020303" pitchFamily="18" charset="0"/>
              </a:rPr>
              <a:t>4.  </a:t>
            </a:r>
            <a:r>
              <a:rPr lang="en-GB" sz="2400" b="1" i="1" dirty="0" err="1" smtClean="0">
                <a:latin typeface="Bell MT" panose="02020503060305020303" pitchFamily="18" charset="0"/>
              </a:rPr>
              <a:t>SiUPID</a:t>
            </a:r>
            <a:r>
              <a:rPr lang="en-GB" sz="2400" b="1" i="1" dirty="0" smtClean="0">
                <a:latin typeface="Bell MT" panose="02020503060305020303" pitchFamily="18" charset="0"/>
              </a:rPr>
              <a:t> </a:t>
            </a:r>
          </a:p>
          <a:p>
            <a:pPr marL="444500" indent="0" eaLnBrk="1" hangingPunct="1">
              <a:spcBef>
                <a:spcPts val="0"/>
              </a:spcBef>
              <a:buFontTx/>
              <a:buNone/>
              <a:defRPr/>
            </a:pPr>
            <a:r>
              <a:rPr lang="en-GB" sz="2400" dirty="0" smtClean="0">
                <a:latin typeface="Bell MT" panose="02020503060305020303" pitchFamily="18" charset="0"/>
              </a:rPr>
              <a:t>SIUP </a:t>
            </a:r>
            <a:r>
              <a:rPr lang="en-GB" sz="2400" dirty="0" err="1" smtClean="0">
                <a:latin typeface="Bell MT" panose="02020503060305020303" pitchFamily="18" charset="0"/>
              </a:rPr>
              <a:t>dan</a:t>
            </a:r>
            <a:r>
              <a:rPr lang="en-GB" sz="2400" dirty="0" smtClean="0">
                <a:latin typeface="Bell MT" panose="02020503060305020303" pitchFamily="18" charset="0"/>
              </a:rPr>
              <a:t> TDP </a:t>
            </a:r>
            <a:r>
              <a:rPr lang="en-GB" sz="2400" dirty="0" err="1" smtClean="0">
                <a:latin typeface="Bell MT" panose="02020503060305020303" pitchFamily="18" charset="0"/>
              </a:rPr>
              <a:t>dapat</a:t>
            </a:r>
            <a:r>
              <a:rPr lang="en-GB" sz="2400" dirty="0" smtClean="0">
                <a:latin typeface="Bell MT" panose="02020503060305020303" pitchFamily="18" charset="0"/>
              </a:rPr>
              <a:t> </a:t>
            </a:r>
            <a:r>
              <a:rPr lang="en-GB" sz="2400" dirty="0" err="1" smtClean="0">
                <a:latin typeface="Bell MT" panose="02020503060305020303" pitchFamily="18" charset="0"/>
              </a:rPr>
              <a:t>ditunggu</a:t>
            </a:r>
            <a:endParaRPr lang="en-GB" sz="2400" dirty="0">
              <a:latin typeface="Bell MT" panose="02020503060305020303" pitchFamily="18" charset="0"/>
            </a:endParaRPr>
          </a:p>
          <a:p>
            <a:pPr marL="444500" indent="-444500">
              <a:spcBef>
                <a:spcPts val="0"/>
              </a:spcBef>
              <a:buNone/>
              <a:defRPr/>
            </a:pPr>
            <a:r>
              <a:rPr lang="en-GB" sz="2400" b="1" i="1" dirty="0" smtClean="0">
                <a:latin typeface="Bell MT" panose="02020503060305020303" pitchFamily="18" charset="0"/>
              </a:rPr>
              <a:t>5.  E-</a:t>
            </a:r>
            <a:r>
              <a:rPr lang="en-GB" sz="2400" b="1" i="1" dirty="0" err="1" smtClean="0">
                <a:latin typeface="Bell MT" panose="02020503060305020303" pitchFamily="18" charset="0"/>
              </a:rPr>
              <a:t>Perizinan</a:t>
            </a:r>
            <a:r>
              <a:rPr lang="en-GB" sz="2400" b="1" i="1" dirty="0" smtClean="0">
                <a:latin typeface="Bell MT" panose="02020503060305020303" pitchFamily="18" charset="0"/>
              </a:rPr>
              <a:t> </a:t>
            </a:r>
            <a:endParaRPr lang="en-GB" sz="2400" b="1" i="1" dirty="0">
              <a:latin typeface="Bell MT" panose="02020503060305020303" pitchFamily="18" charset="0"/>
            </a:endParaRPr>
          </a:p>
          <a:p>
            <a:pPr marL="444500" indent="0">
              <a:spcBef>
                <a:spcPts val="0"/>
              </a:spcBef>
              <a:buNone/>
              <a:defRPr/>
            </a:pPr>
            <a:r>
              <a:rPr lang="en-GB" sz="2400" dirty="0" err="1" smtClean="0">
                <a:latin typeface="Bell MT" panose="02020503060305020303" pitchFamily="18" charset="0"/>
              </a:rPr>
              <a:t>Meliputi</a:t>
            </a:r>
            <a:r>
              <a:rPr lang="en-GB" sz="2400" dirty="0" smtClean="0">
                <a:latin typeface="Bell MT" panose="02020503060305020303" pitchFamily="18" charset="0"/>
              </a:rPr>
              <a:t> tracking system, </a:t>
            </a:r>
            <a:r>
              <a:rPr lang="en-GB" sz="2400" dirty="0" err="1" smtClean="0">
                <a:latin typeface="Bell MT" panose="02020503060305020303" pitchFamily="18" charset="0"/>
              </a:rPr>
              <a:t>izin</a:t>
            </a:r>
            <a:r>
              <a:rPr lang="en-GB" sz="2400" dirty="0" smtClean="0">
                <a:latin typeface="Bell MT" panose="02020503060305020303" pitchFamily="18" charset="0"/>
              </a:rPr>
              <a:t> online, e – </a:t>
            </a:r>
            <a:r>
              <a:rPr lang="en-GB" sz="2400" dirty="0" err="1" smtClean="0">
                <a:latin typeface="Bell MT" panose="02020503060305020303" pitchFamily="18" charset="0"/>
              </a:rPr>
              <a:t>pengaduan</a:t>
            </a:r>
            <a:r>
              <a:rPr lang="en-GB" sz="2400" dirty="0" smtClean="0">
                <a:latin typeface="Bell MT" panose="02020503060305020303" pitchFamily="18" charset="0"/>
              </a:rPr>
              <a:t>, SIPPADU, Digital Storage</a:t>
            </a:r>
            <a:endParaRPr lang="en-GB" sz="2400" dirty="0">
              <a:latin typeface="Bell MT" panose="02020503060305020303" pitchFamily="18" charset="0"/>
            </a:endParaRPr>
          </a:p>
          <a:p>
            <a:pPr marL="444500" indent="0" eaLnBrk="1" hangingPunct="1">
              <a:spcBef>
                <a:spcPts val="0"/>
              </a:spcBef>
              <a:buFontTx/>
              <a:buNone/>
              <a:defRPr/>
            </a:pPr>
            <a:endParaRPr lang="en-GB" sz="2400" dirty="0" smtClean="0">
              <a:latin typeface="Bell MT" panose="02020503060305020303" pitchFamily="18" charset="0"/>
            </a:endParaRPr>
          </a:p>
          <a:p>
            <a:pPr marL="0" indent="0" eaLnBrk="1" hangingPunct="1">
              <a:buFontTx/>
              <a:buNone/>
              <a:defRPr/>
            </a:pPr>
            <a:endParaRPr lang="en-GB" sz="2400" dirty="0" smtClean="0">
              <a:latin typeface="Bell MT" panose="020205030603050203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4312" y="6237312"/>
            <a:ext cx="2133600" cy="476250"/>
          </a:xfrm>
        </p:spPr>
        <p:txBody>
          <a:bodyPr/>
          <a:lstStyle/>
          <a:p>
            <a:fld id="{CF40B41D-FD10-4A38-B39B-626510BD49B7}" type="slidenum">
              <a:rPr lang="en-US" sz="1800" b="1" smtClean="0"/>
              <a:pPr/>
              <a:t>46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417596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09600" y="381000"/>
            <a:ext cx="8029575" cy="1025525"/>
          </a:xfrm>
        </p:spPr>
        <p:txBody>
          <a:bodyPr/>
          <a:lstStyle/>
          <a:p>
            <a:pPr eaLnBrk="1" hangingPunct="1">
              <a:spcBef>
                <a:spcPts val="0"/>
              </a:spcBef>
              <a:defRPr/>
            </a:pPr>
            <a:r>
              <a:rPr lang="en-GB" sz="4800" b="1" spc="880" dirty="0" smtClean="0">
                <a:solidFill>
                  <a:schemeClr val="tx1"/>
                </a:solidFill>
                <a:latin typeface="Oswald" pitchFamily="2" charset="0"/>
                <a:ea typeface="+mj-ea"/>
                <a:cs typeface="+mj-cs"/>
              </a:rPr>
              <a:t>Si </a:t>
            </a:r>
            <a:r>
              <a:rPr lang="en-GB" sz="4800" b="1" spc="880" dirty="0">
                <a:solidFill>
                  <a:schemeClr val="tx1"/>
                </a:solidFill>
                <a:latin typeface="Oswald" pitchFamily="2" charset="0"/>
                <a:ea typeface="+mj-ea"/>
                <a:cs typeface="+mj-cs"/>
              </a:rPr>
              <a:t>Wanda </a:t>
            </a:r>
            <a:r>
              <a:rPr lang="en-GB" sz="4800" b="1" spc="880" dirty="0" err="1" smtClean="0">
                <a:solidFill>
                  <a:schemeClr val="tx1"/>
                </a:solidFill>
                <a:latin typeface="Oswald" pitchFamily="2" charset="0"/>
                <a:ea typeface="+mj-ea"/>
                <a:cs typeface="+mj-cs"/>
              </a:rPr>
              <a:t>Imut</a:t>
            </a:r>
            <a:r>
              <a:rPr lang="en-GB" sz="4800" b="1" spc="880" dirty="0" smtClean="0">
                <a:solidFill>
                  <a:schemeClr val="tx1"/>
                </a:solidFill>
                <a:latin typeface="Oswald" pitchFamily="2" charset="0"/>
                <a:ea typeface="+mj-ea"/>
                <a:cs typeface="+mj-cs"/>
              </a:rPr>
              <a:t> </a:t>
            </a:r>
            <a:endParaRPr lang="en-GB" sz="4800" b="1" spc="880" dirty="0">
              <a:solidFill>
                <a:schemeClr val="tx1"/>
              </a:solidFill>
              <a:latin typeface="Oswald" pitchFamily="2" charset="0"/>
              <a:ea typeface="+mj-ea"/>
              <a:cs typeface="+mj-c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58788" y="1611313"/>
            <a:ext cx="8458200" cy="4500562"/>
          </a:xfrm>
        </p:spPr>
        <p:txBody>
          <a:bodyPr/>
          <a:lstStyle/>
          <a:p>
            <a:pPr eaLnBrk="1" hangingPunct="1">
              <a:defRPr/>
            </a:pPr>
            <a:r>
              <a:rPr lang="en-GB" sz="1900" dirty="0" err="1" smtClean="0">
                <a:solidFill>
                  <a:srgbClr val="000000"/>
                </a:solidFill>
              </a:rPr>
              <a:t>Merupakan</a:t>
            </a:r>
            <a:r>
              <a:rPr lang="en-GB" sz="1900" dirty="0" smtClean="0">
                <a:solidFill>
                  <a:srgbClr val="000000"/>
                </a:solidFill>
              </a:rPr>
              <a:t> </a:t>
            </a:r>
            <a:r>
              <a:rPr lang="en-GB" sz="1900" dirty="0" err="1" smtClean="0">
                <a:solidFill>
                  <a:srgbClr val="000000"/>
                </a:solidFill>
              </a:rPr>
              <a:t>kegiatan</a:t>
            </a:r>
            <a:r>
              <a:rPr lang="en-GB" sz="1900" dirty="0" smtClean="0">
                <a:solidFill>
                  <a:srgbClr val="000000"/>
                </a:solidFill>
              </a:rPr>
              <a:t> </a:t>
            </a:r>
            <a:r>
              <a:rPr lang="en-GB" sz="1900" dirty="0" err="1">
                <a:solidFill>
                  <a:srgbClr val="000000"/>
                </a:solidFill>
              </a:rPr>
              <a:t>pengawasan</a:t>
            </a:r>
            <a:r>
              <a:rPr lang="en-GB" sz="1900" dirty="0">
                <a:solidFill>
                  <a:srgbClr val="000000"/>
                </a:solidFill>
              </a:rPr>
              <a:t> </a:t>
            </a:r>
            <a:r>
              <a:rPr lang="en-GB" sz="1900" dirty="0" err="1">
                <a:solidFill>
                  <a:srgbClr val="000000"/>
                </a:solidFill>
              </a:rPr>
              <a:t>dan</a:t>
            </a:r>
            <a:r>
              <a:rPr lang="en-GB" sz="1900" dirty="0">
                <a:solidFill>
                  <a:srgbClr val="000000"/>
                </a:solidFill>
              </a:rPr>
              <a:t> </a:t>
            </a:r>
            <a:r>
              <a:rPr lang="en-GB" sz="1900" dirty="0" err="1">
                <a:solidFill>
                  <a:srgbClr val="000000"/>
                </a:solidFill>
              </a:rPr>
              <a:t>pengendalian</a:t>
            </a:r>
            <a:r>
              <a:rPr lang="en-GB" sz="1900" dirty="0">
                <a:solidFill>
                  <a:srgbClr val="000000"/>
                </a:solidFill>
              </a:rPr>
              <a:t> </a:t>
            </a:r>
            <a:r>
              <a:rPr lang="en-GB" sz="1900" dirty="0" smtClean="0">
                <a:solidFill>
                  <a:srgbClr val="000000"/>
                </a:solidFill>
              </a:rPr>
              <a:t>IMB </a:t>
            </a:r>
            <a:r>
              <a:rPr lang="en-GB" sz="1900" dirty="0" err="1">
                <a:solidFill>
                  <a:srgbClr val="000000"/>
                </a:solidFill>
              </a:rPr>
              <a:t>dengan</a:t>
            </a:r>
            <a:r>
              <a:rPr lang="en-GB" sz="1900" dirty="0">
                <a:solidFill>
                  <a:srgbClr val="000000"/>
                </a:solidFill>
              </a:rPr>
              <a:t> </a:t>
            </a:r>
            <a:r>
              <a:rPr lang="en-GB" sz="1900" dirty="0" err="1">
                <a:solidFill>
                  <a:srgbClr val="000000"/>
                </a:solidFill>
              </a:rPr>
              <a:t>menggunakan</a:t>
            </a:r>
            <a:r>
              <a:rPr lang="en-GB" sz="1900" dirty="0">
                <a:solidFill>
                  <a:srgbClr val="000000"/>
                </a:solidFill>
              </a:rPr>
              <a:t> </a:t>
            </a:r>
            <a:r>
              <a:rPr lang="en-GB" sz="1900" dirty="0" err="1">
                <a:solidFill>
                  <a:srgbClr val="000000"/>
                </a:solidFill>
              </a:rPr>
              <a:t>citra</a:t>
            </a:r>
            <a:r>
              <a:rPr lang="en-GB" sz="1900" dirty="0">
                <a:solidFill>
                  <a:srgbClr val="000000"/>
                </a:solidFill>
              </a:rPr>
              <a:t> </a:t>
            </a:r>
            <a:r>
              <a:rPr lang="en-GB" sz="1900" dirty="0" err="1" smtClean="0">
                <a:solidFill>
                  <a:srgbClr val="000000"/>
                </a:solidFill>
              </a:rPr>
              <a:t>satelit</a:t>
            </a:r>
            <a:r>
              <a:rPr lang="en-GB" sz="1900" dirty="0" smtClean="0">
                <a:solidFill>
                  <a:srgbClr val="000000"/>
                </a:solidFill>
              </a:rPr>
              <a:t>, </a:t>
            </a:r>
            <a:r>
              <a:rPr lang="en-GB" sz="1900" dirty="0" err="1" smtClean="0">
                <a:solidFill>
                  <a:srgbClr val="000000"/>
                </a:solidFill>
              </a:rPr>
              <a:t>langkah-langkah</a:t>
            </a:r>
            <a:r>
              <a:rPr lang="en-GB" sz="1900" dirty="0" smtClean="0">
                <a:solidFill>
                  <a:srgbClr val="000000"/>
                </a:solidFill>
              </a:rPr>
              <a:t> : </a:t>
            </a:r>
          </a:p>
          <a:p>
            <a:pPr marL="457200" indent="-457200" eaLnBrk="1" hangingPunct="1">
              <a:buFontTx/>
              <a:buAutoNum type="arabicPeriod"/>
              <a:defRPr/>
            </a:pPr>
            <a:r>
              <a:rPr lang="en-GB" sz="1900" dirty="0" err="1" smtClean="0">
                <a:solidFill>
                  <a:srgbClr val="000000"/>
                </a:solidFill>
              </a:rPr>
              <a:t>pemetaan</a:t>
            </a:r>
            <a:r>
              <a:rPr lang="en-GB" sz="1900" dirty="0" smtClean="0">
                <a:solidFill>
                  <a:srgbClr val="000000"/>
                </a:solidFill>
              </a:rPr>
              <a:t> </a:t>
            </a:r>
            <a:r>
              <a:rPr lang="en-GB" sz="1900" dirty="0" err="1" smtClean="0">
                <a:solidFill>
                  <a:srgbClr val="000000"/>
                </a:solidFill>
              </a:rPr>
              <a:t>bangunan</a:t>
            </a:r>
            <a:r>
              <a:rPr lang="en-GB" sz="1900" dirty="0" smtClean="0">
                <a:solidFill>
                  <a:srgbClr val="000000"/>
                </a:solidFill>
              </a:rPr>
              <a:t> </a:t>
            </a:r>
            <a:r>
              <a:rPr lang="en-GB" sz="1900" dirty="0">
                <a:solidFill>
                  <a:srgbClr val="000000"/>
                </a:solidFill>
              </a:rPr>
              <a:t>(</a:t>
            </a:r>
            <a:r>
              <a:rPr lang="en-GB" sz="1900" dirty="0" err="1">
                <a:solidFill>
                  <a:srgbClr val="000000"/>
                </a:solidFill>
              </a:rPr>
              <a:t>menentukan</a:t>
            </a:r>
            <a:r>
              <a:rPr lang="en-GB" sz="1900" dirty="0">
                <a:solidFill>
                  <a:srgbClr val="000000"/>
                </a:solidFill>
              </a:rPr>
              <a:t> </a:t>
            </a:r>
            <a:r>
              <a:rPr lang="en-GB" sz="1900" dirty="0" err="1">
                <a:solidFill>
                  <a:srgbClr val="000000"/>
                </a:solidFill>
              </a:rPr>
              <a:t>titik</a:t>
            </a:r>
            <a:r>
              <a:rPr lang="en-GB" sz="1900" dirty="0">
                <a:solidFill>
                  <a:srgbClr val="000000"/>
                </a:solidFill>
              </a:rPr>
              <a:t> </a:t>
            </a:r>
            <a:r>
              <a:rPr lang="en-GB" sz="1900" dirty="0" err="1">
                <a:solidFill>
                  <a:srgbClr val="000000"/>
                </a:solidFill>
              </a:rPr>
              <a:t>koordinat</a:t>
            </a:r>
            <a:r>
              <a:rPr lang="en-GB" sz="1900" dirty="0">
                <a:solidFill>
                  <a:srgbClr val="000000"/>
                </a:solidFill>
              </a:rPr>
              <a:t> </a:t>
            </a:r>
            <a:r>
              <a:rPr lang="en-GB" sz="1900" dirty="0" err="1">
                <a:solidFill>
                  <a:srgbClr val="000000"/>
                </a:solidFill>
              </a:rPr>
              <a:t>bangunan</a:t>
            </a:r>
            <a:r>
              <a:rPr lang="en-GB" sz="1900" dirty="0">
                <a:solidFill>
                  <a:srgbClr val="000000"/>
                </a:solidFill>
              </a:rPr>
              <a:t>) yang </a:t>
            </a:r>
            <a:r>
              <a:rPr lang="en-GB" sz="1900" dirty="0" err="1">
                <a:solidFill>
                  <a:srgbClr val="000000"/>
                </a:solidFill>
              </a:rPr>
              <a:t>kemudian</a:t>
            </a:r>
            <a:r>
              <a:rPr lang="en-GB" sz="1900" dirty="0">
                <a:solidFill>
                  <a:srgbClr val="000000"/>
                </a:solidFill>
              </a:rPr>
              <a:t> </a:t>
            </a:r>
            <a:endParaRPr lang="en-GB" sz="1900" dirty="0" smtClean="0">
              <a:solidFill>
                <a:srgbClr val="000000"/>
              </a:solidFill>
            </a:endParaRPr>
          </a:p>
          <a:p>
            <a:pPr marL="457200" indent="-457200" eaLnBrk="1" hangingPunct="1">
              <a:buFontTx/>
              <a:buAutoNum type="arabicPeriod"/>
              <a:defRPr/>
            </a:pPr>
            <a:r>
              <a:rPr lang="en-GB" sz="1900" i="1" dirty="0" smtClean="0">
                <a:solidFill>
                  <a:srgbClr val="000000"/>
                </a:solidFill>
              </a:rPr>
              <a:t>overlay</a:t>
            </a:r>
            <a:r>
              <a:rPr lang="en-GB" sz="1900" dirty="0" smtClean="0">
                <a:solidFill>
                  <a:srgbClr val="000000"/>
                </a:solidFill>
              </a:rPr>
              <a:t> </a:t>
            </a:r>
            <a:r>
              <a:rPr lang="en-GB" sz="1900" dirty="0" err="1">
                <a:solidFill>
                  <a:srgbClr val="000000"/>
                </a:solidFill>
              </a:rPr>
              <a:t>dengan</a:t>
            </a:r>
            <a:r>
              <a:rPr lang="en-GB" sz="1900" dirty="0">
                <a:solidFill>
                  <a:srgbClr val="000000"/>
                </a:solidFill>
              </a:rPr>
              <a:t> </a:t>
            </a:r>
            <a:r>
              <a:rPr lang="en-GB" sz="1900" dirty="0" err="1">
                <a:solidFill>
                  <a:srgbClr val="000000"/>
                </a:solidFill>
              </a:rPr>
              <a:t>siteplan</a:t>
            </a:r>
            <a:r>
              <a:rPr lang="en-GB" sz="1900" dirty="0">
                <a:solidFill>
                  <a:srgbClr val="000000"/>
                </a:solidFill>
              </a:rPr>
              <a:t>/</a:t>
            </a:r>
            <a:r>
              <a:rPr lang="en-GB" sz="1900" dirty="0" err="1">
                <a:solidFill>
                  <a:srgbClr val="000000"/>
                </a:solidFill>
              </a:rPr>
              <a:t>blokplan</a:t>
            </a:r>
            <a:r>
              <a:rPr lang="en-GB" sz="1900" dirty="0">
                <a:solidFill>
                  <a:srgbClr val="000000"/>
                </a:solidFill>
              </a:rPr>
              <a:t>/IMB yang </a:t>
            </a:r>
            <a:r>
              <a:rPr lang="en-GB" sz="1900" dirty="0" err="1">
                <a:solidFill>
                  <a:srgbClr val="000000"/>
                </a:solidFill>
              </a:rPr>
              <a:t>dimiliki</a:t>
            </a:r>
            <a:r>
              <a:rPr lang="en-GB" sz="1900" dirty="0">
                <a:solidFill>
                  <a:srgbClr val="000000"/>
                </a:solidFill>
              </a:rPr>
              <a:t> </a:t>
            </a:r>
            <a:r>
              <a:rPr lang="en-GB" sz="1900" dirty="0" err="1">
                <a:solidFill>
                  <a:srgbClr val="000000"/>
                </a:solidFill>
              </a:rPr>
              <a:t>oleh</a:t>
            </a:r>
            <a:r>
              <a:rPr lang="en-GB" sz="1900" dirty="0">
                <a:solidFill>
                  <a:srgbClr val="000000"/>
                </a:solidFill>
              </a:rPr>
              <a:t> </a:t>
            </a:r>
            <a:r>
              <a:rPr lang="en-GB" sz="1900" dirty="0" err="1">
                <a:solidFill>
                  <a:srgbClr val="000000"/>
                </a:solidFill>
              </a:rPr>
              <a:t>perusahaan</a:t>
            </a:r>
            <a:r>
              <a:rPr lang="en-GB" sz="1900" dirty="0">
                <a:solidFill>
                  <a:srgbClr val="000000"/>
                </a:solidFill>
              </a:rPr>
              <a:t> </a:t>
            </a:r>
            <a:r>
              <a:rPr lang="en-GB" sz="1900" dirty="0" err="1">
                <a:solidFill>
                  <a:srgbClr val="000000"/>
                </a:solidFill>
              </a:rPr>
              <a:t>sehingga</a:t>
            </a:r>
            <a:r>
              <a:rPr lang="en-GB" sz="1900" dirty="0">
                <a:solidFill>
                  <a:srgbClr val="000000"/>
                </a:solidFill>
              </a:rPr>
              <a:t> </a:t>
            </a:r>
            <a:r>
              <a:rPr lang="en-GB" sz="1900" dirty="0" err="1">
                <a:solidFill>
                  <a:srgbClr val="000000"/>
                </a:solidFill>
              </a:rPr>
              <a:t>akan</a:t>
            </a:r>
            <a:r>
              <a:rPr lang="en-GB" sz="1900" dirty="0">
                <a:solidFill>
                  <a:srgbClr val="000000"/>
                </a:solidFill>
              </a:rPr>
              <a:t> </a:t>
            </a:r>
            <a:r>
              <a:rPr lang="en-GB" sz="1900" dirty="0" err="1">
                <a:solidFill>
                  <a:srgbClr val="000000"/>
                </a:solidFill>
              </a:rPr>
              <a:t>tampak</a:t>
            </a:r>
            <a:r>
              <a:rPr lang="en-GB" sz="1900" dirty="0">
                <a:solidFill>
                  <a:srgbClr val="000000"/>
                </a:solidFill>
              </a:rPr>
              <a:t> </a:t>
            </a:r>
            <a:r>
              <a:rPr lang="en-GB" sz="1900" dirty="0" err="1">
                <a:solidFill>
                  <a:srgbClr val="000000"/>
                </a:solidFill>
              </a:rPr>
              <a:t>jika</a:t>
            </a:r>
            <a:r>
              <a:rPr lang="en-GB" sz="1900" dirty="0">
                <a:solidFill>
                  <a:srgbClr val="000000"/>
                </a:solidFill>
              </a:rPr>
              <a:t> </a:t>
            </a:r>
            <a:r>
              <a:rPr lang="en-GB" sz="1900" dirty="0" err="1">
                <a:solidFill>
                  <a:srgbClr val="000000"/>
                </a:solidFill>
              </a:rPr>
              <a:t>suatu</a:t>
            </a:r>
            <a:r>
              <a:rPr lang="en-GB" sz="1900" dirty="0">
                <a:solidFill>
                  <a:srgbClr val="000000"/>
                </a:solidFill>
              </a:rPr>
              <a:t> </a:t>
            </a:r>
            <a:r>
              <a:rPr lang="en-GB" sz="1900" dirty="0" err="1">
                <a:solidFill>
                  <a:srgbClr val="000000"/>
                </a:solidFill>
              </a:rPr>
              <a:t>perusahaan</a:t>
            </a:r>
            <a:r>
              <a:rPr lang="en-GB" sz="1900" dirty="0">
                <a:solidFill>
                  <a:srgbClr val="000000"/>
                </a:solidFill>
              </a:rPr>
              <a:t>  </a:t>
            </a:r>
            <a:r>
              <a:rPr lang="en-GB" sz="1900" dirty="0" err="1">
                <a:solidFill>
                  <a:srgbClr val="000000"/>
                </a:solidFill>
              </a:rPr>
              <a:t>melakukan</a:t>
            </a:r>
            <a:r>
              <a:rPr lang="en-GB" sz="1900" dirty="0">
                <a:solidFill>
                  <a:srgbClr val="000000"/>
                </a:solidFill>
              </a:rPr>
              <a:t> </a:t>
            </a:r>
            <a:r>
              <a:rPr lang="en-GB" sz="1900" dirty="0" err="1">
                <a:solidFill>
                  <a:srgbClr val="000000"/>
                </a:solidFill>
              </a:rPr>
              <a:t>penambahan</a:t>
            </a:r>
            <a:r>
              <a:rPr lang="en-GB" sz="1900" dirty="0">
                <a:solidFill>
                  <a:srgbClr val="000000"/>
                </a:solidFill>
              </a:rPr>
              <a:t> </a:t>
            </a:r>
            <a:r>
              <a:rPr lang="en-GB" sz="1900" dirty="0" err="1">
                <a:solidFill>
                  <a:srgbClr val="000000"/>
                </a:solidFill>
              </a:rPr>
              <a:t>bangunan</a:t>
            </a:r>
            <a:r>
              <a:rPr lang="en-GB" sz="1900" dirty="0">
                <a:solidFill>
                  <a:srgbClr val="000000"/>
                </a:solidFill>
              </a:rPr>
              <a:t> </a:t>
            </a:r>
            <a:r>
              <a:rPr lang="en-GB" sz="1900" dirty="0" err="1">
                <a:solidFill>
                  <a:srgbClr val="000000"/>
                </a:solidFill>
              </a:rPr>
              <a:t>dan</a:t>
            </a:r>
            <a:r>
              <a:rPr lang="en-GB" sz="1900" dirty="0">
                <a:solidFill>
                  <a:srgbClr val="000000"/>
                </a:solidFill>
              </a:rPr>
              <a:t> </a:t>
            </a:r>
            <a:r>
              <a:rPr lang="en-GB" sz="1900" dirty="0" err="1">
                <a:solidFill>
                  <a:srgbClr val="000000"/>
                </a:solidFill>
              </a:rPr>
              <a:t>belum</a:t>
            </a:r>
            <a:r>
              <a:rPr lang="en-GB" sz="1900" dirty="0">
                <a:solidFill>
                  <a:srgbClr val="000000"/>
                </a:solidFill>
              </a:rPr>
              <a:t> </a:t>
            </a:r>
            <a:r>
              <a:rPr lang="en-GB" sz="1900" dirty="0" err="1">
                <a:solidFill>
                  <a:srgbClr val="000000"/>
                </a:solidFill>
              </a:rPr>
              <a:t>melakukan</a:t>
            </a:r>
            <a:r>
              <a:rPr lang="en-GB" sz="1900" dirty="0">
                <a:solidFill>
                  <a:srgbClr val="000000"/>
                </a:solidFill>
              </a:rPr>
              <a:t> </a:t>
            </a:r>
            <a:r>
              <a:rPr lang="en-GB" sz="1900" dirty="0" err="1">
                <a:solidFill>
                  <a:srgbClr val="000000"/>
                </a:solidFill>
              </a:rPr>
              <a:t>pengurusan</a:t>
            </a:r>
            <a:r>
              <a:rPr lang="en-GB" sz="1900" dirty="0">
                <a:solidFill>
                  <a:srgbClr val="000000"/>
                </a:solidFill>
              </a:rPr>
              <a:t> </a:t>
            </a:r>
            <a:r>
              <a:rPr lang="en-GB" sz="1900" dirty="0" err="1" smtClean="0">
                <a:solidFill>
                  <a:srgbClr val="000000"/>
                </a:solidFill>
              </a:rPr>
              <a:t>IMBnya</a:t>
            </a:r>
            <a:r>
              <a:rPr lang="en-GB" sz="1900" dirty="0" smtClean="0">
                <a:solidFill>
                  <a:srgbClr val="000000"/>
                </a:solidFill>
              </a:rPr>
              <a:t>,</a:t>
            </a:r>
          </a:p>
          <a:p>
            <a:pPr marL="457200" indent="-457200" eaLnBrk="1" hangingPunct="1">
              <a:buFontTx/>
              <a:buAutoNum type="arabicPeriod"/>
              <a:defRPr/>
            </a:pPr>
            <a:r>
              <a:rPr lang="en-GB" sz="1900" dirty="0" err="1" smtClean="0">
                <a:solidFill>
                  <a:srgbClr val="000000"/>
                </a:solidFill>
              </a:rPr>
              <a:t>surat</a:t>
            </a:r>
            <a:r>
              <a:rPr lang="en-GB" sz="1900" dirty="0" smtClean="0">
                <a:solidFill>
                  <a:srgbClr val="000000"/>
                </a:solidFill>
              </a:rPr>
              <a:t> </a:t>
            </a:r>
            <a:r>
              <a:rPr lang="en-GB" sz="1900" dirty="0" err="1">
                <a:solidFill>
                  <a:srgbClr val="000000"/>
                </a:solidFill>
              </a:rPr>
              <a:t>peringatan</a:t>
            </a:r>
            <a:r>
              <a:rPr lang="en-GB" sz="1900" dirty="0">
                <a:solidFill>
                  <a:srgbClr val="000000"/>
                </a:solidFill>
              </a:rPr>
              <a:t> </a:t>
            </a:r>
            <a:r>
              <a:rPr lang="en-GB" sz="1900" dirty="0" err="1">
                <a:solidFill>
                  <a:srgbClr val="000000"/>
                </a:solidFill>
              </a:rPr>
              <a:t>kepada</a:t>
            </a:r>
            <a:r>
              <a:rPr lang="en-GB" sz="1900" dirty="0">
                <a:solidFill>
                  <a:srgbClr val="000000"/>
                </a:solidFill>
              </a:rPr>
              <a:t> </a:t>
            </a:r>
            <a:r>
              <a:rPr lang="en-GB" sz="1900" dirty="0" err="1">
                <a:solidFill>
                  <a:srgbClr val="000000"/>
                </a:solidFill>
              </a:rPr>
              <a:t>perusahaan</a:t>
            </a:r>
            <a:r>
              <a:rPr lang="en-GB" sz="1900" dirty="0">
                <a:solidFill>
                  <a:srgbClr val="000000"/>
                </a:solidFill>
              </a:rPr>
              <a:t> </a:t>
            </a:r>
            <a:r>
              <a:rPr lang="en-GB" sz="1900" dirty="0" err="1">
                <a:solidFill>
                  <a:srgbClr val="000000"/>
                </a:solidFill>
              </a:rPr>
              <a:t>tersebut</a:t>
            </a:r>
            <a:r>
              <a:rPr lang="en-GB" sz="1900" dirty="0">
                <a:solidFill>
                  <a:srgbClr val="000000"/>
                </a:solidFill>
              </a:rPr>
              <a:t> agar </a:t>
            </a:r>
            <a:r>
              <a:rPr lang="en-GB" sz="1900" dirty="0" err="1">
                <a:solidFill>
                  <a:srgbClr val="000000"/>
                </a:solidFill>
              </a:rPr>
              <a:t>mengurus</a:t>
            </a:r>
            <a:r>
              <a:rPr lang="en-GB" sz="1900" dirty="0">
                <a:solidFill>
                  <a:srgbClr val="000000"/>
                </a:solidFill>
              </a:rPr>
              <a:t> IMB </a:t>
            </a:r>
            <a:r>
              <a:rPr lang="en-GB" sz="1900" dirty="0" err="1">
                <a:solidFill>
                  <a:srgbClr val="000000"/>
                </a:solidFill>
              </a:rPr>
              <a:t>tambahan</a:t>
            </a:r>
            <a:r>
              <a:rPr lang="en-GB" sz="1900" dirty="0">
                <a:solidFill>
                  <a:srgbClr val="000000"/>
                </a:solidFill>
              </a:rPr>
              <a:t> </a:t>
            </a:r>
            <a:r>
              <a:rPr lang="en-GB" sz="1900" dirty="0" err="1">
                <a:solidFill>
                  <a:srgbClr val="000000"/>
                </a:solidFill>
              </a:rPr>
              <a:t>bangunan</a:t>
            </a:r>
            <a:r>
              <a:rPr lang="en-GB" sz="1900" dirty="0">
                <a:solidFill>
                  <a:srgbClr val="000000"/>
                </a:solidFill>
              </a:rPr>
              <a:t>,   </a:t>
            </a:r>
          </a:p>
          <a:p>
            <a:pPr marL="457200" indent="-457200" eaLnBrk="1" hangingPunct="1">
              <a:buFontTx/>
              <a:buAutoNum type="arabicPeriod"/>
              <a:defRPr/>
            </a:pPr>
            <a:r>
              <a:rPr lang="en-GB" sz="1900" dirty="0" err="1" smtClean="0">
                <a:solidFill>
                  <a:srgbClr val="000000"/>
                </a:solidFill>
              </a:rPr>
              <a:t>permohonan</a:t>
            </a:r>
            <a:r>
              <a:rPr lang="en-GB" sz="1900" dirty="0" smtClean="0">
                <a:solidFill>
                  <a:srgbClr val="000000"/>
                </a:solidFill>
              </a:rPr>
              <a:t> </a:t>
            </a:r>
            <a:r>
              <a:rPr lang="en-GB" sz="1900" dirty="0" err="1" smtClean="0">
                <a:solidFill>
                  <a:srgbClr val="000000"/>
                </a:solidFill>
              </a:rPr>
              <a:t>dinyatakan</a:t>
            </a:r>
            <a:r>
              <a:rPr lang="en-GB" sz="1900" dirty="0" smtClean="0">
                <a:solidFill>
                  <a:srgbClr val="000000"/>
                </a:solidFill>
              </a:rPr>
              <a:t> </a:t>
            </a:r>
            <a:r>
              <a:rPr lang="en-GB" sz="1900" dirty="0" err="1">
                <a:solidFill>
                  <a:srgbClr val="000000"/>
                </a:solidFill>
              </a:rPr>
              <a:t>lengkap</a:t>
            </a:r>
            <a:r>
              <a:rPr lang="en-GB" sz="1900" dirty="0">
                <a:solidFill>
                  <a:srgbClr val="000000"/>
                </a:solidFill>
              </a:rPr>
              <a:t> </a:t>
            </a:r>
            <a:r>
              <a:rPr lang="en-GB" sz="1900" dirty="0" err="1">
                <a:solidFill>
                  <a:srgbClr val="000000"/>
                </a:solidFill>
              </a:rPr>
              <a:t>dan</a:t>
            </a:r>
            <a:r>
              <a:rPr lang="en-GB" sz="1900" dirty="0">
                <a:solidFill>
                  <a:srgbClr val="000000"/>
                </a:solidFill>
              </a:rPr>
              <a:t> </a:t>
            </a:r>
            <a:r>
              <a:rPr lang="en-GB" sz="1900" dirty="0" err="1">
                <a:solidFill>
                  <a:srgbClr val="000000"/>
                </a:solidFill>
              </a:rPr>
              <a:t>benar</a:t>
            </a:r>
            <a:r>
              <a:rPr lang="en-GB" sz="1900" dirty="0">
                <a:solidFill>
                  <a:srgbClr val="000000"/>
                </a:solidFill>
              </a:rPr>
              <a:t> </a:t>
            </a:r>
            <a:r>
              <a:rPr lang="en-GB" sz="1900" dirty="0" err="1">
                <a:solidFill>
                  <a:srgbClr val="000000"/>
                </a:solidFill>
              </a:rPr>
              <a:t>maka</a:t>
            </a:r>
            <a:r>
              <a:rPr lang="en-GB" sz="1900" dirty="0">
                <a:solidFill>
                  <a:srgbClr val="000000"/>
                </a:solidFill>
              </a:rPr>
              <a:t> </a:t>
            </a:r>
            <a:r>
              <a:rPr lang="en-GB" sz="1900" dirty="0" err="1">
                <a:solidFill>
                  <a:srgbClr val="000000"/>
                </a:solidFill>
              </a:rPr>
              <a:t>akan</a:t>
            </a:r>
            <a:r>
              <a:rPr lang="en-GB" sz="1900" dirty="0">
                <a:solidFill>
                  <a:srgbClr val="000000"/>
                </a:solidFill>
              </a:rPr>
              <a:t> </a:t>
            </a:r>
            <a:r>
              <a:rPr lang="en-GB" sz="1900" dirty="0" err="1">
                <a:solidFill>
                  <a:srgbClr val="000000"/>
                </a:solidFill>
              </a:rPr>
              <a:t>diterima</a:t>
            </a:r>
            <a:r>
              <a:rPr lang="en-GB" sz="1900" dirty="0">
                <a:solidFill>
                  <a:srgbClr val="000000"/>
                </a:solidFill>
              </a:rPr>
              <a:t> </a:t>
            </a:r>
            <a:r>
              <a:rPr lang="en-GB" sz="1900" dirty="0" err="1">
                <a:solidFill>
                  <a:srgbClr val="000000"/>
                </a:solidFill>
              </a:rPr>
              <a:t>dan</a:t>
            </a:r>
            <a:r>
              <a:rPr lang="en-GB" sz="1900" dirty="0">
                <a:solidFill>
                  <a:srgbClr val="000000"/>
                </a:solidFill>
              </a:rPr>
              <a:t>  di proses </a:t>
            </a:r>
            <a:r>
              <a:rPr lang="en-GB" sz="1900" i="1" dirty="0" err="1">
                <a:solidFill>
                  <a:srgbClr val="000000"/>
                </a:solidFill>
              </a:rPr>
              <a:t>diback</a:t>
            </a:r>
            <a:r>
              <a:rPr lang="en-GB" sz="1900" i="1" dirty="0">
                <a:solidFill>
                  <a:srgbClr val="000000"/>
                </a:solidFill>
              </a:rPr>
              <a:t> office</a:t>
            </a:r>
            <a:r>
              <a:rPr lang="en-GB" sz="1900" dirty="0">
                <a:solidFill>
                  <a:srgbClr val="000000"/>
                </a:solidFill>
              </a:rPr>
              <a:t> DPM </a:t>
            </a:r>
            <a:r>
              <a:rPr lang="en-GB" sz="1900" dirty="0" smtClean="0">
                <a:solidFill>
                  <a:srgbClr val="000000"/>
                </a:solidFill>
              </a:rPr>
              <a:t>PTSP</a:t>
            </a:r>
          </a:p>
          <a:p>
            <a:pPr marL="457200" indent="-457200" eaLnBrk="1" hangingPunct="1">
              <a:buFontTx/>
              <a:buAutoNum type="arabicPeriod"/>
              <a:defRPr/>
            </a:pPr>
            <a:r>
              <a:rPr lang="en-GB" sz="1900" dirty="0" smtClean="0">
                <a:solidFill>
                  <a:srgbClr val="000000"/>
                </a:solidFill>
              </a:rPr>
              <a:t> </a:t>
            </a:r>
            <a:r>
              <a:rPr lang="en-GB" sz="1900" dirty="0" err="1" smtClean="0">
                <a:solidFill>
                  <a:srgbClr val="000000"/>
                </a:solidFill>
              </a:rPr>
              <a:t>Terbitlah</a:t>
            </a:r>
            <a:r>
              <a:rPr lang="en-GB" sz="1900" dirty="0" smtClean="0">
                <a:solidFill>
                  <a:srgbClr val="000000"/>
                </a:solidFill>
              </a:rPr>
              <a:t> IMB </a:t>
            </a:r>
            <a:r>
              <a:rPr lang="en-GB" sz="1900" dirty="0" err="1">
                <a:solidFill>
                  <a:srgbClr val="000000"/>
                </a:solidFill>
              </a:rPr>
              <a:t>tambahan</a:t>
            </a:r>
            <a:r>
              <a:rPr lang="en-GB" sz="1900" dirty="0">
                <a:solidFill>
                  <a:srgbClr val="000000"/>
                </a:solidFill>
              </a:rPr>
              <a:t> </a:t>
            </a:r>
            <a:r>
              <a:rPr lang="en-GB" sz="1900" dirty="0" err="1">
                <a:solidFill>
                  <a:srgbClr val="000000"/>
                </a:solidFill>
              </a:rPr>
              <a:t>bangunan</a:t>
            </a:r>
            <a:endParaRPr lang="en-GB" sz="190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endParaRPr lang="en-GB" sz="2100" dirty="0"/>
          </a:p>
        </p:txBody>
      </p:sp>
      <p:sp>
        <p:nvSpPr>
          <p:cNvPr id="2" name="Rounded Rectangle 1"/>
          <p:cNvSpPr/>
          <p:nvPr/>
        </p:nvSpPr>
        <p:spPr>
          <a:xfrm>
            <a:off x="7772400" y="152400"/>
            <a:ext cx="114300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80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88224" y="6165304"/>
            <a:ext cx="2133600" cy="476250"/>
          </a:xfrm>
          <a:prstGeom prst="rect">
            <a:avLst/>
          </a:prstGeom>
        </p:spPr>
        <p:txBody>
          <a:bodyPr/>
          <a:lstStyle/>
          <a:p>
            <a:fld id="{CF40B41D-FD10-4A38-B39B-626510BD49B7}" type="slidenum">
              <a:rPr lang="en-US" sz="1800" b="1" smtClean="0"/>
              <a:pPr/>
              <a:t>47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48281945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FF9933"/>
              </a:buClr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9933"/>
              </a:buClr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9933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9933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9933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id-ID" sz="1800"/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0" y="4114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FF9933"/>
              </a:buClr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9933"/>
              </a:buClr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9933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9933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9933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id-ID" sz="1800"/>
          </a:p>
        </p:txBody>
      </p:sp>
      <p:grpSp>
        <p:nvGrpSpPr>
          <p:cNvPr id="39941" name="Group 1"/>
          <p:cNvGrpSpPr>
            <a:grpSpLocks/>
          </p:cNvGrpSpPr>
          <p:nvPr/>
        </p:nvGrpSpPr>
        <p:grpSpPr bwMode="auto">
          <a:xfrm>
            <a:off x="6828631" y="3573016"/>
            <a:ext cx="2184400" cy="2197100"/>
            <a:chOff x="1554684" y="3715319"/>
            <a:chExt cx="2010203" cy="2390172"/>
          </a:xfrm>
        </p:grpSpPr>
        <p:sp>
          <p:nvSpPr>
            <p:cNvPr id="22" name="Oval 21"/>
            <p:cNvSpPr/>
            <p:nvPr/>
          </p:nvSpPr>
          <p:spPr>
            <a:xfrm>
              <a:off x="1554684" y="3715319"/>
              <a:ext cx="2010203" cy="2390172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 altLang="en-US" dirty="0">
                <a:solidFill>
                  <a:schemeClr val="tx2"/>
                </a:solidFill>
              </a:endParaRPr>
            </a:p>
          </p:txBody>
        </p:sp>
        <p:sp>
          <p:nvSpPr>
            <p:cNvPr id="39950" name="TextBox 11"/>
            <p:cNvSpPr txBox="1">
              <a:spLocks noChangeArrowheads="1"/>
            </p:cNvSpPr>
            <p:nvPr/>
          </p:nvSpPr>
          <p:spPr bwMode="auto">
            <a:xfrm>
              <a:off x="2007575" y="3925744"/>
              <a:ext cx="1266790" cy="181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F9933"/>
                </a:buClr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9933"/>
                </a:buClr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FF9933"/>
                </a:buClr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33"/>
                </a:buClr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FF9933"/>
                </a:buClr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9933"/>
                </a:buClr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9933"/>
                </a:buClr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9933"/>
                </a:buClr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9933"/>
                </a:buClr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400" b="1" dirty="0"/>
                <a:t>TAK MODALI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id-ID" altLang="en-US" sz="1400" b="1" dirty="0"/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400" b="1" dirty="0" err="1"/>
                <a:t>Izin</a:t>
              </a:r>
              <a:r>
                <a:rPr lang="en-GB" altLang="en-US" sz="1400" b="1" dirty="0"/>
                <a:t> TDI, PIRT </a:t>
              </a:r>
              <a:r>
                <a:rPr lang="en-GB" altLang="en-US" sz="1400" b="1" dirty="0" err="1"/>
                <a:t>dan</a:t>
              </a:r>
              <a:r>
                <a:rPr lang="en-GB" altLang="en-US" sz="1400" b="1" dirty="0"/>
                <a:t> TDP </a:t>
              </a:r>
              <a:r>
                <a:rPr lang="en-GB" altLang="en-US" sz="1400" b="1" dirty="0" err="1"/>
                <a:t>dilakukan</a:t>
              </a:r>
              <a:r>
                <a:rPr lang="id-ID" altLang="en-US" sz="1400" b="1" dirty="0"/>
                <a:t> dalam waktu bersamaan</a:t>
              </a:r>
              <a:endParaRPr lang="en-AU" altLang="en-US" sz="1400" dirty="0"/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id-ID" altLang="en-US" sz="1400" dirty="0">
                <a:latin typeface="Calibri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866775" y="1465263"/>
            <a:ext cx="8097838" cy="24622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 err="1"/>
              <a:t>Kemudahan</a:t>
            </a:r>
            <a:r>
              <a:rPr lang="en-US" sz="1400" dirty="0"/>
              <a:t> </a:t>
            </a:r>
            <a:r>
              <a:rPr lang="en-US" sz="1400" dirty="0" err="1"/>
              <a:t>dengan</a:t>
            </a:r>
            <a:r>
              <a:rPr lang="en-US" sz="1400" dirty="0"/>
              <a:t> </a:t>
            </a:r>
            <a:r>
              <a:rPr lang="en-US" sz="1400" dirty="0" err="1"/>
              <a:t>pemrosesan</a:t>
            </a:r>
            <a:r>
              <a:rPr lang="en-US" sz="1400" dirty="0"/>
              <a:t> </a:t>
            </a:r>
            <a:r>
              <a:rPr lang="en-US" sz="1400" dirty="0" err="1"/>
              <a:t>beberapa</a:t>
            </a:r>
            <a:r>
              <a:rPr lang="en-US" sz="1400" dirty="0"/>
              <a:t> </a:t>
            </a:r>
            <a:r>
              <a:rPr lang="en-US" sz="1400" dirty="0" err="1"/>
              <a:t>izin</a:t>
            </a:r>
            <a:r>
              <a:rPr lang="en-US" sz="1400" dirty="0"/>
              <a:t> </a:t>
            </a:r>
            <a:r>
              <a:rPr lang="en-US" sz="1400" dirty="0" err="1"/>
              <a:t>secara</a:t>
            </a:r>
            <a:r>
              <a:rPr lang="en-US" sz="1400" dirty="0"/>
              <a:t> </a:t>
            </a:r>
            <a:r>
              <a:rPr lang="en-US" sz="1400" dirty="0" err="1"/>
              <a:t>simultan</a:t>
            </a:r>
            <a:r>
              <a:rPr lang="en-US" sz="1400" dirty="0"/>
              <a:t>/</a:t>
            </a:r>
            <a:r>
              <a:rPr lang="en-US" sz="1400" dirty="0" err="1"/>
              <a:t>pararel</a:t>
            </a:r>
            <a:r>
              <a:rPr lang="en-US" sz="1400" dirty="0"/>
              <a:t> </a:t>
            </a:r>
            <a:r>
              <a:rPr lang="en-US" sz="1400" dirty="0" err="1"/>
              <a:t>atau</a:t>
            </a:r>
            <a:r>
              <a:rPr lang="en-US" sz="1400" dirty="0"/>
              <a:t> </a:t>
            </a:r>
            <a:r>
              <a:rPr lang="en-US" sz="1400" dirty="0" err="1"/>
              <a:t>dikemas</a:t>
            </a:r>
            <a:r>
              <a:rPr lang="en-US" sz="1400" dirty="0"/>
              <a:t> </a:t>
            </a:r>
            <a:r>
              <a:rPr lang="en-US" sz="1400" dirty="0" err="1"/>
              <a:t>dalam</a:t>
            </a:r>
            <a:r>
              <a:rPr lang="en-US" sz="1400" dirty="0"/>
              <a:t> </a:t>
            </a:r>
            <a:r>
              <a:rPr lang="en-US" sz="1400" dirty="0" err="1"/>
              <a:t>paket</a:t>
            </a:r>
            <a:r>
              <a:rPr lang="en-US" sz="1400" dirty="0"/>
              <a:t> </a:t>
            </a:r>
            <a:r>
              <a:rPr lang="en-US" sz="1400" dirty="0" err="1"/>
              <a:t>perizinan</a:t>
            </a:r>
            <a:r>
              <a:rPr lang="en-US" sz="1400" dirty="0"/>
              <a:t>. </a:t>
            </a:r>
          </a:p>
          <a:p>
            <a:pPr>
              <a:defRPr/>
            </a:pPr>
            <a:endParaRPr lang="en-US" sz="1400" dirty="0"/>
          </a:p>
          <a:p>
            <a:pPr>
              <a:defRPr/>
            </a:pPr>
            <a:r>
              <a:rPr lang="en-US" sz="1400" dirty="0" err="1"/>
              <a:t>Paket</a:t>
            </a:r>
            <a:r>
              <a:rPr lang="en-US" sz="1400" dirty="0"/>
              <a:t> </a:t>
            </a:r>
            <a:r>
              <a:rPr lang="en-US" sz="1400" dirty="0" err="1"/>
              <a:t>Perizinan</a:t>
            </a:r>
            <a:r>
              <a:rPr lang="en-US" sz="1400" dirty="0"/>
              <a:t> </a:t>
            </a:r>
            <a:r>
              <a:rPr lang="en-US" sz="1400" dirty="0" err="1"/>
              <a:t>dimaksud</a:t>
            </a:r>
            <a:r>
              <a:rPr lang="en-US" sz="1400" dirty="0"/>
              <a:t> </a:t>
            </a:r>
            <a:r>
              <a:rPr lang="en-US" sz="1400" dirty="0" err="1"/>
              <a:t>untuk</a:t>
            </a:r>
            <a:r>
              <a:rPr lang="en-US" sz="1400" dirty="0"/>
              <a:t> </a:t>
            </a:r>
            <a:r>
              <a:rPr lang="en-US" sz="1400" dirty="0" err="1"/>
              <a:t>perizinan</a:t>
            </a:r>
            <a:r>
              <a:rPr lang="en-US" sz="1400" dirty="0"/>
              <a:t> yang </a:t>
            </a:r>
            <a:r>
              <a:rPr lang="en-US" sz="1400" dirty="0" err="1"/>
              <a:t>berhubungan</a:t>
            </a:r>
            <a:r>
              <a:rPr lang="en-US" sz="1400" dirty="0"/>
              <a:t> </a:t>
            </a:r>
            <a:r>
              <a:rPr lang="en-US" sz="1400" dirty="0" err="1"/>
              <a:t>dengan</a:t>
            </a:r>
            <a:r>
              <a:rPr lang="en-US" sz="1400" dirty="0"/>
              <a:t> </a:t>
            </a:r>
            <a:r>
              <a:rPr lang="en-US" sz="1400" dirty="0" err="1"/>
              <a:t>industri</a:t>
            </a:r>
            <a:r>
              <a:rPr lang="en-US" sz="1400" dirty="0"/>
              <a:t> </a:t>
            </a:r>
            <a:r>
              <a:rPr lang="en-US" sz="1400" dirty="0" err="1"/>
              <a:t>kecil</a:t>
            </a:r>
            <a:r>
              <a:rPr lang="en-US" sz="1400" dirty="0"/>
              <a:t>/</a:t>
            </a:r>
            <a:r>
              <a:rPr lang="en-US" sz="1400" dirty="0" err="1"/>
              <a:t>Industri</a:t>
            </a:r>
            <a:r>
              <a:rPr lang="en-US" sz="1400" dirty="0"/>
              <a:t> </a:t>
            </a:r>
            <a:r>
              <a:rPr lang="en-US" sz="1400" dirty="0" err="1"/>
              <a:t>Rumah</a:t>
            </a:r>
            <a:r>
              <a:rPr lang="en-US" sz="1400" dirty="0"/>
              <a:t> </a:t>
            </a:r>
            <a:r>
              <a:rPr lang="en-US" sz="1400" dirty="0" err="1"/>
              <a:t>Tangga</a:t>
            </a:r>
            <a:r>
              <a:rPr lang="en-US" sz="1400" dirty="0"/>
              <a:t> </a:t>
            </a:r>
          </a:p>
          <a:p>
            <a:pPr>
              <a:defRPr/>
            </a:pPr>
            <a:endParaRPr lang="en-US" sz="1400" dirty="0"/>
          </a:p>
          <a:p>
            <a:pPr>
              <a:defRPr/>
            </a:pPr>
            <a:r>
              <a:rPr lang="en-US" sz="1400" dirty="0" err="1"/>
              <a:t>Terdapat</a:t>
            </a:r>
            <a:r>
              <a:rPr lang="en-US" sz="1400" dirty="0"/>
              <a:t> 3(</a:t>
            </a:r>
            <a:r>
              <a:rPr lang="en-US" sz="1400" dirty="0" err="1"/>
              <a:t>tiga</a:t>
            </a:r>
            <a:r>
              <a:rPr lang="en-US" sz="1400" dirty="0"/>
              <a:t>) </a:t>
            </a:r>
            <a:r>
              <a:rPr lang="en-US" sz="1400" dirty="0" err="1"/>
              <a:t>jenis</a:t>
            </a:r>
            <a:r>
              <a:rPr lang="en-US" sz="1400" dirty="0"/>
              <a:t> </a:t>
            </a:r>
            <a:r>
              <a:rPr lang="en-US" sz="1400" dirty="0" err="1"/>
              <a:t>perizinan</a:t>
            </a:r>
            <a:r>
              <a:rPr lang="en-US" sz="1400" dirty="0"/>
              <a:t> yang </a:t>
            </a:r>
            <a:r>
              <a:rPr lang="en-US" sz="1400" dirty="0" err="1"/>
              <a:t>mendukung</a:t>
            </a:r>
            <a:r>
              <a:rPr lang="en-US" sz="1400" dirty="0"/>
              <a:t> </a:t>
            </a:r>
            <a:r>
              <a:rPr lang="en-US" sz="1400" dirty="0" err="1"/>
              <a:t>kegiatan</a:t>
            </a:r>
            <a:r>
              <a:rPr lang="en-US" sz="1400" dirty="0"/>
              <a:t> </a:t>
            </a:r>
            <a:r>
              <a:rPr lang="en-US" sz="1400" dirty="0" err="1"/>
              <a:t>industri</a:t>
            </a:r>
            <a:r>
              <a:rPr lang="en-US" sz="1400" dirty="0"/>
              <a:t> </a:t>
            </a:r>
            <a:r>
              <a:rPr lang="en-US" sz="1400" dirty="0" err="1"/>
              <a:t>kecil</a:t>
            </a:r>
            <a:r>
              <a:rPr lang="en-US" sz="1400" dirty="0"/>
              <a:t>/</a:t>
            </a:r>
            <a:r>
              <a:rPr lang="en-US" sz="1400" dirty="0" err="1"/>
              <a:t>rumah</a:t>
            </a:r>
            <a:r>
              <a:rPr lang="en-US" sz="1400" dirty="0"/>
              <a:t> </a:t>
            </a:r>
            <a:r>
              <a:rPr lang="en-US" sz="1400" dirty="0" err="1"/>
              <a:t>tangga</a:t>
            </a:r>
            <a:endParaRPr lang="en-GB" sz="1400" dirty="0"/>
          </a:p>
          <a:p>
            <a:pPr marL="342900" indent="-342900">
              <a:buFontTx/>
              <a:buAutoNum type="arabicPeriod"/>
              <a:defRPr/>
            </a:pPr>
            <a:r>
              <a:rPr lang="id-ID" sz="1400" dirty="0"/>
              <a:t>Tanda Daftar Industri (TDI), </a:t>
            </a:r>
            <a:endParaRPr lang="en-GB" sz="1400" dirty="0"/>
          </a:p>
          <a:p>
            <a:pPr marL="342900" indent="-342900">
              <a:buFontTx/>
              <a:buAutoNum type="arabicPeriod"/>
              <a:defRPr/>
            </a:pPr>
            <a:r>
              <a:rPr lang="en-GB" sz="1400" dirty="0" err="1"/>
              <a:t>Izin</a:t>
            </a:r>
            <a:r>
              <a:rPr lang="en-GB" sz="1400" dirty="0"/>
              <a:t> </a:t>
            </a:r>
            <a:r>
              <a:rPr lang="en-GB" sz="1400" dirty="0" err="1"/>
              <a:t>Edar</a:t>
            </a:r>
            <a:r>
              <a:rPr lang="id-ID" sz="1400" dirty="0"/>
              <a:t> Produksi Makanan dan Minuman </a:t>
            </a:r>
            <a:r>
              <a:rPr lang="en-GB" sz="1400" dirty="0"/>
              <a:t>(</a:t>
            </a:r>
            <a:r>
              <a:rPr lang="en-GB" sz="1400" dirty="0" err="1"/>
              <a:t>jika</a:t>
            </a:r>
            <a:r>
              <a:rPr lang="en-GB" sz="1400" dirty="0"/>
              <a:t> </a:t>
            </a:r>
            <a:r>
              <a:rPr lang="en-GB" sz="1400" dirty="0" err="1"/>
              <a:t>usahanya</a:t>
            </a:r>
            <a:r>
              <a:rPr lang="en-GB" sz="1400" dirty="0"/>
              <a:t> di </a:t>
            </a:r>
            <a:r>
              <a:rPr lang="en-GB" sz="1400" dirty="0" err="1"/>
              <a:t>bidang</a:t>
            </a:r>
            <a:r>
              <a:rPr lang="en-GB" sz="1400" dirty="0"/>
              <a:t> </a:t>
            </a:r>
            <a:r>
              <a:rPr lang="en-GB" sz="1400" dirty="0" err="1"/>
              <a:t>makanan</a:t>
            </a:r>
            <a:r>
              <a:rPr lang="en-GB" sz="1400" dirty="0"/>
              <a:t> </a:t>
            </a:r>
            <a:r>
              <a:rPr lang="en-GB" sz="1400" dirty="0" err="1"/>
              <a:t>dan</a:t>
            </a:r>
            <a:r>
              <a:rPr lang="en-GB" sz="1400" dirty="0"/>
              <a:t> </a:t>
            </a:r>
            <a:r>
              <a:rPr lang="en-GB" sz="1400" dirty="0" err="1"/>
              <a:t>minuman</a:t>
            </a:r>
            <a:r>
              <a:rPr lang="en-GB" sz="1400" dirty="0"/>
              <a:t>) </a:t>
            </a:r>
            <a:r>
              <a:rPr lang="id-ID" sz="1400" dirty="0"/>
              <a:t>pada Industri Rumah Tangga (PIRT) dan </a:t>
            </a:r>
            <a:endParaRPr lang="en-GB" sz="1400" dirty="0"/>
          </a:p>
          <a:p>
            <a:pPr marL="342900" indent="-342900">
              <a:buFontTx/>
              <a:buAutoNum type="arabicPeriod"/>
              <a:defRPr/>
            </a:pPr>
            <a:r>
              <a:rPr lang="en-GB" sz="1400" dirty="0"/>
              <a:t>p</a:t>
            </a:r>
            <a:r>
              <a:rPr lang="id-ID" sz="1400" dirty="0"/>
              <a:t>erizinan Tanda Daftar Perusahaan (TDP).</a:t>
            </a:r>
            <a:r>
              <a:rPr lang="en-GB" sz="14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866775" y="3854390"/>
            <a:ext cx="5881688" cy="224631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en-GB" sz="1400" dirty="0"/>
              <a:t>P</a:t>
            </a:r>
            <a:r>
              <a:rPr lang="en-US" sz="1400" dirty="0" err="1"/>
              <a:t>elaksanaan</a:t>
            </a:r>
            <a:r>
              <a:rPr lang="en-US" sz="1400" dirty="0"/>
              <a:t> </a:t>
            </a:r>
            <a:r>
              <a:rPr lang="id-ID" sz="1400" dirty="0"/>
              <a:t>pemrosesan 3 </a:t>
            </a:r>
            <a:r>
              <a:rPr lang="en-GB" sz="1400" dirty="0" err="1"/>
              <a:t>jenis</a:t>
            </a:r>
            <a:r>
              <a:rPr lang="id-ID" sz="1400" dirty="0"/>
              <a:t> izin </a:t>
            </a:r>
            <a:r>
              <a:rPr lang="en-GB" sz="1400" dirty="0" err="1"/>
              <a:t>dimaksud</a:t>
            </a:r>
            <a:r>
              <a:rPr lang="en-GB" sz="1400" dirty="0"/>
              <a:t> </a:t>
            </a:r>
            <a:r>
              <a:rPr lang="en-GB" sz="1400" dirty="0" err="1"/>
              <a:t>biasanya</a:t>
            </a:r>
            <a:r>
              <a:rPr lang="en-GB" sz="1400" dirty="0"/>
              <a:t> </a:t>
            </a:r>
            <a:r>
              <a:rPr lang="en-GB" sz="1400" dirty="0" err="1"/>
              <a:t>dilaksanakan</a:t>
            </a:r>
            <a:r>
              <a:rPr lang="en-GB" sz="1400" dirty="0"/>
              <a:t> </a:t>
            </a:r>
            <a:r>
              <a:rPr lang="en-GB" sz="1400" dirty="0" err="1"/>
              <a:t>berjenjang</a:t>
            </a:r>
            <a:r>
              <a:rPr lang="en-GB" sz="1400" dirty="0"/>
              <a:t> </a:t>
            </a:r>
            <a:r>
              <a:rPr lang="en-GB" sz="1400" dirty="0" err="1"/>
              <a:t>dan</a:t>
            </a:r>
            <a:r>
              <a:rPr lang="en-GB" sz="1400" dirty="0"/>
              <a:t> </a:t>
            </a:r>
            <a:r>
              <a:rPr lang="en-GB" sz="1400" dirty="0" err="1"/>
              <a:t>perizinan</a:t>
            </a:r>
            <a:r>
              <a:rPr lang="en-GB" sz="1400" dirty="0"/>
              <a:t> </a:t>
            </a:r>
            <a:r>
              <a:rPr lang="en-GB" sz="1400" dirty="0" err="1"/>
              <a:t>awal</a:t>
            </a:r>
            <a:r>
              <a:rPr lang="en-GB" sz="1400" dirty="0"/>
              <a:t> </a:t>
            </a:r>
            <a:r>
              <a:rPr lang="en-GB" sz="1400" dirty="0" err="1"/>
              <a:t>menjadi</a:t>
            </a:r>
            <a:r>
              <a:rPr lang="en-GB" sz="1400" dirty="0"/>
              <a:t> </a:t>
            </a:r>
            <a:r>
              <a:rPr lang="en-GB" sz="1400" dirty="0" err="1"/>
              <a:t>persyaratan</a:t>
            </a:r>
            <a:r>
              <a:rPr lang="en-GB" sz="1400" dirty="0"/>
              <a:t> </a:t>
            </a:r>
            <a:r>
              <a:rPr lang="en-GB" sz="1400" dirty="0" err="1"/>
              <a:t>untuk</a:t>
            </a:r>
            <a:r>
              <a:rPr lang="en-GB" sz="1400" dirty="0"/>
              <a:t> </a:t>
            </a:r>
            <a:r>
              <a:rPr lang="en-GB" sz="1400" dirty="0" err="1"/>
              <a:t>perizinan</a:t>
            </a:r>
            <a:r>
              <a:rPr lang="en-GB" sz="1400" dirty="0"/>
              <a:t> </a:t>
            </a:r>
            <a:r>
              <a:rPr lang="en-GB" sz="1400" dirty="0" err="1"/>
              <a:t>tahap</a:t>
            </a:r>
            <a:r>
              <a:rPr lang="en-GB" sz="1400" dirty="0"/>
              <a:t> </a:t>
            </a:r>
            <a:r>
              <a:rPr lang="en-GB" sz="1400" dirty="0" err="1"/>
              <a:t>selanjutnya</a:t>
            </a:r>
            <a:r>
              <a:rPr lang="en-GB" sz="1400" dirty="0"/>
              <a:t>.</a:t>
            </a:r>
          </a:p>
          <a:p>
            <a:pPr>
              <a:defRPr/>
            </a:pPr>
            <a:endParaRPr lang="en-GB" sz="1400" dirty="0"/>
          </a:p>
          <a:p>
            <a:pPr algn="just">
              <a:defRPr/>
            </a:pPr>
            <a:r>
              <a:rPr lang="en-GB" sz="1400" dirty="0" err="1"/>
              <a:t>Untuk</a:t>
            </a:r>
            <a:r>
              <a:rPr lang="en-GB" sz="1400" dirty="0"/>
              <a:t> </a:t>
            </a:r>
            <a:r>
              <a:rPr lang="en-GB" sz="1400" dirty="0" err="1"/>
              <a:t>mempermudah</a:t>
            </a:r>
            <a:r>
              <a:rPr lang="en-GB" sz="1400" dirty="0"/>
              <a:t> </a:t>
            </a:r>
            <a:r>
              <a:rPr lang="en-GB" sz="1400" dirty="0" err="1"/>
              <a:t>layanan</a:t>
            </a:r>
            <a:r>
              <a:rPr lang="en-GB" sz="1400" dirty="0"/>
              <a:t> </a:t>
            </a:r>
            <a:r>
              <a:rPr lang="en-GB" sz="1400" dirty="0" err="1"/>
              <a:t>perizinan</a:t>
            </a:r>
            <a:r>
              <a:rPr lang="en-GB" sz="1400" dirty="0"/>
              <a:t> </a:t>
            </a:r>
            <a:r>
              <a:rPr lang="en-GB" sz="1400" dirty="0" err="1"/>
              <a:t>sehingga</a:t>
            </a:r>
            <a:r>
              <a:rPr lang="en-GB" sz="1400" dirty="0"/>
              <a:t> proses </a:t>
            </a:r>
            <a:r>
              <a:rPr lang="en-GB" sz="1400" dirty="0" err="1"/>
              <a:t>lebih</a:t>
            </a:r>
            <a:r>
              <a:rPr lang="en-GB" sz="1400" dirty="0"/>
              <a:t> </a:t>
            </a:r>
            <a:r>
              <a:rPr lang="en-GB" sz="1400" dirty="0" err="1"/>
              <a:t>cepat</a:t>
            </a:r>
            <a:r>
              <a:rPr lang="en-GB" sz="1400" dirty="0"/>
              <a:t>, </a:t>
            </a:r>
            <a:r>
              <a:rPr lang="en-GB" sz="1400" dirty="0" err="1"/>
              <a:t>efektif</a:t>
            </a:r>
            <a:r>
              <a:rPr lang="en-GB" sz="1400" dirty="0"/>
              <a:t> </a:t>
            </a:r>
            <a:r>
              <a:rPr lang="en-GB" sz="1400" dirty="0" err="1"/>
              <a:t>dan</a:t>
            </a:r>
            <a:r>
              <a:rPr lang="en-GB" sz="1400" dirty="0"/>
              <a:t> </a:t>
            </a:r>
            <a:r>
              <a:rPr lang="en-GB" sz="1400" dirty="0" err="1"/>
              <a:t>efisien</a:t>
            </a:r>
            <a:r>
              <a:rPr lang="en-GB" sz="1400" dirty="0"/>
              <a:t>, </a:t>
            </a:r>
            <a:r>
              <a:rPr lang="en-GB" sz="1400" dirty="0" err="1"/>
              <a:t>maka</a:t>
            </a:r>
            <a:r>
              <a:rPr lang="en-GB" sz="1400" dirty="0"/>
              <a:t> </a:t>
            </a:r>
            <a:r>
              <a:rPr lang="en-GB" sz="1400" dirty="0" err="1"/>
              <a:t>perlu</a:t>
            </a:r>
            <a:r>
              <a:rPr lang="en-GB" sz="1400" dirty="0"/>
              <a:t> </a:t>
            </a:r>
            <a:r>
              <a:rPr lang="en-GB" sz="1400" dirty="0" err="1"/>
              <a:t>dilakukan</a:t>
            </a:r>
            <a:r>
              <a:rPr lang="en-GB" sz="1400" dirty="0"/>
              <a:t> </a:t>
            </a:r>
            <a:r>
              <a:rPr lang="en-GB" sz="1400" dirty="0" err="1"/>
              <a:t>inovasi</a:t>
            </a:r>
            <a:r>
              <a:rPr lang="en-GB" sz="1400" dirty="0"/>
              <a:t> </a:t>
            </a:r>
            <a:r>
              <a:rPr lang="en-GB" sz="1400" dirty="0" err="1"/>
              <a:t>dengan</a:t>
            </a:r>
            <a:r>
              <a:rPr lang="en-GB" sz="1400" dirty="0"/>
              <a:t> </a:t>
            </a:r>
            <a:r>
              <a:rPr lang="en-GB" sz="1400" dirty="0" err="1"/>
              <a:t>paket</a:t>
            </a:r>
            <a:r>
              <a:rPr lang="en-GB" sz="1400" dirty="0"/>
              <a:t> </a:t>
            </a:r>
            <a:r>
              <a:rPr lang="en-GB" sz="1400" dirty="0" err="1"/>
              <a:t>layanan</a:t>
            </a:r>
            <a:r>
              <a:rPr lang="en-GB" sz="1400" dirty="0"/>
              <a:t> </a:t>
            </a:r>
            <a:r>
              <a:rPr lang="en-GB" sz="1400" dirty="0" err="1"/>
              <a:t>perizinan</a:t>
            </a:r>
            <a:r>
              <a:rPr lang="en-GB" sz="1400" dirty="0"/>
              <a:t>, </a:t>
            </a:r>
            <a:r>
              <a:rPr lang="en-GB" sz="1400" dirty="0" err="1"/>
              <a:t>atau</a:t>
            </a:r>
            <a:r>
              <a:rPr lang="en-GB" sz="1400" dirty="0"/>
              <a:t> </a:t>
            </a:r>
            <a:r>
              <a:rPr lang="en-GB" sz="1400" dirty="0" err="1"/>
              <a:t>layanan</a:t>
            </a:r>
            <a:r>
              <a:rPr lang="en-GB" sz="1400" dirty="0"/>
              <a:t> </a:t>
            </a:r>
            <a:r>
              <a:rPr lang="en-GB" sz="1400" dirty="0" err="1"/>
              <a:t>perizinan</a:t>
            </a:r>
            <a:r>
              <a:rPr lang="en-GB" sz="1400" dirty="0"/>
              <a:t> </a:t>
            </a:r>
            <a:r>
              <a:rPr lang="en-GB" sz="1400" dirty="0" err="1"/>
              <a:t>pararel</a:t>
            </a:r>
            <a:r>
              <a:rPr lang="en-GB" sz="1400" dirty="0"/>
              <a:t>. </a:t>
            </a:r>
            <a:r>
              <a:rPr lang="en-GB" sz="1400" b="1" dirty="0" err="1"/>
              <a:t>Sehingga</a:t>
            </a:r>
            <a:r>
              <a:rPr lang="en-GB" sz="1400" b="1" dirty="0"/>
              <a:t> </a:t>
            </a:r>
            <a:r>
              <a:rPr lang="en-GB" sz="1400" b="1" dirty="0" err="1"/>
              <a:t>perizinan</a:t>
            </a:r>
            <a:r>
              <a:rPr lang="en-GB" sz="1400" b="1" dirty="0"/>
              <a:t> TDI, PIRT </a:t>
            </a:r>
            <a:r>
              <a:rPr lang="en-GB" sz="1400" b="1" dirty="0" err="1"/>
              <a:t>dan</a:t>
            </a:r>
            <a:r>
              <a:rPr lang="en-GB" sz="1400" b="1" dirty="0"/>
              <a:t> TDP </a:t>
            </a:r>
            <a:r>
              <a:rPr lang="en-GB" sz="1400" b="1" dirty="0" err="1"/>
              <a:t>dapat</a:t>
            </a:r>
            <a:r>
              <a:rPr lang="en-GB" sz="1400" b="1" dirty="0"/>
              <a:t> </a:t>
            </a:r>
            <a:r>
              <a:rPr lang="en-GB" sz="1400" b="1" dirty="0" err="1"/>
              <a:t>dilakukan</a:t>
            </a:r>
            <a:r>
              <a:rPr lang="en-GB" sz="1400" b="1" dirty="0"/>
              <a:t> </a:t>
            </a:r>
            <a:r>
              <a:rPr lang="id-ID" sz="1400" b="1" dirty="0"/>
              <a:t>sekaligus dalam waktu bersamaa</a:t>
            </a:r>
            <a:r>
              <a:rPr lang="en-GB" sz="1400" b="1" dirty="0"/>
              <a:t>n </a:t>
            </a:r>
            <a:r>
              <a:rPr lang="en-GB" sz="1400" b="1" dirty="0" err="1"/>
              <a:t>dan</a:t>
            </a:r>
            <a:r>
              <a:rPr lang="en-GB" sz="1400" b="1" dirty="0"/>
              <a:t> </a:t>
            </a:r>
            <a:r>
              <a:rPr lang="en-GB" sz="1400" b="1" dirty="0" err="1"/>
              <a:t>diterbitkan</a:t>
            </a:r>
            <a:r>
              <a:rPr lang="en-GB" sz="1400" b="1" dirty="0"/>
              <a:t> </a:t>
            </a:r>
            <a:r>
              <a:rPr lang="en-GB" sz="1400" b="1" dirty="0" err="1"/>
              <a:t>pada</a:t>
            </a:r>
            <a:r>
              <a:rPr lang="en-GB" sz="1400" b="1" dirty="0"/>
              <a:t> </a:t>
            </a:r>
            <a:r>
              <a:rPr lang="en-GB" sz="1400" b="1" dirty="0" err="1"/>
              <a:t>saat</a:t>
            </a:r>
            <a:r>
              <a:rPr lang="en-GB" sz="1400" b="1" dirty="0"/>
              <a:t> </a:t>
            </a:r>
            <a:r>
              <a:rPr lang="en-GB" sz="1400" b="1" dirty="0" err="1"/>
              <a:t>itu</a:t>
            </a:r>
            <a:r>
              <a:rPr lang="en-GB" sz="1400" b="1" dirty="0"/>
              <a:t> juga </a:t>
            </a:r>
            <a:r>
              <a:rPr lang="en-GB" sz="1400" b="1" dirty="0" err="1"/>
              <a:t>apabila</a:t>
            </a:r>
            <a:r>
              <a:rPr lang="en-GB" sz="1400" b="1" dirty="0"/>
              <a:t> </a:t>
            </a:r>
            <a:r>
              <a:rPr lang="en-GB" sz="1400" b="1" dirty="0" err="1"/>
              <a:t>sudah</a:t>
            </a:r>
            <a:r>
              <a:rPr lang="en-GB" sz="1400" b="1" dirty="0"/>
              <a:t> </a:t>
            </a:r>
            <a:r>
              <a:rPr lang="en-GB" sz="1400" b="1" dirty="0" err="1"/>
              <a:t>lengkap</a:t>
            </a:r>
            <a:r>
              <a:rPr lang="en-GB" sz="1400" b="1" dirty="0"/>
              <a:t> </a:t>
            </a:r>
            <a:r>
              <a:rPr lang="en-GB" sz="1400" b="1" dirty="0" err="1"/>
              <a:t>dan</a:t>
            </a:r>
            <a:r>
              <a:rPr lang="en-GB" sz="1400" b="1" dirty="0"/>
              <a:t> </a:t>
            </a:r>
            <a:r>
              <a:rPr lang="en-GB" sz="1400" b="1" dirty="0" err="1"/>
              <a:t>benar</a:t>
            </a:r>
            <a:endParaRPr lang="en-GB" sz="1400" dirty="0"/>
          </a:p>
        </p:txBody>
      </p:sp>
      <p:sp>
        <p:nvSpPr>
          <p:cNvPr id="15" name="Arrow: Pentagon 2"/>
          <p:cNvSpPr/>
          <p:nvPr/>
        </p:nvSpPr>
        <p:spPr bwMode="auto">
          <a:xfrm>
            <a:off x="6877050" y="5704621"/>
            <a:ext cx="2087563" cy="792163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en-AU" sz="1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Kedepan</a:t>
            </a:r>
            <a:r>
              <a:rPr lang="en-AU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AU" sz="1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memakai</a:t>
            </a:r>
            <a:r>
              <a:rPr lang="en-AU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AU" sz="1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sistem</a:t>
            </a:r>
            <a:r>
              <a:rPr lang="en-AU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digital signature</a:t>
            </a:r>
          </a:p>
        </p:txBody>
      </p:sp>
      <p:sp>
        <p:nvSpPr>
          <p:cNvPr id="16" name="Arrow: Chevron 4"/>
          <p:cNvSpPr/>
          <p:nvPr/>
        </p:nvSpPr>
        <p:spPr bwMode="auto">
          <a:xfrm>
            <a:off x="8596911" y="5691832"/>
            <a:ext cx="431800" cy="742950"/>
          </a:xfrm>
          <a:prstGeom prst="chevron">
            <a:avLst>
              <a:gd name="adj" fmla="val 5293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AU">
              <a:solidFill>
                <a:schemeClr val="tx1"/>
              </a:solidFill>
            </a:endParaRPr>
          </a:p>
        </p:txBody>
      </p:sp>
      <p:sp>
        <p:nvSpPr>
          <p:cNvPr id="20" name="Text Placeholder 4"/>
          <p:cNvSpPr txBox="1">
            <a:spLocks/>
          </p:cNvSpPr>
          <p:nvPr/>
        </p:nvSpPr>
        <p:spPr>
          <a:xfrm>
            <a:off x="609600" y="381000"/>
            <a:ext cx="8029575" cy="102552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GB" sz="4800" b="1" kern="0" spc="880" dirty="0" err="1" smtClean="0">
                <a:latin typeface="Oswald" pitchFamily="2" charset="0"/>
                <a:ea typeface="+mj-ea"/>
                <a:cs typeface="+mj-cs"/>
              </a:rPr>
              <a:t>Tak</a:t>
            </a:r>
            <a:r>
              <a:rPr lang="en-GB" sz="4800" b="1" kern="0" spc="880" dirty="0" smtClean="0">
                <a:latin typeface="Oswald" pitchFamily="2" charset="0"/>
                <a:ea typeface="+mj-ea"/>
                <a:cs typeface="+mj-cs"/>
              </a:rPr>
              <a:t> </a:t>
            </a:r>
            <a:r>
              <a:rPr lang="en-GB" sz="4800" b="1" kern="0" spc="880" dirty="0" err="1" smtClean="0">
                <a:latin typeface="Oswald" pitchFamily="2" charset="0"/>
                <a:ea typeface="+mj-ea"/>
                <a:cs typeface="+mj-cs"/>
              </a:rPr>
              <a:t>Modali</a:t>
            </a:r>
            <a:endParaRPr lang="en-GB" sz="4800" b="1" kern="0" spc="880" dirty="0">
              <a:latin typeface="Oswald" pitchFamily="2" charset="0"/>
              <a:ea typeface="+mj-ea"/>
              <a:cs typeface="+mj-c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772400" y="152400"/>
            <a:ext cx="114300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8000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7" name="Slide Number Placeholder 3"/>
          <p:cNvSpPr txBox="1">
            <a:spLocks/>
          </p:cNvSpPr>
          <p:nvPr/>
        </p:nvSpPr>
        <p:spPr bwMode="auto">
          <a:xfrm>
            <a:off x="6895111" y="6265118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40B41D-FD10-4A38-B39B-626510BD49B7}" type="slidenum">
              <a:rPr lang="en-US" sz="1800" b="1" smtClean="0"/>
              <a:pPr/>
              <a:t>48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429358660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2"/>
          <p:cNvSpPr>
            <a:spLocks noGrp="1"/>
          </p:cNvSpPr>
          <p:nvPr>
            <p:ph sz="quarter" idx="1"/>
          </p:nvPr>
        </p:nvSpPr>
        <p:spPr>
          <a:xfrm>
            <a:off x="611188" y="1484313"/>
            <a:ext cx="8153400" cy="4997450"/>
          </a:xfrm>
        </p:spPr>
        <p:txBody>
          <a:bodyPr/>
          <a:lstStyle/>
          <a:p>
            <a:pPr eaLnBrk="1" hangingPunct="1">
              <a:spcBef>
                <a:spcPts val="0"/>
              </a:spcBef>
              <a:defRPr/>
            </a:pPr>
            <a:r>
              <a:rPr lang="id-ID" altLang="en-US" sz="2000" dirty="0" smtClean="0"/>
              <a:t>Dilaksanakan oleh 3 tenaga personil DPMPTSP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id-ID" altLang="en-US" sz="2000" dirty="0" smtClean="0"/>
              <a:t>Kegiatan berjalan sejak bulan Januari 2014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id-ID" altLang="en-US" sz="2000" dirty="0" smtClean="0"/>
              <a:t>Proses kegiatan</a:t>
            </a:r>
            <a:r>
              <a:rPr lang="en-GB" altLang="en-US" sz="2000" dirty="0" smtClean="0"/>
              <a:t> </a:t>
            </a:r>
            <a:r>
              <a:rPr lang="id-ID" altLang="en-US" sz="2000" dirty="0" smtClean="0"/>
              <a:t>:</a:t>
            </a:r>
            <a:r>
              <a:rPr lang="en-GB" altLang="en-US" sz="2000" dirty="0" err="1" smtClean="0"/>
              <a:t>menscaning</a:t>
            </a:r>
            <a:r>
              <a:rPr lang="en-GB" altLang="en-US" sz="2000" dirty="0" smtClean="0"/>
              <a:t> </a:t>
            </a:r>
            <a:r>
              <a:rPr lang="en-GB" altLang="en-US" sz="2000" dirty="0" err="1" smtClean="0"/>
              <a:t>berkas</a:t>
            </a:r>
            <a:r>
              <a:rPr lang="en-GB" altLang="en-US" sz="2000" dirty="0" smtClean="0"/>
              <a:t> </a:t>
            </a:r>
            <a:r>
              <a:rPr lang="en-GB" altLang="en-US" sz="2000" dirty="0" err="1" smtClean="0"/>
              <a:t>izin</a:t>
            </a:r>
            <a:r>
              <a:rPr lang="en-GB" altLang="en-US" sz="2000" dirty="0" smtClean="0"/>
              <a:t> yang </a:t>
            </a:r>
            <a:r>
              <a:rPr lang="en-GB" altLang="en-US" sz="2000" dirty="0" err="1" smtClean="0"/>
              <a:t>diterbitkan</a:t>
            </a:r>
            <a:r>
              <a:rPr lang="en-GB" altLang="en-US" sz="2000" dirty="0" smtClean="0"/>
              <a:t> </a:t>
            </a:r>
            <a:r>
              <a:rPr lang="en-GB" altLang="en-US" sz="2000" dirty="0" err="1" smtClean="0"/>
              <a:t>oleh</a:t>
            </a:r>
            <a:r>
              <a:rPr lang="en-GB" altLang="en-US" sz="2000" dirty="0" smtClean="0"/>
              <a:t> DPM PTSP </a:t>
            </a:r>
            <a:r>
              <a:rPr lang="en-GB" altLang="en-US" sz="2000" dirty="0" err="1" smtClean="0"/>
              <a:t>kemudian</a:t>
            </a:r>
            <a:r>
              <a:rPr lang="en-GB" altLang="en-US" sz="2000" dirty="0" smtClean="0"/>
              <a:t> </a:t>
            </a:r>
            <a:r>
              <a:rPr lang="en-GB" altLang="en-US" sz="2000" dirty="0" err="1" smtClean="0"/>
              <a:t>disimpan</a:t>
            </a:r>
            <a:r>
              <a:rPr lang="en-GB" altLang="en-US" sz="2000" dirty="0" smtClean="0"/>
              <a:t> </a:t>
            </a:r>
            <a:r>
              <a:rPr lang="en-GB" altLang="en-US" sz="2000" dirty="0" err="1" smtClean="0"/>
              <a:t>dalam</a:t>
            </a:r>
            <a:r>
              <a:rPr lang="en-GB" altLang="en-US" sz="2000" dirty="0" smtClean="0"/>
              <a:t> </a:t>
            </a:r>
            <a:r>
              <a:rPr lang="en-GB" altLang="en-US" sz="2000" dirty="0" err="1" smtClean="0"/>
              <a:t>sistem</a:t>
            </a:r>
            <a:r>
              <a:rPr lang="en-GB" altLang="en-US" sz="2000" dirty="0" smtClean="0"/>
              <a:t> </a:t>
            </a:r>
            <a:r>
              <a:rPr lang="en-GB" altLang="en-US" sz="2000" dirty="0" err="1" smtClean="0"/>
              <a:t>informasi</a:t>
            </a:r>
            <a:r>
              <a:rPr lang="en-GB" altLang="en-US" sz="2000" dirty="0" smtClean="0"/>
              <a:t> </a:t>
            </a:r>
            <a:r>
              <a:rPr lang="en-GB" altLang="en-US" sz="2000" dirty="0" err="1" smtClean="0"/>
              <a:t>kerasipan</a:t>
            </a:r>
            <a:r>
              <a:rPr lang="en-GB" altLang="en-US" sz="2000" dirty="0" smtClean="0"/>
              <a:t> </a:t>
            </a:r>
            <a:r>
              <a:rPr lang="en-GB" altLang="en-US" sz="2000" dirty="0" err="1" smtClean="0"/>
              <a:t>perizinan</a:t>
            </a:r>
            <a:r>
              <a:rPr lang="en-GB" altLang="en-US" sz="2000" dirty="0" smtClean="0"/>
              <a:t> </a:t>
            </a:r>
            <a:endParaRPr lang="id-ID" altLang="en-US" sz="2000" dirty="0" smtClean="0"/>
          </a:p>
          <a:p>
            <a:pPr eaLnBrk="1" hangingPunct="1">
              <a:spcBef>
                <a:spcPts val="0"/>
              </a:spcBef>
              <a:defRPr/>
            </a:pPr>
            <a:r>
              <a:rPr lang="id-ID" altLang="en-US" sz="2000" dirty="0" smtClean="0"/>
              <a:t>Hasil</a:t>
            </a:r>
            <a:r>
              <a:rPr lang="en-GB" altLang="en-US" sz="2000" dirty="0" smtClean="0"/>
              <a:t>/</a:t>
            </a:r>
            <a:r>
              <a:rPr lang="id-ID" altLang="en-US" sz="2000" dirty="0" smtClean="0"/>
              <a:t>output:</a:t>
            </a:r>
          </a:p>
          <a:p>
            <a:pPr marL="361950" indent="0" eaLnBrk="1" hangingPunct="1">
              <a:spcBef>
                <a:spcPts val="0"/>
              </a:spcBef>
              <a:buFont typeface="Wingdings" pitchFamily="2" charset="2"/>
              <a:buNone/>
              <a:tabLst>
                <a:tab pos="712788" algn="l"/>
              </a:tabLst>
              <a:defRPr/>
            </a:pPr>
            <a:r>
              <a:rPr lang="en-GB" altLang="en-US" sz="2000" dirty="0" smtClean="0"/>
              <a:t>1.	</a:t>
            </a:r>
            <a:r>
              <a:rPr lang="id-ID" altLang="en-US" sz="2000" dirty="0" smtClean="0"/>
              <a:t>Berkas yang telah discanning :</a:t>
            </a:r>
            <a:endParaRPr lang="en-GB" altLang="en-US" sz="2000" dirty="0" smtClean="0"/>
          </a:p>
          <a:p>
            <a:pPr marL="712788" indent="-350838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GB" altLang="en-US" sz="2000" dirty="0"/>
              <a:t> </a:t>
            </a:r>
            <a:r>
              <a:rPr lang="en-GB" altLang="en-US" sz="2000" dirty="0" smtClean="0"/>
              <a:t>   </a:t>
            </a:r>
            <a:r>
              <a:rPr lang="id-ID" altLang="en-US" sz="2000" dirty="0" smtClean="0"/>
              <a:t>17.643 </a:t>
            </a:r>
            <a:r>
              <a:rPr lang="en-GB" altLang="en-US" sz="2000" dirty="0" err="1" smtClean="0"/>
              <a:t>berkas</a:t>
            </a:r>
            <a:r>
              <a:rPr lang="en-GB" altLang="en-US" sz="2000" dirty="0" smtClean="0"/>
              <a:t> </a:t>
            </a:r>
            <a:r>
              <a:rPr lang="id-ID" altLang="en-US" sz="2000" dirty="0" smtClean="0"/>
              <a:t>manual</a:t>
            </a:r>
            <a:r>
              <a:rPr lang="en-GB" altLang="en-US" sz="2000" dirty="0"/>
              <a:t> </a:t>
            </a:r>
            <a:r>
              <a:rPr lang="en-GB" altLang="en-US" sz="2000" dirty="0" smtClean="0"/>
              <a:t>~ 0,147 </a:t>
            </a:r>
            <a:r>
              <a:rPr lang="en-GB" altLang="en-US" sz="2000" dirty="0" err="1" smtClean="0"/>
              <a:t>tera</a:t>
            </a:r>
            <a:r>
              <a:rPr lang="en-GB" altLang="en-US" sz="2000" dirty="0" smtClean="0"/>
              <a:t> </a:t>
            </a:r>
            <a:r>
              <a:rPr lang="en-GB" altLang="en-US" sz="2000" dirty="0" err="1" smtClean="0"/>
              <a:t>berkas</a:t>
            </a:r>
            <a:r>
              <a:rPr lang="en-GB" altLang="en-US" sz="2000" dirty="0" smtClean="0"/>
              <a:t> digital ~ </a:t>
            </a:r>
            <a:r>
              <a:rPr lang="en-GB" altLang="en-US" sz="2000" baseline="30000" dirty="0" smtClean="0"/>
              <a:t>1</a:t>
            </a:r>
            <a:r>
              <a:rPr lang="en-GB" altLang="en-US" sz="2000" dirty="0" smtClean="0"/>
              <a:t>/</a:t>
            </a:r>
            <a:r>
              <a:rPr lang="en-GB" altLang="en-US" sz="2000" baseline="-25000" dirty="0" smtClean="0"/>
              <a:t>10</a:t>
            </a:r>
            <a:r>
              <a:rPr lang="en-GB" altLang="en-US" sz="2000" dirty="0" smtClean="0"/>
              <a:t> volume </a:t>
            </a:r>
            <a:r>
              <a:rPr lang="en-GB" altLang="en-US" sz="2000" dirty="0" err="1" smtClean="0"/>
              <a:t>eksternal</a:t>
            </a:r>
            <a:r>
              <a:rPr lang="en-GB" altLang="en-US" sz="2000" dirty="0" smtClean="0"/>
              <a:t> </a:t>
            </a:r>
            <a:r>
              <a:rPr lang="en-GB" altLang="en-US" sz="2000" dirty="0" err="1" smtClean="0"/>
              <a:t>hardisk</a:t>
            </a:r>
            <a:r>
              <a:rPr lang="en-GB" altLang="en-US" sz="2000" dirty="0"/>
              <a:t>  </a:t>
            </a:r>
            <a:r>
              <a:rPr lang="en-GB" altLang="en-US" sz="2000" dirty="0" smtClean="0"/>
              <a:t>         </a:t>
            </a:r>
            <a:r>
              <a:rPr lang="en-GB" altLang="en-US" sz="2000" dirty="0" smtClean="0">
                <a:latin typeface="Berlin Sans FB" panose="020E0602020502020306" pitchFamily="34" charset="0"/>
              </a:rPr>
              <a:t>PRAKTIS &amp; EFISIEN</a:t>
            </a:r>
            <a:endParaRPr lang="id-ID" altLang="en-US" sz="2000" dirty="0" smtClean="0">
              <a:latin typeface="Berlin Sans FB" panose="020E0602020502020306" pitchFamily="34" charset="0"/>
            </a:endParaRPr>
          </a:p>
          <a:p>
            <a:pPr marL="361950" indent="0" eaLnBrk="1" hangingPunct="1">
              <a:spcBef>
                <a:spcPts val="0"/>
              </a:spcBef>
              <a:buFont typeface="Wingdings" pitchFamily="2" charset="2"/>
              <a:buNone/>
              <a:tabLst>
                <a:tab pos="712788" algn="l"/>
              </a:tabLst>
              <a:defRPr/>
            </a:pPr>
            <a:r>
              <a:rPr lang="en-GB" altLang="en-US" sz="2000" dirty="0" smtClean="0"/>
              <a:t>2.	</a:t>
            </a:r>
            <a:r>
              <a:rPr lang="en-GB" altLang="en-US" sz="2000" dirty="0" err="1" smtClean="0"/>
              <a:t>Kondisi</a:t>
            </a:r>
            <a:r>
              <a:rPr lang="en-GB" altLang="en-US" sz="2000" dirty="0" smtClean="0"/>
              <a:t> </a:t>
            </a:r>
            <a:r>
              <a:rPr lang="en-GB" altLang="en-US" sz="2000" dirty="0" err="1" smtClean="0"/>
              <a:t>kapasitas</a:t>
            </a:r>
            <a:r>
              <a:rPr lang="en-GB" altLang="en-US" sz="2000" dirty="0" smtClean="0"/>
              <a:t> storage </a:t>
            </a:r>
            <a:r>
              <a:rPr lang="en-GB" altLang="en-US" sz="2000" dirty="0" err="1" smtClean="0"/>
              <a:t>sampai</a:t>
            </a:r>
            <a:r>
              <a:rPr lang="en-GB" altLang="en-US" sz="2000" dirty="0" smtClean="0"/>
              <a:t> </a:t>
            </a:r>
            <a:r>
              <a:rPr lang="en-GB" altLang="en-US" sz="2000" dirty="0" err="1" smtClean="0"/>
              <a:t>saat</a:t>
            </a:r>
            <a:r>
              <a:rPr lang="en-GB" altLang="en-US" sz="2000" dirty="0" smtClean="0"/>
              <a:t> </a:t>
            </a:r>
            <a:r>
              <a:rPr lang="en-GB" altLang="en-US" sz="2000" dirty="0" err="1" smtClean="0"/>
              <a:t>ini</a:t>
            </a:r>
            <a:r>
              <a:rPr lang="en-GB" altLang="en-US" sz="2000" dirty="0" smtClean="0"/>
              <a:t> :</a:t>
            </a:r>
          </a:p>
          <a:p>
            <a:pPr marL="1073150" indent="-360363" eaLnBrk="1" hangingPunct="1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GB" altLang="en-US" sz="2000" dirty="0" smtClean="0"/>
              <a:t>Total file </a:t>
            </a:r>
            <a:r>
              <a:rPr lang="en-GB" altLang="en-US" sz="2000" dirty="0" err="1" smtClean="0"/>
              <a:t>arsip</a:t>
            </a:r>
            <a:r>
              <a:rPr lang="en-GB" altLang="en-US" sz="2000" dirty="0" smtClean="0"/>
              <a:t> : 150.746,18694877625 (MB)</a:t>
            </a:r>
          </a:p>
          <a:p>
            <a:pPr marL="1073150" indent="-360363" eaLnBrk="1" hangingPunct="1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GB" altLang="en-US" sz="2000" dirty="0" err="1" smtClean="0"/>
              <a:t>Sisa</a:t>
            </a:r>
            <a:r>
              <a:rPr lang="en-GB" altLang="en-US" sz="2000" dirty="0" smtClean="0"/>
              <a:t> </a:t>
            </a:r>
            <a:r>
              <a:rPr lang="en-GB" altLang="en-US" sz="2000" dirty="0"/>
              <a:t>file </a:t>
            </a:r>
            <a:r>
              <a:rPr lang="en-GB" altLang="en-US" sz="2000" dirty="0" err="1"/>
              <a:t>hardisk</a:t>
            </a:r>
            <a:r>
              <a:rPr lang="en-GB" altLang="en-US" sz="2000" dirty="0"/>
              <a:t> </a:t>
            </a:r>
            <a:r>
              <a:rPr lang="en-GB" altLang="en-US" sz="2000" dirty="0" smtClean="0"/>
              <a:t>: 70.593 MB </a:t>
            </a:r>
          </a:p>
          <a:p>
            <a:pPr marL="1073150" indent="-360363" eaLnBrk="1" hangingPunct="1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GB" altLang="en-US" sz="2000" dirty="0" smtClean="0"/>
              <a:t>Total </a:t>
            </a:r>
            <a:r>
              <a:rPr lang="en-GB" altLang="en-US" sz="2000" dirty="0" err="1" smtClean="0"/>
              <a:t>hardisk</a:t>
            </a:r>
            <a:r>
              <a:rPr lang="en-GB" altLang="en-US" sz="2000" dirty="0" smtClean="0"/>
              <a:t> </a:t>
            </a:r>
            <a:r>
              <a:rPr lang="en-GB" altLang="en-US" sz="2000" dirty="0" err="1" smtClean="0"/>
              <a:t>terpakai</a:t>
            </a:r>
            <a:r>
              <a:rPr lang="en-GB" altLang="en-US" sz="2000" dirty="0" smtClean="0"/>
              <a:t> : 29.406 MB</a:t>
            </a:r>
            <a:endParaRPr lang="id-ID" altLang="en-US" sz="2000" dirty="0"/>
          </a:p>
          <a:p>
            <a:pPr eaLnBrk="1" hangingPunct="1">
              <a:defRPr/>
            </a:pPr>
            <a:endParaRPr lang="id-ID" altLang="en-US" sz="2000" dirty="0"/>
          </a:p>
          <a:p>
            <a:pPr eaLnBrk="1" hangingPunct="1">
              <a:defRPr/>
            </a:pPr>
            <a:endParaRPr lang="id-ID" altLang="en-US" sz="2000" dirty="0" smtClean="0"/>
          </a:p>
          <a:p>
            <a:pPr eaLnBrk="1" hangingPunct="1">
              <a:defRPr/>
            </a:pPr>
            <a:endParaRPr lang="id-ID" altLang="en-US" sz="2000" dirty="0" smtClean="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352800" y="4114800"/>
            <a:ext cx="719138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4"/>
          <p:cNvSpPr txBox="1">
            <a:spLocks/>
          </p:cNvSpPr>
          <p:nvPr/>
        </p:nvSpPr>
        <p:spPr>
          <a:xfrm>
            <a:off x="609600" y="381000"/>
            <a:ext cx="8029575" cy="102552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GB" sz="4800" b="1" kern="0" spc="880" dirty="0" smtClean="0">
                <a:latin typeface="Oswald" pitchFamily="2" charset="0"/>
                <a:ea typeface="+mj-ea"/>
                <a:cs typeface="+mj-cs"/>
              </a:rPr>
              <a:t>O-Distro</a:t>
            </a:r>
            <a:endParaRPr lang="en-GB" sz="4800" b="1" kern="0" spc="880" dirty="0">
              <a:latin typeface="Oswald" pitchFamily="2" charset="0"/>
              <a:ea typeface="+mj-ea"/>
              <a:cs typeface="+mj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772400" y="152400"/>
            <a:ext cx="114300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8000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4312" y="6237312"/>
            <a:ext cx="2133600" cy="476250"/>
          </a:xfrm>
        </p:spPr>
        <p:txBody>
          <a:bodyPr/>
          <a:lstStyle/>
          <a:p>
            <a:fld id="{CF40B41D-FD10-4A38-B39B-626510BD49B7}" type="slidenum">
              <a:rPr lang="en-US" sz="1800" b="1" smtClean="0"/>
              <a:pPr/>
              <a:t>49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014809352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824" y="44624"/>
            <a:ext cx="8229600" cy="576064"/>
          </a:xfrm>
          <a:solidFill>
            <a:schemeClr val="accent1">
              <a:lumMod val="75000"/>
            </a:schemeClr>
          </a:solidFill>
          <a:effectLst>
            <a:glow rad="101600">
              <a:schemeClr val="accent1">
                <a:lumMod val="50000"/>
                <a:alpha val="60000"/>
              </a:schemeClr>
            </a:glow>
            <a:outerShdw blurRad="50800" dist="38100" algn="l" rotWithShape="0">
              <a:schemeClr val="accent6">
                <a:lumMod val="40000"/>
                <a:lumOff val="60000"/>
                <a:alpha val="40000"/>
              </a:scheme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en-GB" sz="2800" dirty="0" err="1" smtClean="0">
                <a:solidFill>
                  <a:schemeClr val="bg1"/>
                </a:solidFill>
              </a:rPr>
              <a:t>Lanjutan</a:t>
            </a:r>
            <a:r>
              <a:rPr lang="en-GB" sz="2800" dirty="0" smtClean="0">
                <a:solidFill>
                  <a:schemeClr val="bg1"/>
                </a:solidFill>
              </a:rPr>
              <a:t>.....</a:t>
            </a:r>
            <a:endParaRPr lang="en-GB" sz="2800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8811258"/>
              </p:ext>
            </p:extLst>
          </p:nvPr>
        </p:nvGraphicFramePr>
        <p:xfrm>
          <a:off x="107504" y="721659"/>
          <a:ext cx="9036496" cy="612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4055"/>
                <a:gridCol w="1004055"/>
                <a:gridCol w="880607"/>
                <a:gridCol w="222209"/>
                <a:gridCol w="888836"/>
                <a:gridCol w="1112806"/>
                <a:gridCol w="1512168"/>
                <a:gridCol w="1407705"/>
                <a:gridCol w="1004055"/>
              </a:tblGrid>
              <a:tr h="204558">
                <a:tc gridSpan="2"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chemeClr val="tx1"/>
                          </a:solidFill>
                        </a:rPr>
                        <a:t>RPJMD</a:t>
                      </a:r>
                      <a:endParaRPr lang="en-GB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chemeClr val="tx1"/>
                          </a:solidFill>
                        </a:rPr>
                        <a:t>RENSTRA</a:t>
                      </a:r>
                      <a:r>
                        <a:rPr lang="en-GB" sz="800" b="1" baseline="0" dirty="0" smtClean="0">
                          <a:solidFill>
                            <a:schemeClr val="tx1"/>
                          </a:solidFill>
                        </a:rPr>
                        <a:t> DPM PTSP</a:t>
                      </a:r>
                      <a:endParaRPr lang="en-GB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21448"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chemeClr val="tx1"/>
                          </a:solidFill>
                        </a:rPr>
                        <a:t>TUJUAN</a:t>
                      </a:r>
                      <a:endParaRPr lang="en-GB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chemeClr val="tx1"/>
                          </a:solidFill>
                        </a:rPr>
                        <a:t>SASARAN</a:t>
                      </a:r>
                      <a:endParaRPr lang="en-GB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chemeClr val="tx1"/>
                          </a:solidFill>
                        </a:rPr>
                        <a:t>TUJUAN</a:t>
                      </a:r>
                      <a:endParaRPr lang="en-GB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chemeClr val="tx1"/>
                          </a:solidFill>
                        </a:rPr>
                        <a:t>SASARAN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1" dirty="0" smtClean="0">
                          <a:solidFill>
                            <a:schemeClr val="tx1"/>
                          </a:solidFill>
                        </a:rPr>
                        <a:t>STRATEGIS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chemeClr val="tx1"/>
                          </a:solidFill>
                        </a:rPr>
                        <a:t>PROGRAM</a:t>
                      </a:r>
                      <a:endParaRPr lang="en-GB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chemeClr val="tx1"/>
                          </a:solidFill>
                        </a:rPr>
                        <a:t>KEGIATAN</a:t>
                      </a:r>
                      <a:endParaRPr lang="en-GB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chemeClr val="tx1"/>
                          </a:solidFill>
                        </a:rPr>
                        <a:t>INDIKATOR KEGIATAN</a:t>
                      </a:r>
                      <a:endParaRPr lang="en-GB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chemeClr val="tx1"/>
                          </a:solidFill>
                        </a:rPr>
                        <a:t>ANGGARAN</a:t>
                      </a:r>
                      <a:endParaRPr lang="en-GB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555228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2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Meningkatnya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kualitas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pelayanan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perizinan</a:t>
                      </a:r>
                      <a:endParaRPr lang="en-GB" sz="8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GB" sz="800" dirty="0" smtClean="0"/>
                        <a:t>Program </a:t>
                      </a:r>
                      <a:r>
                        <a:rPr lang="en-GB" sz="800" dirty="0" err="1" smtClean="0"/>
                        <a:t>Pelayanan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Perizinan</a:t>
                      </a:r>
                      <a:r>
                        <a:rPr lang="en-GB" sz="800" dirty="0" smtClean="0"/>
                        <a:t> Usaha, </a:t>
                      </a:r>
                      <a:r>
                        <a:rPr lang="en-GB" sz="800" dirty="0" err="1" smtClean="0"/>
                        <a:t>Perizinan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Tertentu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dan</a:t>
                      </a:r>
                      <a:r>
                        <a:rPr lang="en-GB" sz="800" baseline="0" dirty="0" smtClean="0"/>
                        <a:t> Non </a:t>
                      </a:r>
                      <a:r>
                        <a:rPr lang="en-GB" sz="800" baseline="0" dirty="0" err="1" smtClean="0"/>
                        <a:t>Perizinan</a:t>
                      </a:r>
                      <a:endParaRPr lang="en-GB" sz="800" baseline="0" dirty="0" smtClean="0"/>
                    </a:p>
                    <a:p>
                      <a:endParaRPr lang="en-GB" sz="800" baseline="0" dirty="0" smtClean="0"/>
                    </a:p>
                    <a:p>
                      <a:r>
                        <a:rPr lang="en-GB" sz="800" baseline="0" dirty="0" err="1" smtClean="0"/>
                        <a:t>Indikator</a:t>
                      </a:r>
                      <a:r>
                        <a:rPr lang="en-GB" sz="800" baseline="0" dirty="0" smtClean="0"/>
                        <a:t> :</a:t>
                      </a:r>
                    </a:p>
                    <a:p>
                      <a:r>
                        <a:rPr lang="en-GB" sz="800" baseline="0" dirty="0" err="1" smtClean="0"/>
                        <a:t>Persentase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penyelesaian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perizinan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usaha</a:t>
                      </a:r>
                      <a:r>
                        <a:rPr lang="en-GB" sz="800" baseline="0" dirty="0" smtClean="0"/>
                        <a:t>, </a:t>
                      </a:r>
                      <a:r>
                        <a:rPr lang="en-GB" sz="800" baseline="0" dirty="0" err="1" smtClean="0"/>
                        <a:t>perizinan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tertentu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dan</a:t>
                      </a:r>
                      <a:r>
                        <a:rPr lang="en-GB" sz="800" baseline="0" dirty="0" smtClean="0"/>
                        <a:t> non </a:t>
                      </a:r>
                      <a:r>
                        <a:rPr lang="en-GB" sz="800" baseline="0" dirty="0" err="1" smtClean="0"/>
                        <a:t>perizinan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800" dirty="0" smtClean="0"/>
                        <a:t>Operasionalisasi Penerbitan IPPM, Izin Usaha dan Perkoperasian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Jumlah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izin-izin</a:t>
                      </a:r>
                      <a:r>
                        <a:rPr lang="en-GB" sz="800" dirty="0" smtClean="0"/>
                        <a:t> yang </a:t>
                      </a:r>
                      <a:r>
                        <a:rPr lang="en-GB" sz="800" dirty="0" err="1" smtClean="0"/>
                        <a:t>terbit</a:t>
                      </a:r>
                      <a:endParaRPr lang="en-GB" sz="800" dirty="0" smtClean="0"/>
                    </a:p>
                    <a:p>
                      <a:r>
                        <a:rPr lang="en-GB" sz="800" dirty="0" smtClean="0"/>
                        <a:t>(370 </a:t>
                      </a:r>
                      <a:r>
                        <a:rPr lang="en-GB" sz="800" dirty="0" err="1" smtClean="0"/>
                        <a:t>izin</a:t>
                      </a:r>
                      <a:r>
                        <a:rPr lang="en-GB" sz="800" dirty="0" smtClean="0"/>
                        <a:t>)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800" dirty="0" smtClean="0"/>
                        <a:t>33.500.000</a:t>
                      </a:r>
                      <a:endParaRPr lang="en-GB" sz="800" dirty="0"/>
                    </a:p>
                  </a:txBody>
                  <a:tcPr/>
                </a:tc>
              </a:tr>
              <a:tr h="672118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Indikator</a:t>
                      </a:r>
                      <a:r>
                        <a:rPr lang="en-GB" sz="800" dirty="0" smtClean="0"/>
                        <a:t> :</a:t>
                      </a:r>
                    </a:p>
                    <a:p>
                      <a:r>
                        <a:rPr lang="en-GB" sz="800" dirty="0" err="1" smtClean="0"/>
                        <a:t>Nilai</a:t>
                      </a:r>
                      <a:r>
                        <a:rPr lang="en-GB" sz="800" dirty="0" smtClean="0"/>
                        <a:t> Survey </a:t>
                      </a:r>
                      <a:r>
                        <a:rPr lang="en-GB" sz="800" dirty="0" err="1" smtClean="0"/>
                        <a:t>Kepuasan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Masyarakat</a:t>
                      </a:r>
                      <a:endParaRPr lang="en-GB" sz="800" dirty="0" smtClean="0"/>
                    </a:p>
                    <a:p>
                      <a:endParaRPr lang="en-GB" sz="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800" dirty="0" err="1" smtClean="0"/>
                        <a:t>Operasionalisasi</a:t>
                      </a:r>
                      <a:r>
                        <a:rPr lang="es-ES" sz="800" dirty="0" smtClean="0"/>
                        <a:t> </a:t>
                      </a:r>
                      <a:r>
                        <a:rPr lang="es-ES" sz="800" dirty="0" err="1" smtClean="0"/>
                        <a:t>Penerbitan</a:t>
                      </a:r>
                      <a:r>
                        <a:rPr lang="es-ES" sz="800" dirty="0" smtClean="0"/>
                        <a:t> SIUJK, </a:t>
                      </a:r>
                      <a:r>
                        <a:rPr lang="es-ES" sz="800" dirty="0" err="1" smtClean="0"/>
                        <a:t>Toko</a:t>
                      </a:r>
                      <a:r>
                        <a:rPr lang="es-ES" sz="800" dirty="0" smtClean="0"/>
                        <a:t> Modern dan Pasar </a:t>
                      </a:r>
                      <a:r>
                        <a:rPr lang="es-ES" sz="800" dirty="0" err="1" smtClean="0"/>
                        <a:t>Tradisional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Jumlah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izin-izin</a:t>
                      </a:r>
                      <a:r>
                        <a:rPr lang="en-GB" sz="800" dirty="0" smtClean="0"/>
                        <a:t> yang </a:t>
                      </a:r>
                      <a:r>
                        <a:rPr lang="en-GB" sz="800" dirty="0" err="1" smtClean="0"/>
                        <a:t>terbit</a:t>
                      </a:r>
                      <a:endParaRPr lang="en-GB" sz="800" dirty="0" smtClean="0"/>
                    </a:p>
                    <a:p>
                      <a:r>
                        <a:rPr lang="en-GB" sz="800" dirty="0" smtClean="0"/>
                        <a:t>(250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izin</a:t>
                      </a:r>
                      <a:r>
                        <a:rPr lang="en-GB" sz="800" baseline="0" dirty="0" smtClean="0"/>
                        <a:t>)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800" dirty="0" smtClean="0"/>
                        <a:t>32.000.000</a:t>
                      </a:r>
                      <a:endParaRPr lang="en-GB" sz="800" dirty="0"/>
                    </a:p>
                  </a:txBody>
                  <a:tcPr/>
                </a:tc>
              </a:tr>
              <a:tr h="323414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800" dirty="0" smtClean="0"/>
                        <a:t>Operasionalisasi Penerbitan Izin di Bidang Angkutan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Jumlah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izin-izin</a:t>
                      </a:r>
                      <a:r>
                        <a:rPr lang="en-GB" sz="800" dirty="0" smtClean="0"/>
                        <a:t> yang </a:t>
                      </a:r>
                      <a:r>
                        <a:rPr lang="en-GB" sz="800" dirty="0" err="1" smtClean="0"/>
                        <a:t>terbit</a:t>
                      </a:r>
                      <a:endParaRPr lang="en-GB" sz="800" dirty="0" smtClean="0"/>
                    </a:p>
                    <a:p>
                      <a:r>
                        <a:rPr lang="en-GB" sz="800" dirty="0" smtClean="0"/>
                        <a:t>(85 </a:t>
                      </a:r>
                      <a:r>
                        <a:rPr lang="en-GB" sz="800" dirty="0" err="1" smtClean="0"/>
                        <a:t>izin</a:t>
                      </a:r>
                      <a:r>
                        <a:rPr lang="en-GB" sz="800" dirty="0" smtClean="0"/>
                        <a:t>)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800" dirty="0" smtClean="0"/>
                        <a:t>81.000.000</a:t>
                      </a:r>
                      <a:endParaRPr lang="en-GB" sz="800" dirty="0"/>
                    </a:p>
                  </a:txBody>
                  <a:tcPr/>
                </a:tc>
              </a:tr>
              <a:tr h="555228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Operasionalisasi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Penerbitan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Izin</a:t>
                      </a:r>
                      <a:r>
                        <a:rPr lang="en-GB" sz="800" dirty="0" smtClean="0"/>
                        <a:t> Usaha di </a:t>
                      </a:r>
                      <a:r>
                        <a:rPr lang="en-GB" sz="800" dirty="0" err="1" smtClean="0"/>
                        <a:t>Bidang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Peternakan</a:t>
                      </a:r>
                      <a:r>
                        <a:rPr lang="en-GB" sz="800" dirty="0" smtClean="0"/>
                        <a:t>, </a:t>
                      </a:r>
                      <a:r>
                        <a:rPr lang="en-GB" sz="800" dirty="0" err="1" smtClean="0"/>
                        <a:t>Perikanan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dan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Izin</a:t>
                      </a:r>
                      <a:r>
                        <a:rPr lang="en-GB" sz="800" dirty="0" smtClean="0"/>
                        <a:t> Usaha </a:t>
                      </a:r>
                      <a:r>
                        <a:rPr lang="en-GB" sz="800" dirty="0" err="1" smtClean="0"/>
                        <a:t>Obat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Tradisional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Jumlah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izin-izin</a:t>
                      </a:r>
                      <a:r>
                        <a:rPr lang="en-GB" sz="800" dirty="0" smtClean="0"/>
                        <a:t> yang </a:t>
                      </a:r>
                      <a:r>
                        <a:rPr lang="en-GB" sz="800" dirty="0" err="1" smtClean="0"/>
                        <a:t>terbit</a:t>
                      </a:r>
                      <a:endParaRPr lang="en-GB" sz="800" dirty="0" smtClean="0"/>
                    </a:p>
                    <a:p>
                      <a:r>
                        <a:rPr lang="en-GB" sz="800" dirty="0" smtClean="0"/>
                        <a:t>(25 </a:t>
                      </a:r>
                      <a:r>
                        <a:rPr lang="en-GB" sz="800" dirty="0" err="1" smtClean="0"/>
                        <a:t>izin</a:t>
                      </a:r>
                      <a:r>
                        <a:rPr lang="en-GB" sz="800" dirty="0" smtClean="0"/>
                        <a:t>)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800" dirty="0" smtClean="0"/>
                        <a:t>25.400.000</a:t>
                      </a:r>
                      <a:endParaRPr lang="en-GB" sz="800" dirty="0"/>
                    </a:p>
                  </a:txBody>
                  <a:tcPr/>
                </a:tc>
              </a:tr>
              <a:tr h="672118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Operasionalisasi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Penerbitan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Izin</a:t>
                      </a:r>
                      <a:r>
                        <a:rPr lang="en-GB" sz="800" dirty="0" smtClean="0"/>
                        <a:t> di </a:t>
                      </a:r>
                      <a:r>
                        <a:rPr lang="en-GB" sz="800" dirty="0" err="1" smtClean="0"/>
                        <a:t>Bidang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Pendidikan</a:t>
                      </a:r>
                      <a:r>
                        <a:rPr lang="en-GB" sz="800" dirty="0" smtClean="0"/>
                        <a:t>, </a:t>
                      </a:r>
                      <a:r>
                        <a:rPr lang="en-GB" sz="800" dirty="0" err="1" smtClean="0"/>
                        <a:t>Lembaga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Pendidikan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dan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Pelatihan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Swasta</a:t>
                      </a:r>
                      <a:r>
                        <a:rPr lang="en-GB" sz="800" dirty="0" smtClean="0"/>
                        <a:t>, </a:t>
                      </a:r>
                      <a:r>
                        <a:rPr lang="en-GB" sz="800" dirty="0" err="1" smtClean="0"/>
                        <a:t>Kearsipan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dan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Sosial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Jumlah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izin-izin</a:t>
                      </a:r>
                      <a:r>
                        <a:rPr lang="en-GB" sz="800" dirty="0" smtClean="0"/>
                        <a:t> yang </a:t>
                      </a:r>
                      <a:r>
                        <a:rPr lang="en-GB" sz="800" dirty="0" err="1" smtClean="0"/>
                        <a:t>terbit</a:t>
                      </a:r>
                      <a:endParaRPr lang="en-GB" sz="800" dirty="0" smtClean="0"/>
                    </a:p>
                    <a:p>
                      <a:r>
                        <a:rPr lang="en-GB" sz="800" dirty="0" smtClean="0"/>
                        <a:t>(100 </a:t>
                      </a:r>
                      <a:r>
                        <a:rPr lang="en-GB" sz="800" dirty="0" err="1" smtClean="0"/>
                        <a:t>izin</a:t>
                      </a:r>
                      <a:r>
                        <a:rPr lang="en-GB" sz="800" dirty="0" smtClean="0"/>
                        <a:t>)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800" dirty="0" smtClean="0"/>
                        <a:t>80.500.000</a:t>
                      </a:r>
                      <a:endParaRPr lang="en-GB" sz="800" dirty="0"/>
                    </a:p>
                  </a:txBody>
                  <a:tcPr/>
                </a:tc>
              </a:tr>
              <a:tr h="321448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Operasionalisasi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Penerbitan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Perizinan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Ketenagakerjaan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Jumlah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izin-izin</a:t>
                      </a:r>
                      <a:r>
                        <a:rPr lang="en-GB" sz="800" dirty="0" smtClean="0"/>
                        <a:t> yang </a:t>
                      </a:r>
                      <a:r>
                        <a:rPr lang="en-GB" sz="800" dirty="0" err="1" smtClean="0"/>
                        <a:t>terbit</a:t>
                      </a:r>
                      <a:endParaRPr lang="en-GB" sz="800" dirty="0" smtClean="0"/>
                    </a:p>
                    <a:p>
                      <a:r>
                        <a:rPr lang="en-GB" sz="800" dirty="0" smtClean="0"/>
                        <a:t>(100 </a:t>
                      </a:r>
                      <a:r>
                        <a:rPr lang="en-GB" sz="800" dirty="0" err="1" smtClean="0"/>
                        <a:t>izin</a:t>
                      </a:r>
                      <a:r>
                        <a:rPr lang="en-GB" sz="800" dirty="0" smtClean="0"/>
                        <a:t>)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800" dirty="0" smtClean="0"/>
                        <a:t>25.400.000</a:t>
                      </a:r>
                      <a:endParaRPr lang="en-GB" sz="800" dirty="0"/>
                    </a:p>
                  </a:txBody>
                  <a:tcPr/>
                </a:tc>
              </a:tr>
              <a:tr h="438338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800" dirty="0" smtClean="0"/>
                        <a:t>Operasionalisasi Penerbitan Perizinan di Bidang Kesehatan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Jumlah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izin-izin</a:t>
                      </a:r>
                      <a:r>
                        <a:rPr lang="en-GB" sz="800" dirty="0" smtClean="0"/>
                        <a:t> yang </a:t>
                      </a:r>
                      <a:r>
                        <a:rPr lang="en-GB" sz="800" dirty="0" err="1" smtClean="0"/>
                        <a:t>terbit</a:t>
                      </a:r>
                      <a:endParaRPr lang="en-GB" sz="800" dirty="0" smtClean="0"/>
                    </a:p>
                    <a:p>
                      <a:r>
                        <a:rPr lang="en-GB" sz="800" dirty="0" smtClean="0"/>
                        <a:t>(100 </a:t>
                      </a:r>
                      <a:r>
                        <a:rPr lang="en-GB" sz="800" dirty="0" err="1" smtClean="0"/>
                        <a:t>izin</a:t>
                      </a:r>
                      <a:r>
                        <a:rPr lang="en-GB" sz="800" dirty="0" smtClean="0"/>
                        <a:t>)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800" dirty="0" smtClean="0"/>
                        <a:t>60.500.000</a:t>
                      </a:r>
                      <a:endParaRPr lang="en-GB" sz="800" dirty="0"/>
                    </a:p>
                  </a:txBody>
                  <a:tcPr/>
                </a:tc>
              </a:tr>
              <a:tr h="438338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Operasionalisasi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Pelayanan</a:t>
                      </a:r>
                      <a:r>
                        <a:rPr lang="en-GB" sz="800" dirty="0" smtClean="0"/>
                        <a:t> Non </a:t>
                      </a:r>
                      <a:r>
                        <a:rPr lang="en-GB" sz="800" dirty="0" err="1" smtClean="0"/>
                        <a:t>Perizinan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Jumlah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rekomendasi</a:t>
                      </a:r>
                      <a:r>
                        <a:rPr lang="en-GB" sz="800" dirty="0" smtClean="0"/>
                        <a:t>/ non </a:t>
                      </a:r>
                      <a:r>
                        <a:rPr lang="en-GB" sz="800" dirty="0" err="1" smtClean="0"/>
                        <a:t>perizinan</a:t>
                      </a:r>
                      <a:r>
                        <a:rPr lang="en-GB" sz="800" dirty="0" smtClean="0"/>
                        <a:t> yang </a:t>
                      </a:r>
                      <a:r>
                        <a:rPr lang="en-GB" sz="800" dirty="0" err="1" smtClean="0"/>
                        <a:t>diterbitkan</a:t>
                      </a:r>
                      <a:endParaRPr lang="en-GB" sz="800" dirty="0" smtClean="0"/>
                    </a:p>
                    <a:p>
                      <a:r>
                        <a:rPr lang="en-GB" sz="800" dirty="0" smtClean="0"/>
                        <a:t>(5000 </a:t>
                      </a:r>
                      <a:r>
                        <a:rPr lang="en-GB" sz="800" dirty="0" err="1" smtClean="0"/>
                        <a:t>rekom</a:t>
                      </a:r>
                      <a:r>
                        <a:rPr lang="en-GB" sz="800" dirty="0" smtClean="0"/>
                        <a:t>)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800" dirty="0" smtClean="0"/>
                        <a:t>90.397.000</a:t>
                      </a:r>
                      <a:endParaRPr lang="en-GB" sz="800" dirty="0"/>
                    </a:p>
                  </a:txBody>
                  <a:tcPr/>
                </a:tc>
              </a:tr>
              <a:tr h="510994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GB" sz="800" dirty="0" smtClean="0"/>
                        <a:t>Program </a:t>
                      </a:r>
                      <a:r>
                        <a:rPr lang="en-GB" sz="800" dirty="0" err="1" smtClean="0"/>
                        <a:t>Pelayanan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Perizinan</a:t>
                      </a:r>
                      <a:r>
                        <a:rPr lang="en-GB" sz="800" baseline="0" dirty="0" smtClean="0"/>
                        <a:t> Tata </a:t>
                      </a:r>
                      <a:r>
                        <a:rPr lang="en-GB" sz="800" baseline="0" dirty="0" err="1" smtClean="0"/>
                        <a:t>Ruang</a:t>
                      </a:r>
                      <a:r>
                        <a:rPr lang="en-GB" sz="800" baseline="0" dirty="0" smtClean="0"/>
                        <a:t> ,</a:t>
                      </a:r>
                      <a:r>
                        <a:rPr lang="en-GB" sz="800" baseline="0" dirty="0" err="1" smtClean="0"/>
                        <a:t>Bangunan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dan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Lingkungan</a:t>
                      </a:r>
                      <a:endParaRPr lang="en-GB" sz="800" baseline="0" dirty="0" smtClean="0"/>
                    </a:p>
                    <a:p>
                      <a:endParaRPr lang="en-GB" sz="800" baseline="0" dirty="0" smtClean="0"/>
                    </a:p>
                    <a:p>
                      <a:r>
                        <a:rPr lang="en-GB" sz="800" baseline="0" dirty="0" err="1" smtClean="0"/>
                        <a:t>Indikator</a:t>
                      </a:r>
                      <a:r>
                        <a:rPr lang="en-GB" sz="800" baseline="0" dirty="0" smtClean="0"/>
                        <a:t> :</a:t>
                      </a:r>
                    </a:p>
                    <a:p>
                      <a:r>
                        <a:rPr lang="en-GB" sz="800" baseline="0" dirty="0" err="1" smtClean="0"/>
                        <a:t>Persentase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penyelesaian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perizinan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tata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ruang</a:t>
                      </a:r>
                      <a:r>
                        <a:rPr lang="en-GB" sz="800" baseline="0" dirty="0" smtClean="0"/>
                        <a:t>, </a:t>
                      </a:r>
                      <a:r>
                        <a:rPr lang="en-GB" sz="800" baseline="0" dirty="0" err="1" smtClean="0"/>
                        <a:t>bangunan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dan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err="1" smtClean="0"/>
                        <a:t>lingkungan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Operasional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Pelayanan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Perizinan</a:t>
                      </a:r>
                      <a:r>
                        <a:rPr lang="en-GB" sz="800" dirty="0" smtClean="0"/>
                        <a:t> Tata </a:t>
                      </a:r>
                      <a:r>
                        <a:rPr lang="en-GB" sz="800" dirty="0" err="1" smtClean="0"/>
                        <a:t>Ruang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>
                          <a:solidFill>
                            <a:schemeClr val="tx1"/>
                          </a:solidFill>
                        </a:rPr>
                        <a:t>Jumlah</a:t>
                      </a:r>
                      <a:r>
                        <a:rPr lang="en-GB" sz="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800" dirty="0" err="1" smtClean="0">
                          <a:solidFill>
                            <a:schemeClr val="tx1"/>
                          </a:solidFill>
                        </a:rPr>
                        <a:t>izin-izin</a:t>
                      </a:r>
                      <a:r>
                        <a:rPr lang="en-GB" sz="800" dirty="0" smtClean="0">
                          <a:solidFill>
                            <a:schemeClr val="tx1"/>
                          </a:solidFill>
                        </a:rPr>
                        <a:t> yang </a:t>
                      </a:r>
                      <a:r>
                        <a:rPr lang="en-GB" sz="800" dirty="0" err="1" smtClean="0">
                          <a:solidFill>
                            <a:schemeClr val="tx1"/>
                          </a:solidFill>
                        </a:rPr>
                        <a:t>terbit</a:t>
                      </a:r>
                      <a:endParaRPr lang="en-GB" sz="8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800" dirty="0" smtClean="0">
                          <a:solidFill>
                            <a:schemeClr val="tx1"/>
                          </a:solidFill>
                        </a:rPr>
                        <a:t>(905 </a:t>
                      </a:r>
                      <a:r>
                        <a:rPr lang="en-GB" sz="800" dirty="0" err="1" smtClean="0">
                          <a:solidFill>
                            <a:schemeClr val="tx1"/>
                          </a:solidFill>
                        </a:rPr>
                        <a:t>izin</a:t>
                      </a:r>
                      <a:r>
                        <a:rPr lang="en-GB" sz="8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GB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800" dirty="0" smtClean="0"/>
                        <a:t>206.553.000</a:t>
                      </a:r>
                      <a:endParaRPr lang="en-GB" sz="800" dirty="0"/>
                    </a:p>
                  </a:txBody>
                  <a:tcPr/>
                </a:tc>
              </a:tr>
              <a:tr h="398729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Operasional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Pelayanan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Perizinan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Bangunan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>
                          <a:solidFill>
                            <a:schemeClr val="tx1"/>
                          </a:solidFill>
                        </a:rPr>
                        <a:t>Jumlah</a:t>
                      </a:r>
                      <a:r>
                        <a:rPr lang="en-GB" sz="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800" dirty="0" err="1" smtClean="0">
                          <a:solidFill>
                            <a:schemeClr val="tx1"/>
                          </a:solidFill>
                        </a:rPr>
                        <a:t>izin-izin</a:t>
                      </a:r>
                      <a:r>
                        <a:rPr lang="en-GB" sz="800" dirty="0" smtClean="0">
                          <a:solidFill>
                            <a:schemeClr val="tx1"/>
                          </a:solidFill>
                        </a:rPr>
                        <a:t> yang </a:t>
                      </a:r>
                      <a:r>
                        <a:rPr lang="en-GB" sz="800" dirty="0" err="1" smtClean="0">
                          <a:solidFill>
                            <a:schemeClr val="tx1"/>
                          </a:solidFill>
                        </a:rPr>
                        <a:t>terbit</a:t>
                      </a:r>
                      <a:endParaRPr lang="en-GB" sz="8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800" dirty="0" smtClean="0">
                          <a:solidFill>
                            <a:schemeClr val="tx1"/>
                          </a:solidFill>
                        </a:rPr>
                        <a:t>(600 </a:t>
                      </a:r>
                      <a:r>
                        <a:rPr lang="en-GB" sz="800" dirty="0" err="1" smtClean="0">
                          <a:solidFill>
                            <a:schemeClr val="tx1"/>
                          </a:solidFill>
                        </a:rPr>
                        <a:t>izin</a:t>
                      </a:r>
                      <a:r>
                        <a:rPr lang="en-GB" sz="8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GB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800" dirty="0" smtClean="0"/>
                        <a:t>275.834.000</a:t>
                      </a:r>
                      <a:endParaRPr lang="en-GB" sz="800" dirty="0"/>
                    </a:p>
                  </a:txBody>
                  <a:tcPr/>
                </a:tc>
              </a:tr>
              <a:tr h="463735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Operasional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Pelayanan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Perizinan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Lingkungan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err="1" smtClean="0">
                          <a:solidFill>
                            <a:schemeClr val="tx1"/>
                          </a:solidFill>
                        </a:rPr>
                        <a:t>Jumlah</a:t>
                      </a:r>
                      <a:r>
                        <a:rPr lang="en-GB" sz="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800" dirty="0" err="1" smtClean="0">
                          <a:solidFill>
                            <a:schemeClr val="tx1"/>
                          </a:solidFill>
                        </a:rPr>
                        <a:t>izin-izin</a:t>
                      </a:r>
                      <a:r>
                        <a:rPr lang="en-GB" sz="800" dirty="0" smtClean="0">
                          <a:solidFill>
                            <a:schemeClr val="tx1"/>
                          </a:solidFill>
                        </a:rPr>
                        <a:t> yang </a:t>
                      </a:r>
                      <a:r>
                        <a:rPr lang="en-GB" sz="800" dirty="0" err="1" smtClean="0">
                          <a:solidFill>
                            <a:schemeClr val="tx1"/>
                          </a:solidFill>
                        </a:rPr>
                        <a:t>terbit</a:t>
                      </a:r>
                      <a:endParaRPr lang="en-GB" sz="8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800" dirty="0" smtClean="0">
                          <a:solidFill>
                            <a:schemeClr val="tx1"/>
                          </a:solidFill>
                        </a:rPr>
                        <a:t>(250 </a:t>
                      </a:r>
                      <a:r>
                        <a:rPr lang="en-GB" sz="800" dirty="0" err="1" smtClean="0">
                          <a:solidFill>
                            <a:schemeClr val="tx1"/>
                          </a:solidFill>
                        </a:rPr>
                        <a:t>izin</a:t>
                      </a:r>
                      <a:r>
                        <a:rPr lang="en-GB" sz="8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GB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800" dirty="0" smtClean="0"/>
                        <a:t>101.138.000</a:t>
                      </a:r>
                    </a:p>
                    <a:p>
                      <a:pPr algn="r"/>
                      <a:endParaRPr lang="en-GB" sz="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04248" y="6597352"/>
            <a:ext cx="2133600" cy="365125"/>
          </a:xfrm>
        </p:spPr>
        <p:txBody>
          <a:bodyPr/>
          <a:lstStyle/>
          <a:p>
            <a:fld id="{CF40B41D-FD10-4A38-B39B-626510BD49B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71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FF9933"/>
              </a:buClr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9933"/>
              </a:buClr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9933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9933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9933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id-ID" sz="1800"/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4114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FF9933"/>
              </a:buClr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9933"/>
              </a:buClr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9933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9933"/>
              </a:buClr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9933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id-ID" sz="1800"/>
          </a:p>
        </p:txBody>
      </p:sp>
      <p:grpSp>
        <p:nvGrpSpPr>
          <p:cNvPr id="41989" name="Group 1"/>
          <p:cNvGrpSpPr>
            <a:grpSpLocks/>
          </p:cNvGrpSpPr>
          <p:nvPr/>
        </p:nvGrpSpPr>
        <p:grpSpPr bwMode="auto">
          <a:xfrm>
            <a:off x="6915959" y="3429000"/>
            <a:ext cx="2184400" cy="2197100"/>
            <a:chOff x="1554684" y="3715319"/>
            <a:chExt cx="2010203" cy="2390172"/>
          </a:xfrm>
        </p:grpSpPr>
        <p:sp>
          <p:nvSpPr>
            <p:cNvPr id="22" name="Oval 21"/>
            <p:cNvSpPr/>
            <p:nvPr/>
          </p:nvSpPr>
          <p:spPr>
            <a:xfrm>
              <a:off x="1554684" y="3715319"/>
              <a:ext cx="2010203" cy="2390172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AU" altLang="en-US" dirty="0">
                <a:solidFill>
                  <a:schemeClr val="tx2"/>
                </a:solidFill>
              </a:endParaRPr>
            </a:p>
          </p:txBody>
        </p:sp>
        <p:sp>
          <p:nvSpPr>
            <p:cNvPr id="41998" name="TextBox 11"/>
            <p:cNvSpPr txBox="1">
              <a:spLocks noChangeArrowheads="1"/>
            </p:cNvSpPr>
            <p:nvPr/>
          </p:nvSpPr>
          <p:spPr bwMode="auto">
            <a:xfrm>
              <a:off x="2007575" y="4148796"/>
              <a:ext cx="1266790" cy="1272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F9933"/>
                </a:buClr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9933"/>
                </a:buClr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FF9933"/>
                </a:buClr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33"/>
                </a:buClr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FF9933"/>
                </a:buClr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9933"/>
                </a:buClr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9933"/>
                </a:buClr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9933"/>
                </a:buClr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9933"/>
                </a:buClr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400" b="1"/>
                <a:t>Si Uppit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id-ID" altLang="en-US" sz="1400" b="1"/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400" b="1">
                  <a:latin typeface="Calibri" pitchFamily="34" charset="0"/>
                </a:rPr>
                <a:t>Penerbitan SIUP dan TDP Dapat Ditunggu</a:t>
              </a:r>
              <a:endParaRPr lang="id-ID" altLang="en-US" sz="1400">
                <a:latin typeface="Calibri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866775" y="1401763"/>
            <a:ext cx="8097838" cy="22923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/>
              <a:t>Kemudahan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pemrosesan</a:t>
            </a:r>
            <a:r>
              <a:rPr lang="en-US" dirty="0"/>
              <a:t> </a:t>
            </a:r>
            <a:r>
              <a:rPr lang="en-US" dirty="0" err="1"/>
              <a:t>beberapa</a:t>
            </a:r>
            <a:r>
              <a:rPr lang="en-US" dirty="0"/>
              <a:t> </a:t>
            </a:r>
            <a:r>
              <a:rPr lang="en-US" dirty="0" err="1"/>
              <a:t>izin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simultan</a:t>
            </a:r>
            <a:r>
              <a:rPr lang="en-US" dirty="0"/>
              <a:t>/</a:t>
            </a:r>
            <a:r>
              <a:rPr lang="en-US" dirty="0" err="1"/>
              <a:t>pararel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dikemas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paket</a:t>
            </a:r>
            <a:r>
              <a:rPr lang="en-US" dirty="0"/>
              <a:t> </a:t>
            </a:r>
            <a:r>
              <a:rPr lang="en-US" dirty="0" err="1"/>
              <a:t>perizinan</a:t>
            </a:r>
            <a:r>
              <a:rPr lang="en-US" dirty="0"/>
              <a:t> (SIUP </a:t>
            </a:r>
            <a:r>
              <a:rPr lang="en-US" dirty="0" err="1"/>
              <a:t>dan</a:t>
            </a:r>
            <a:r>
              <a:rPr lang="en-US" dirty="0"/>
              <a:t> TDP)</a:t>
            </a:r>
          </a:p>
          <a:p>
            <a:pPr>
              <a:defRPr/>
            </a:pPr>
            <a:endParaRPr lang="en-US" sz="900" dirty="0"/>
          </a:p>
          <a:p>
            <a:pPr>
              <a:defRPr/>
            </a:pPr>
            <a:r>
              <a:rPr lang="en-US" dirty="0" err="1"/>
              <a:t>Paket</a:t>
            </a:r>
            <a:r>
              <a:rPr lang="en-US" dirty="0"/>
              <a:t> </a:t>
            </a:r>
            <a:r>
              <a:rPr lang="en-US" dirty="0" err="1"/>
              <a:t>Perizinan</a:t>
            </a:r>
            <a:r>
              <a:rPr lang="en-US" dirty="0"/>
              <a:t> </a:t>
            </a:r>
            <a:r>
              <a:rPr lang="en-US" dirty="0" err="1"/>
              <a:t>dimaksud</a:t>
            </a:r>
            <a:r>
              <a:rPr lang="en-US" dirty="0"/>
              <a:t> </a:t>
            </a:r>
            <a:r>
              <a:rPr lang="en-US" dirty="0" err="1"/>
              <a:t>merupakan</a:t>
            </a:r>
            <a:r>
              <a:rPr lang="en-US" dirty="0"/>
              <a:t> </a:t>
            </a:r>
            <a:r>
              <a:rPr lang="en-US" dirty="0" err="1"/>
              <a:t>perizinan</a:t>
            </a:r>
            <a:r>
              <a:rPr lang="en-US" dirty="0"/>
              <a:t> yang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ditunggu</a:t>
            </a:r>
            <a:r>
              <a:rPr lang="en-US" dirty="0"/>
              <a:t> </a:t>
            </a:r>
            <a:r>
              <a:rPr lang="en-US" dirty="0" err="1"/>
              <a:t>saat</a:t>
            </a:r>
            <a:r>
              <a:rPr lang="en-US" dirty="0"/>
              <a:t> </a:t>
            </a:r>
            <a:r>
              <a:rPr lang="en-US" dirty="0" err="1"/>
              <a:t>permohonan</a:t>
            </a:r>
            <a:r>
              <a:rPr lang="en-US" dirty="0"/>
              <a:t> </a:t>
            </a:r>
            <a:r>
              <a:rPr lang="en-US" dirty="0" err="1"/>
              <a:t>disampaikan</a:t>
            </a:r>
            <a:r>
              <a:rPr lang="en-US" dirty="0"/>
              <a:t> </a:t>
            </a:r>
            <a:r>
              <a:rPr lang="en-US" dirty="0" err="1"/>
              <a:t>sampai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penerbitan</a:t>
            </a:r>
            <a:r>
              <a:rPr lang="en-US" dirty="0"/>
              <a:t> </a:t>
            </a:r>
            <a:r>
              <a:rPr lang="en-US" dirty="0" err="1"/>
              <a:t>izinnya</a:t>
            </a:r>
            <a:endParaRPr lang="en-US" dirty="0"/>
          </a:p>
          <a:p>
            <a:pPr>
              <a:defRPr/>
            </a:pPr>
            <a:endParaRPr lang="en-US" sz="800" dirty="0"/>
          </a:p>
          <a:p>
            <a:pPr>
              <a:defRPr/>
            </a:pPr>
            <a:r>
              <a:rPr lang="en-US" dirty="0" err="1"/>
              <a:t>Terdapat</a:t>
            </a:r>
            <a:r>
              <a:rPr lang="en-US" dirty="0"/>
              <a:t> 2(</a:t>
            </a:r>
            <a:r>
              <a:rPr lang="en-US" dirty="0" err="1"/>
              <a:t>Dua</a:t>
            </a:r>
            <a:r>
              <a:rPr lang="en-US" dirty="0"/>
              <a:t>) </a:t>
            </a:r>
            <a:r>
              <a:rPr lang="en-US" dirty="0" err="1"/>
              <a:t>jenis</a:t>
            </a:r>
            <a:r>
              <a:rPr lang="en-US" dirty="0"/>
              <a:t> </a:t>
            </a:r>
            <a:r>
              <a:rPr lang="en-US" dirty="0" err="1"/>
              <a:t>perizinan</a:t>
            </a:r>
            <a:r>
              <a:rPr lang="en-US" dirty="0"/>
              <a:t> yang </a:t>
            </a:r>
            <a:r>
              <a:rPr lang="en-US" dirty="0" err="1"/>
              <a:t>mendukung</a:t>
            </a:r>
            <a:r>
              <a:rPr lang="en-US" dirty="0"/>
              <a:t> </a:t>
            </a:r>
            <a:r>
              <a:rPr lang="en-GB" dirty="0"/>
              <a:t>Si </a:t>
            </a:r>
            <a:r>
              <a:rPr lang="en-GB" dirty="0" err="1"/>
              <a:t>Uppit</a:t>
            </a:r>
            <a:endParaRPr lang="en-GB" dirty="0"/>
          </a:p>
          <a:p>
            <a:pPr marL="342900" indent="-342900">
              <a:buFontTx/>
              <a:buAutoNum type="arabicPeriod"/>
              <a:defRPr/>
            </a:pPr>
            <a:r>
              <a:rPr lang="en-GB" dirty="0"/>
              <a:t>Surat </a:t>
            </a:r>
            <a:r>
              <a:rPr lang="en-GB" dirty="0" err="1"/>
              <a:t>Izin</a:t>
            </a:r>
            <a:r>
              <a:rPr lang="en-GB" dirty="0"/>
              <a:t> Usaha </a:t>
            </a:r>
            <a:r>
              <a:rPr lang="en-GB" dirty="0" err="1"/>
              <a:t>Perdagangan</a:t>
            </a:r>
            <a:r>
              <a:rPr lang="id-ID" dirty="0"/>
              <a:t> (</a:t>
            </a:r>
            <a:r>
              <a:rPr lang="en-GB" dirty="0"/>
              <a:t>SIUP</a:t>
            </a:r>
            <a:r>
              <a:rPr lang="id-ID" dirty="0"/>
              <a:t>) dan </a:t>
            </a:r>
            <a:endParaRPr lang="en-GB" dirty="0"/>
          </a:p>
          <a:p>
            <a:pPr marL="342900" indent="-342900">
              <a:buFontTx/>
              <a:buAutoNum type="arabicPeriod"/>
              <a:defRPr/>
            </a:pPr>
            <a:r>
              <a:rPr lang="en-GB" dirty="0"/>
              <a:t>p</a:t>
            </a:r>
            <a:r>
              <a:rPr lang="id-ID" dirty="0"/>
              <a:t>erizinan Tanda Daftar Perusahaan (TDP).</a:t>
            </a:r>
            <a:r>
              <a:rPr lang="en-GB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995363" y="3661554"/>
            <a:ext cx="5881687" cy="224631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en-GB" sz="1400" dirty="0"/>
              <a:t>P</a:t>
            </a:r>
            <a:r>
              <a:rPr lang="en-US" sz="1400" dirty="0" err="1"/>
              <a:t>elaksanaan</a:t>
            </a:r>
            <a:r>
              <a:rPr lang="en-US" sz="1400" dirty="0"/>
              <a:t> </a:t>
            </a:r>
            <a:r>
              <a:rPr lang="id-ID" sz="1400" dirty="0"/>
              <a:t>pemrosesan </a:t>
            </a:r>
            <a:r>
              <a:rPr lang="en-GB" sz="1400" dirty="0"/>
              <a:t>2</a:t>
            </a:r>
            <a:r>
              <a:rPr lang="id-ID" sz="1400" dirty="0"/>
              <a:t> </a:t>
            </a:r>
            <a:r>
              <a:rPr lang="en-GB" sz="1400" dirty="0" err="1"/>
              <a:t>jenis</a:t>
            </a:r>
            <a:r>
              <a:rPr lang="id-ID" sz="1400" dirty="0"/>
              <a:t> izin </a:t>
            </a:r>
            <a:r>
              <a:rPr lang="en-GB" sz="1400" dirty="0" err="1"/>
              <a:t>dimaksud</a:t>
            </a:r>
            <a:r>
              <a:rPr lang="en-GB" sz="1400" dirty="0"/>
              <a:t> </a:t>
            </a:r>
            <a:r>
              <a:rPr lang="en-GB" sz="1400" dirty="0" err="1"/>
              <a:t>biasanya</a:t>
            </a:r>
            <a:r>
              <a:rPr lang="en-GB" sz="1400" dirty="0"/>
              <a:t> </a:t>
            </a:r>
            <a:r>
              <a:rPr lang="en-GB" sz="1400" dirty="0" err="1"/>
              <a:t>dilaksanakan</a:t>
            </a:r>
            <a:r>
              <a:rPr lang="en-GB" sz="1400" dirty="0"/>
              <a:t> </a:t>
            </a:r>
            <a:r>
              <a:rPr lang="en-GB" sz="1400" dirty="0" err="1"/>
              <a:t>berjenjang</a:t>
            </a:r>
            <a:r>
              <a:rPr lang="en-GB" sz="1400" dirty="0"/>
              <a:t> </a:t>
            </a:r>
            <a:r>
              <a:rPr lang="en-GB" sz="1400" dirty="0" err="1"/>
              <a:t>dan</a:t>
            </a:r>
            <a:r>
              <a:rPr lang="en-GB" sz="1400" dirty="0"/>
              <a:t> </a:t>
            </a:r>
            <a:r>
              <a:rPr lang="en-GB" sz="1400" dirty="0" err="1"/>
              <a:t>perizinan</a:t>
            </a:r>
            <a:r>
              <a:rPr lang="en-GB" sz="1400" dirty="0"/>
              <a:t> </a:t>
            </a:r>
            <a:r>
              <a:rPr lang="en-GB" sz="1400" dirty="0" err="1"/>
              <a:t>awal</a:t>
            </a:r>
            <a:r>
              <a:rPr lang="en-GB" sz="1400" dirty="0"/>
              <a:t> </a:t>
            </a:r>
            <a:r>
              <a:rPr lang="en-GB" sz="1400" dirty="0" err="1"/>
              <a:t>menjadi</a:t>
            </a:r>
            <a:r>
              <a:rPr lang="en-GB" sz="1400" dirty="0"/>
              <a:t> </a:t>
            </a:r>
            <a:r>
              <a:rPr lang="en-GB" sz="1400" dirty="0" err="1"/>
              <a:t>persyaratan</a:t>
            </a:r>
            <a:r>
              <a:rPr lang="en-GB" sz="1400" dirty="0"/>
              <a:t> </a:t>
            </a:r>
            <a:r>
              <a:rPr lang="en-GB" sz="1400" dirty="0" err="1"/>
              <a:t>untuk</a:t>
            </a:r>
            <a:r>
              <a:rPr lang="en-GB" sz="1400" dirty="0"/>
              <a:t> </a:t>
            </a:r>
            <a:r>
              <a:rPr lang="en-GB" sz="1400" dirty="0" err="1"/>
              <a:t>perizinan</a:t>
            </a:r>
            <a:r>
              <a:rPr lang="en-GB" sz="1400" dirty="0"/>
              <a:t> </a:t>
            </a:r>
            <a:r>
              <a:rPr lang="en-GB" sz="1400" dirty="0" err="1"/>
              <a:t>tahap</a:t>
            </a:r>
            <a:r>
              <a:rPr lang="en-GB" sz="1400" dirty="0"/>
              <a:t> </a:t>
            </a:r>
            <a:r>
              <a:rPr lang="en-GB" sz="1400" dirty="0" err="1"/>
              <a:t>selanjutnya</a:t>
            </a:r>
            <a:r>
              <a:rPr lang="en-GB" sz="1400" dirty="0"/>
              <a:t>.</a:t>
            </a:r>
          </a:p>
          <a:p>
            <a:pPr>
              <a:defRPr/>
            </a:pPr>
            <a:endParaRPr lang="en-GB" sz="1400" dirty="0"/>
          </a:p>
          <a:p>
            <a:pPr algn="just">
              <a:defRPr/>
            </a:pPr>
            <a:r>
              <a:rPr lang="en-GB" sz="1400" dirty="0" err="1"/>
              <a:t>Untuk</a:t>
            </a:r>
            <a:r>
              <a:rPr lang="en-GB" sz="1400" dirty="0"/>
              <a:t> </a:t>
            </a:r>
            <a:r>
              <a:rPr lang="en-GB" sz="1400" dirty="0" err="1"/>
              <a:t>mempermudah</a:t>
            </a:r>
            <a:r>
              <a:rPr lang="en-GB" sz="1400" dirty="0"/>
              <a:t> </a:t>
            </a:r>
            <a:r>
              <a:rPr lang="en-GB" sz="1400" dirty="0" err="1"/>
              <a:t>layanan</a:t>
            </a:r>
            <a:r>
              <a:rPr lang="en-GB" sz="1400" dirty="0"/>
              <a:t> </a:t>
            </a:r>
            <a:r>
              <a:rPr lang="en-GB" sz="1400" dirty="0" err="1"/>
              <a:t>perizinan</a:t>
            </a:r>
            <a:r>
              <a:rPr lang="en-GB" sz="1400" dirty="0"/>
              <a:t> </a:t>
            </a:r>
            <a:r>
              <a:rPr lang="en-GB" sz="1400" dirty="0" err="1"/>
              <a:t>sehingga</a:t>
            </a:r>
            <a:r>
              <a:rPr lang="en-GB" sz="1400" dirty="0"/>
              <a:t> proses </a:t>
            </a:r>
            <a:r>
              <a:rPr lang="en-GB" sz="1400" dirty="0" err="1"/>
              <a:t>lebih</a:t>
            </a:r>
            <a:r>
              <a:rPr lang="en-GB" sz="1400" dirty="0"/>
              <a:t> </a:t>
            </a:r>
            <a:r>
              <a:rPr lang="en-GB" sz="1400" dirty="0" err="1"/>
              <a:t>cepat</a:t>
            </a:r>
            <a:r>
              <a:rPr lang="en-GB" sz="1400" dirty="0"/>
              <a:t>, </a:t>
            </a:r>
            <a:r>
              <a:rPr lang="en-GB" sz="1400" dirty="0" err="1"/>
              <a:t>efektif</a:t>
            </a:r>
            <a:r>
              <a:rPr lang="en-GB" sz="1400" dirty="0"/>
              <a:t> </a:t>
            </a:r>
            <a:r>
              <a:rPr lang="en-GB" sz="1400" dirty="0" err="1"/>
              <a:t>dan</a:t>
            </a:r>
            <a:r>
              <a:rPr lang="en-GB" sz="1400" dirty="0"/>
              <a:t> </a:t>
            </a:r>
            <a:r>
              <a:rPr lang="en-GB" sz="1400" dirty="0" err="1"/>
              <a:t>efisien</a:t>
            </a:r>
            <a:r>
              <a:rPr lang="en-GB" sz="1400" dirty="0"/>
              <a:t>, </a:t>
            </a:r>
            <a:r>
              <a:rPr lang="en-GB" sz="1400" dirty="0" err="1"/>
              <a:t>maka</a:t>
            </a:r>
            <a:r>
              <a:rPr lang="en-GB" sz="1400" dirty="0"/>
              <a:t> </a:t>
            </a:r>
            <a:r>
              <a:rPr lang="en-GB" sz="1400" dirty="0" err="1"/>
              <a:t>perlu</a:t>
            </a:r>
            <a:r>
              <a:rPr lang="en-GB" sz="1400" dirty="0"/>
              <a:t> </a:t>
            </a:r>
            <a:r>
              <a:rPr lang="en-GB" sz="1400" dirty="0" err="1"/>
              <a:t>dilakukan</a:t>
            </a:r>
            <a:r>
              <a:rPr lang="en-GB" sz="1400" dirty="0"/>
              <a:t> </a:t>
            </a:r>
            <a:r>
              <a:rPr lang="en-GB" sz="1400" dirty="0" err="1"/>
              <a:t>inovasi</a:t>
            </a:r>
            <a:r>
              <a:rPr lang="en-GB" sz="1400" dirty="0"/>
              <a:t> </a:t>
            </a:r>
            <a:r>
              <a:rPr lang="en-GB" sz="1400" dirty="0" err="1"/>
              <a:t>dengan</a:t>
            </a:r>
            <a:r>
              <a:rPr lang="en-GB" sz="1400" dirty="0"/>
              <a:t> </a:t>
            </a:r>
            <a:r>
              <a:rPr lang="en-GB" sz="1400" dirty="0" err="1"/>
              <a:t>paket</a:t>
            </a:r>
            <a:r>
              <a:rPr lang="en-GB" sz="1400" dirty="0"/>
              <a:t> </a:t>
            </a:r>
            <a:r>
              <a:rPr lang="en-GB" sz="1400" dirty="0" err="1"/>
              <a:t>layanan</a:t>
            </a:r>
            <a:r>
              <a:rPr lang="en-GB" sz="1400" dirty="0"/>
              <a:t> </a:t>
            </a:r>
            <a:r>
              <a:rPr lang="en-GB" sz="1400" dirty="0" err="1"/>
              <a:t>perizinan</a:t>
            </a:r>
            <a:r>
              <a:rPr lang="en-GB" sz="1400" dirty="0"/>
              <a:t>, </a:t>
            </a:r>
            <a:r>
              <a:rPr lang="en-GB" sz="1400" dirty="0" err="1"/>
              <a:t>atau</a:t>
            </a:r>
            <a:r>
              <a:rPr lang="en-GB" sz="1400" dirty="0"/>
              <a:t> </a:t>
            </a:r>
            <a:r>
              <a:rPr lang="en-GB" sz="1400" dirty="0" err="1"/>
              <a:t>layanan</a:t>
            </a:r>
            <a:r>
              <a:rPr lang="en-GB" sz="1400" dirty="0"/>
              <a:t> </a:t>
            </a:r>
            <a:r>
              <a:rPr lang="en-GB" sz="1400" dirty="0" err="1"/>
              <a:t>perizinan</a:t>
            </a:r>
            <a:r>
              <a:rPr lang="en-GB" sz="1400" dirty="0"/>
              <a:t> </a:t>
            </a:r>
            <a:r>
              <a:rPr lang="en-GB" sz="1400" dirty="0" err="1"/>
              <a:t>pararel</a:t>
            </a:r>
            <a:r>
              <a:rPr lang="en-GB" sz="1400" dirty="0"/>
              <a:t>. </a:t>
            </a:r>
            <a:r>
              <a:rPr lang="en-GB" sz="1400" b="1" dirty="0" err="1"/>
              <a:t>Sehingga</a:t>
            </a:r>
            <a:r>
              <a:rPr lang="en-GB" sz="1400" b="1" dirty="0"/>
              <a:t> </a:t>
            </a:r>
            <a:r>
              <a:rPr lang="en-GB" sz="1400" b="1" dirty="0" err="1"/>
              <a:t>perizinan</a:t>
            </a:r>
            <a:r>
              <a:rPr lang="en-GB" sz="1400" b="1" dirty="0"/>
              <a:t> SIUP, </a:t>
            </a:r>
            <a:r>
              <a:rPr lang="en-GB" sz="1400" b="1" dirty="0" err="1"/>
              <a:t>dan</a:t>
            </a:r>
            <a:r>
              <a:rPr lang="en-GB" sz="1400" b="1" dirty="0"/>
              <a:t> TDP </a:t>
            </a:r>
            <a:r>
              <a:rPr lang="en-GB" sz="1400" b="1" dirty="0" err="1"/>
              <a:t>dapat</a:t>
            </a:r>
            <a:r>
              <a:rPr lang="en-GB" sz="1400" b="1" dirty="0"/>
              <a:t> </a:t>
            </a:r>
            <a:r>
              <a:rPr lang="en-GB" sz="1400" b="1" dirty="0" err="1"/>
              <a:t>dilakukan</a:t>
            </a:r>
            <a:r>
              <a:rPr lang="en-GB" sz="1400" b="1" dirty="0"/>
              <a:t> </a:t>
            </a:r>
            <a:r>
              <a:rPr lang="id-ID" sz="1400" b="1" dirty="0"/>
              <a:t>sekaligus dalam waktu bersamaa</a:t>
            </a:r>
            <a:r>
              <a:rPr lang="en-GB" sz="1400" b="1" dirty="0"/>
              <a:t>n </a:t>
            </a:r>
            <a:r>
              <a:rPr lang="en-GB" sz="1400" b="1" dirty="0" err="1"/>
              <a:t>dan</a:t>
            </a:r>
            <a:r>
              <a:rPr lang="en-GB" sz="1400" b="1" dirty="0"/>
              <a:t> </a:t>
            </a:r>
            <a:r>
              <a:rPr lang="en-GB" sz="1400" b="1" dirty="0" err="1"/>
              <a:t>diterbitkan</a:t>
            </a:r>
            <a:r>
              <a:rPr lang="en-GB" sz="1400" b="1" dirty="0"/>
              <a:t> </a:t>
            </a:r>
            <a:r>
              <a:rPr lang="en-GB" sz="1400" b="1" dirty="0" err="1"/>
              <a:t>pada</a:t>
            </a:r>
            <a:r>
              <a:rPr lang="en-GB" sz="1400" b="1" dirty="0"/>
              <a:t> </a:t>
            </a:r>
            <a:r>
              <a:rPr lang="en-GB" sz="1400" b="1" dirty="0" err="1"/>
              <a:t>saat</a:t>
            </a:r>
            <a:r>
              <a:rPr lang="en-GB" sz="1400" b="1" dirty="0"/>
              <a:t> </a:t>
            </a:r>
            <a:r>
              <a:rPr lang="en-GB" sz="1400" b="1" dirty="0" err="1"/>
              <a:t>itu</a:t>
            </a:r>
            <a:r>
              <a:rPr lang="en-GB" sz="1400" b="1" dirty="0"/>
              <a:t> juga /BISA DITUNGGU (</a:t>
            </a:r>
            <a:r>
              <a:rPr lang="en-GB" sz="1400" b="1" dirty="0" err="1"/>
              <a:t>apabila</a:t>
            </a:r>
            <a:r>
              <a:rPr lang="en-GB" sz="1400" b="1" dirty="0"/>
              <a:t> </a:t>
            </a:r>
            <a:r>
              <a:rPr lang="en-GB" sz="1400" b="1" dirty="0" err="1"/>
              <a:t>sudah</a:t>
            </a:r>
            <a:r>
              <a:rPr lang="en-GB" sz="1400" b="1" dirty="0"/>
              <a:t> </a:t>
            </a:r>
            <a:r>
              <a:rPr lang="en-GB" sz="1400" b="1" dirty="0" err="1"/>
              <a:t>lengkap</a:t>
            </a:r>
            <a:r>
              <a:rPr lang="en-GB" sz="1400" b="1" dirty="0"/>
              <a:t> </a:t>
            </a:r>
            <a:r>
              <a:rPr lang="en-GB" sz="1400" b="1" dirty="0" err="1"/>
              <a:t>dan</a:t>
            </a:r>
            <a:r>
              <a:rPr lang="en-GB" sz="1400" b="1" dirty="0"/>
              <a:t> </a:t>
            </a:r>
            <a:r>
              <a:rPr lang="en-GB" sz="1400" b="1" dirty="0" err="1"/>
              <a:t>benar</a:t>
            </a:r>
            <a:r>
              <a:rPr lang="en-GB" sz="1400" b="1" dirty="0"/>
              <a:t>)</a:t>
            </a:r>
            <a:endParaRPr lang="en-GB" sz="1400" dirty="0"/>
          </a:p>
        </p:txBody>
      </p:sp>
      <p:sp>
        <p:nvSpPr>
          <p:cNvPr id="15" name="Arrow: Pentagon 2"/>
          <p:cNvSpPr/>
          <p:nvPr/>
        </p:nvSpPr>
        <p:spPr bwMode="auto">
          <a:xfrm>
            <a:off x="6875403" y="5626099"/>
            <a:ext cx="2087563" cy="792163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en-AU" sz="1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Kedepan</a:t>
            </a:r>
            <a:r>
              <a:rPr lang="en-AU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AU" sz="1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memakai</a:t>
            </a:r>
            <a:r>
              <a:rPr lang="en-AU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AU" sz="1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sistem</a:t>
            </a:r>
            <a:r>
              <a:rPr lang="en-AU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digital signature</a:t>
            </a:r>
          </a:p>
        </p:txBody>
      </p:sp>
      <p:sp>
        <p:nvSpPr>
          <p:cNvPr id="16" name="Arrow: Chevron 4"/>
          <p:cNvSpPr/>
          <p:nvPr/>
        </p:nvSpPr>
        <p:spPr bwMode="auto">
          <a:xfrm>
            <a:off x="8717084" y="5636110"/>
            <a:ext cx="431800" cy="742950"/>
          </a:xfrm>
          <a:prstGeom prst="chevron">
            <a:avLst>
              <a:gd name="adj" fmla="val 5293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AU">
              <a:solidFill>
                <a:schemeClr val="tx1"/>
              </a:solidFill>
            </a:endParaRPr>
          </a:p>
        </p:txBody>
      </p:sp>
      <p:sp>
        <p:nvSpPr>
          <p:cNvPr id="18" name="Arrow: Chevron 5"/>
          <p:cNvSpPr/>
          <p:nvPr/>
        </p:nvSpPr>
        <p:spPr bwMode="auto">
          <a:xfrm>
            <a:off x="8569555" y="5612985"/>
            <a:ext cx="430212" cy="733425"/>
          </a:xfrm>
          <a:prstGeom prst="chevron">
            <a:avLst>
              <a:gd name="adj" fmla="val 4705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AU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772400" y="152400"/>
            <a:ext cx="114300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8000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1" name="Text Placeholder 4"/>
          <p:cNvSpPr txBox="1">
            <a:spLocks/>
          </p:cNvSpPr>
          <p:nvPr/>
        </p:nvSpPr>
        <p:spPr>
          <a:xfrm>
            <a:off x="609600" y="381000"/>
            <a:ext cx="8029575" cy="102552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GB" sz="4800" b="1" kern="0" spc="880" dirty="0" smtClean="0">
                <a:latin typeface="Oswald" pitchFamily="2" charset="0"/>
                <a:ea typeface="+mj-ea"/>
                <a:cs typeface="+mj-cs"/>
              </a:rPr>
              <a:t>Si </a:t>
            </a:r>
            <a:r>
              <a:rPr lang="en-GB" sz="4800" b="1" kern="0" spc="880" dirty="0" err="1" smtClean="0">
                <a:latin typeface="Oswald" pitchFamily="2" charset="0"/>
                <a:ea typeface="+mj-ea"/>
                <a:cs typeface="+mj-cs"/>
              </a:rPr>
              <a:t>Uppit</a:t>
            </a:r>
            <a:endParaRPr lang="en-GB" sz="4800" b="1" kern="0" spc="880" dirty="0">
              <a:latin typeface="Oswald" pitchFamily="2" charset="0"/>
              <a:ea typeface="+mj-ea"/>
              <a:cs typeface="+mj-cs"/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4312" y="6237312"/>
            <a:ext cx="2133600" cy="476250"/>
          </a:xfrm>
        </p:spPr>
        <p:txBody>
          <a:bodyPr/>
          <a:lstStyle/>
          <a:p>
            <a:fld id="{CF40B41D-FD10-4A38-B39B-626510BD49B7}" type="slidenum">
              <a:rPr lang="en-US" sz="1800" b="1" smtClean="0"/>
              <a:pPr/>
              <a:t>50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4156626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70485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  <a:latin typeface="Calisto MT" panose="02040603050505030304" pitchFamily="18" charset="0"/>
              </a:rPr>
              <a:t>LAYANAN E-PERIZINAN</a:t>
            </a:r>
            <a:endParaRPr lang="id-ID" dirty="0">
              <a:solidFill>
                <a:schemeClr val="tx1"/>
              </a:solidFill>
              <a:latin typeface="Calisto MT" panose="02040603050505030304" pitchFamily="18" charset="0"/>
            </a:endParaRPr>
          </a:p>
        </p:txBody>
      </p:sp>
      <p:pic>
        <p:nvPicPr>
          <p:cNvPr id="38915" name="Picture 2" descr="D:\gambar web perizinan\WEBSIT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5925" y="2420938"/>
            <a:ext cx="8164513" cy="3240087"/>
          </a:xfrm>
        </p:spPr>
      </p:pic>
      <p:sp>
        <p:nvSpPr>
          <p:cNvPr id="7" name="TextBox 6"/>
          <p:cNvSpPr txBox="1"/>
          <p:nvPr/>
        </p:nvSpPr>
        <p:spPr>
          <a:xfrm>
            <a:off x="1258888" y="1477963"/>
            <a:ext cx="6400800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Website </a:t>
            </a:r>
            <a:r>
              <a:rPr lang="en-GB" sz="24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Dinas</a:t>
            </a:r>
            <a:r>
              <a:rPr lang="en-GB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GB" sz="24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Penanaman</a:t>
            </a:r>
            <a:r>
              <a:rPr lang="en-GB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Modal </a:t>
            </a:r>
            <a:r>
              <a:rPr lang="en-GB" sz="24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dan</a:t>
            </a:r>
            <a:r>
              <a:rPr lang="en-GB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PTSP :</a:t>
            </a:r>
          </a:p>
          <a:p>
            <a:pPr>
              <a:defRPr/>
            </a:pPr>
            <a:r>
              <a:rPr lang="en-GB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perijinan.gresikkab.go.id</a:t>
            </a:r>
          </a:p>
        </p:txBody>
      </p:sp>
      <p:pic>
        <p:nvPicPr>
          <p:cNvPr id="3891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95400"/>
            <a:ext cx="118427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4312" y="6237312"/>
            <a:ext cx="2133600" cy="476250"/>
          </a:xfrm>
        </p:spPr>
        <p:txBody>
          <a:bodyPr/>
          <a:lstStyle/>
          <a:p>
            <a:fld id="{CF40B41D-FD10-4A38-B39B-626510BD49B7}" type="slidenum">
              <a:rPr lang="en-US" sz="1800" b="1" smtClean="0"/>
              <a:pPr/>
              <a:t>51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8369838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6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32887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179388"/>
            <a:ext cx="82296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3100" dirty="0" smtClean="0">
                <a:effectLst/>
              </a:rPr>
              <a:t>LAYANAN PERIZINAN ONLINE</a:t>
            </a:r>
            <a:r>
              <a:rPr lang="en-GB" sz="1800" dirty="0" smtClean="0">
                <a:effectLst/>
              </a:rPr>
              <a:t/>
            </a:r>
            <a:br>
              <a:rPr lang="en-GB" sz="1800" dirty="0" smtClean="0">
                <a:effectLst/>
              </a:rPr>
            </a:br>
            <a:r>
              <a:rPr lang="en-GB" sz="2000" dirty="0" err="1" smtClean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Pemohon</a:t>
            </a:r>
            <a:r>
              <a:rPr lang="en-GB" sz="2000" dirty="0" smtClean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GB" sz="2000" dirty="0" err="1" smtClean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bisa</a:t>
            </a:r>
            <a:r>
              <a:rPr lang="en-GB" sz="2000" dirty="0" smtClean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GB" sz="2000" dirty="0" err="1" smtClean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mendaftarkan</a:t>
            </a:r>
            <a:r>
              <a:rPr lang="en-GB" sz="2000" dirty="0" smtClean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GB" sz="2000" dirty="0" err="1" smtClean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izin</a:t>
            </a:r>
            <a:r>
              <a:rPr lang="en-GB" sz="2000" dirty="0" smtClean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GB" sz="2000" dirty="0" err="1" smtClean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secara</a:t>
            </a:r>
            <a:r>
              <a:rPr lang="en-GB" sz="2000" dirty="0" smtClean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 online (</a:t>
            </a:r>
            <a:r>
              <a:rPr lang="en-GB" sz="2000" dirty="0" err="1" smtClean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tidak</a:t>
            </a:r>
            <a:r>
              <a:rPr lang="en-GB" sz="2000" dirty="0" smtClean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GB" sz="2000" dirty="0" err="1" smtClean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harus</a:t>
            </a:r>
            <a:r>
              <a:rPr lang="en-GB" sz="2000" dirty="0" smtClean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GB" sz="2000" dirty="0" err="1" smtClean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datang</a:t>
            </a:r>
            <a:r>
              <a:rPr lang="en-GB" sz="2000" dirty="0" smtClean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GB" sz="2000" dirty="0" err="1" smtClean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ke</a:t>
            </a:r>
            <a:r>
              <a:rPr lang="en-GB" sz="2000" dirty="0" smtClean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GB" sz="2000" dirty="0" err="1" smtClean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kantor</a:t>
            </a:r>
            <a:r>
              <a:rPr lang="en-GB" sz="2000" dirty="0" smtClean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)</a:t>
            </a:r>
            <a:r>
              <a:rPr lang="en-GB" sz="1200" dirty="0" smtClean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en-GB" sz="1200" dirty="0" smtClean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GB" sz="1200" dirty="0" smtClean="0">
                <a:effectLst/>
              </a:rPr>
              <a:t> </a:t>
            </a:r>
          </a:p>
        </p:txBody>
      </p:sp>
      <p:pic>
        <p:nvPicPr>
          <p:cNvPr id="39940" name="Content Placeholder 2" descr="D:\gambar web perizinan\DPM PTSP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341438"/>
            <a:ext cx="7489825" cy="3802062"/>
          </a:xfrm>
        </p:spPr>
      </p:pic>
      <p:sp>
        <p:nvSpPr>
          <p:cNvPr id="39941" name="TextBox 3"/>
          <p:cNvSpPr txBox="1">
            <a:spLocks noChangeArrowheads="1"/>
          </p:cNvSpPr>
          <p:nvPr/>
        </p:nvSpPr>
        <p:spPr bwMode="auto">
          <a:xfrm>
            <a:off x="355600" y="5421313"/>
            <a:ext cx="87122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200" b="1">
                <a:solidFill>
                  <a:schemeClr val="tx1"/>
                </a:solidFill>
                <a:latin typeface="Rockwell" pitchFamily="18" charset="0"/>
                <a:cs typeface="Segoe UI Light" pitchFamily="34" charset="0"/>
              </a:rPr>
              <a:t>√ Jika lengkap akan diberi nomer register yang diinformasikan melalui email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200" b="1">
                <a:solidFill>
                  <a:schemeClr val="tx1"/>
                </a:solidFill>
                <a:latin typeface="Rockwell" pitchFamily="18" charset="0"/>
                <a:cs typeface="Segoe UI Light" pitchFamily="34" charset="0"/>
              </a:rPr>
              <a:t>√ Dilakukan klarifikasi kebenaran dokumen persyaratan pada saat pemohon hadir ke DPMPTSP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1200" b="1">
                <a:solidFill>
                  <a:schemeClr val="tx1"/>
                </a:solidFill>
                <a:latin typeface="Rockwell" pitchFamily="18" charset="0"/>
                <a:cs typeface="Segoe UI Light" pitchFamily="34" charset="0"/>
              </a:rPr>
              <a:t>√ Proses selanjutnya dilaksanakan oleh Back office sesuai SOP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1200" b="1">
              <a:solidFill>
                <a:schemeClr val="tx1"/>
              </a:solidFill>
              <a:latin typeface="Century Schoolbook" pitchFamily="18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7950" y="188913"/>
            <a:ext cx="863600" cy="1008062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400" b="1" dirty="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4312" y="6237312"/>
            <a:ext cx="2133600" cy="476250"/>
          </a:xfrm>
        </p:spPr>
        <p:txBody>
          <a:bodyPr/>
          <a:lstStyle/>
          <a:p>
            <a:fld id="{CF40B41D-FD10-4A38-B39B-626510BD49B7}" type="slidenum">
              <a:rPr lang="en-US" sz="1800" b="1" smtClean="0"/>
              <a:pPr/>
              <a:t>52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9287727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32887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988" y="333375"/>
            <a:ext cx="7993062" cy="990600"/>
          </a:xfrm>
        </p:spPr>
        <p:txBody>
          <a:bodyPr>
            <a:normAutofit fontScale="90000"/>
          </a:bodyPr>
          <a:lstStyle/>
          <a:p>
            <a:pPr marL="266700" indent="-266700" fontAlgn="auto">
              <a:spcAft>
                <a:spcPts val="0"/>
              </a:spcAft>
              <a:defRPr/>
            </a:pPr>
            <a:r>
              <a:rPr lang="en-GB" sz="2200" dirty="0">
                <a:latin typeface="Perpetua" pitchFamily="18" charset="0"/>
              </a:rPr>
              <a:t> </a:t>
            </a:r>
            <a:r>
              <a:rPr lang="en-GB" sz="2200" dirty="0" smtClean="0">
                <a:latin typeface="Perpetua" pitchFamily="18" charset="0"/>
              </a:rPr>
              <a:t>    </a:t>
            </a:r>
            <a:r>
              <a:rPr lang="en-GB" sz="2700" dirty="0" smtClean="0">
                <a:effectLst/>
              </a:rPr>
              <a:t>APLIKASI LAYANAN PENGADUAN MASYARAKAT</a:t>
            </a:r>
            <a:r>
              <a:rPr lang="en-GB" sz="2700" dirty="0" smtClean="0"/>
              <a:t/>
            </a:r>
            <a:br>
              <a:rPr lang="en-GB" sz="2700" dirty="0" smtClean="0"/>
            </a:br>
            <a:r>
              <a:rPr lang="en-GB" sz="1600" dirty="0" err="1" smtClean="0">
                <a:effectLst/>
                <a:latin typeface="Perpetua" pitchFamily="18" charset="0"/>
              </a:rPr>
              <a:t>Masyarakat</a:t>
            </a:r>
            <a:r>
              <a:rPr lang="en-GB" sz="1600" dirty="0" smtClean="0">
                <a:effectLst/>
                <a:latin typeface="Perpetua" pitchFamily="18" charset="0"/>
              </a:rPr>
              <a:t> </a:t>
            </a:r>
            <a:r>
              <a:rPr lang="en-GB" sz="1600" dirty="0" err="1" smtClean="0">
                <a:effectLst/>
                <a:latin typeface="Perpetua" pitchFamily="18" charset="0"/>
              </a:rPr>
              <a:t>bisa</a:t>
            </a:r>
            <a:r>
              <a:rPr lang="en-GB" sz="1600" dirty="0" smtClean="0">
                <a:effectLst/>
                <a:latin typeface="Perpetua" pitchFamily="18" charset="0"/>
              </a:rPr>
              <a:t> </a:t>
            </a:r>
            <a:r>
              <a:rPr lang="en-GB" sz="1600" dirty="0" err="1" smtClean="0">
                <a:effectLst/>
                <a:latin typeface="Perpetua" pitchFamily="18" charset="0"/>
              </a:rPr>
              <a:t>menyampaikan</a:t>
            </a:r>
            <a:r>
              <a:rPr lang="en-GB" sz="1600" dirty="0" smtClean="0">
                <a:effectLst/>
                <a:latin typeface="Perpetua" pitchFamily="18" charset="0"/>
              </a:rPr>
              <a:t> </a:t>
            </a:r>
            <a:r>
              <a:rPr lang="en-GB" sz="1600" dirty="0" err="1" smtClean="0">
                <a:effectLst/>
                <a:latin typeface="Perpetua" pitchFamily="18" charset="0"/>
              </a:rPr>
              <a:t>keluhan</a:t>
            </a:r>
            <a:r>
              <a:rPr lang="en-GB" sz="1600" dirty="0" smtClean="0">
                <a:effectLst/>
                <a:latin typeface="Perpetua" pitchFamily="18" charset="0"/>
              </a:rPr>
              <a:t> </a:t>
            </a:r>
            <a:r>
              <a:rPr lang="en-GB" sz="1600" dirty="0" err="1" smtClean="0">
                <a:effectLst/>
                <a:latin typeface="Perpetua" pitchFamily="18" charset="0"/>
              </a:rPr>
              <a:t>ataupun</a:t>
            </a:r>
            <a:r>
              <a:rPr lang="en-GB" sz="1600" dirty="0" smtClean="0">
                <a:effectLst/>
                <a:latin typeface="Perpetua" pitchFamily="18" charset="0"/>
              </a:rPr>
              <a:t> saran </a:t>
            </a:r>
            <a:r>
              <a:rPr lang="en-GB" sz="1600" dirty="0" err="1" smtClean="0">
                <a:effectLst/>
                <a:latin typeface="Perpetua" pitchFamily="18" charset="0"/>
              </a:rPr>
              <a:t>dan</a:t>
            </a:r>
            <a:r>
              <a:rPr lang="en-GB" sz="1600" dirty="0" smtClean="0">
                <a:effectLst/>
                <a:latin typeface="Perpetua" pitchFamily="18" charset="0"/>
              </a:rPr>
              <a:t> </a:t>
            </a:r>
            <a:r>
              <a:rPr lang="en-GB" sz="1600" dirty="0" err="1" smtClean="0">
                <a:effectLst/>
                <a:latin typeface="Perpetua" pitchFamily="18" charset="0"/>
              </a:rPr>
              <a:t>kritik</a:t>
            </a:r>
            <a:r>
              <a:rPr lang="en-GB" sz="1600" dirty="0" smtClean="0">
                <a:effectLst/>
                <a:latin typeface="Perpetua" pitchFamily="18" charset="0"/>
              </a:rPr>
              <a:t> </a:t>
            </a:r>
            <a:r>
              <a:rPr lang="en-GB" sz="1600" dirty="0" err="1" smtClean="0">
                <a:effectLst/>
                <a:latin typeface="Perpetua" pitchFamily="18" charset="0"/>
              </a:rPr>
              <a:t>terhadap</a:t>
            </a:r>
            <a:r>
              <a:rPr lang="en-GB" sz="1600" dirty="0" smtClean="0">
                <a:effectLst/>
                <a:latin typeface="Perpetua" pitchFamily="18" charset="0"/>
              </a:rPr>
              <a:t> </a:t>
            </a:r>
            <a:r>
              <a:rPr lang="en-GB" sz="1600" dirty="0" err="1" smtClean="0">
                <a:effectLst/>
                <a:latin typeface="Perpetua" pitchFamily="18" charset="0"/>
              </a:rPr>
              <a:t>pelayanan</a:t>
            </a:r>
            <a:r>
              <a:rPr lang="en-GB" sz="1600" dirty="0" smtClean="0">
                <a:effectLst/>
                <a:latin typeface="Perpetua" pitchFamily="18" charset="0"/>
              </a:rPr>
              <a:t> </a:t>
            </a:r>
            <a:r>
              <a:rPr lang="en-GB" sz="1600" dirty="0" err="1" smtClean="0">
                <a:effectLst/>
                <a:latin typeface="Perpetua" pitchFamily="18" charset="0"/>
              </a:rPr>
              <a:t>perizinan</a:t>
            </a:r>
            <a:r>
              <a:rPr lang="en-GB" sz="1600" dirty="0" smtClean="0">
                <a:effectLst/>
                <a:latin typeface="Perpetua" pitchFamily="18" charset="0"/>
              </a:rPr>
              <a:t> </a:t>
            </a:r>
            <a:r>
              <a:rPr lang="en-GB" sz="1600" dirty="0" err="1" smtClean="0">
                <a:effectLst/>
                <a:latin typeface="Perpetua" pitchFamily="18" charset="0"/>
              </a:rPr>
              <a:t>melalui</a:t>
            </a:r>
            <a:r>
              <a:rPr lang="en-GB" sz="1600" dirty="0" smtClean="0">
                <a:effectLst/>
                <a:latin typeface="Perpetua" pitchFamily="18" charset="0"/>
              </a:rPr>
              <a:t> website SKPD (Web base) </a:t>
            </a:r>
            <a:r>
              <a:rPr lang="en-GB" sz="1600" dirty="0" err="1" smtClean="0">
                <a:effectLst/>
                <a:latin typeface="Perpetua" pitchFamily="18" charset="0"/>
              </a:rPr>
              <a:t>atau</a:t>
            </a:r>
            <a:r>
              <a:rPr lang="en-GB" sz="1600" dirty="0" smtClean="0">
                <a:effectLst/>
                <a:latin typeface="Perpetua" pitchFamily="18" charset="0"/>
              </a:rPr>
              <a:t> </a:t>
            </a:r>
            <a:r>
              <a:rPr lang="en-GB" sz="1600" dirty="0" err="1" smtClean="0">
                <a:effectLst/>
                <a:latin typeface="Perpetua" pitchFamily="18" charset="0"/>
              </a:rPr>
              <a:t>dengan</a:t>
            </a:r>
            <a:r>
              <a:rPr lang="en-GB" sz="1600" dirty="0" smtClean="0">
                <a:effectLst/>
                <a:latin typeface="Perpetua" pitchFamily="18" charset="0"/>
              </a:rPr>
              <a:t> SMS (SMS Gateway).</a:t>
            </a:r>
            <a:r>
              <a:rPr lang="en-GB" sz="1600" dirty="0" smtClean="0"/>
              <a:t/>
            </a:r>
            <a:br>
              <a:rPr lang="en-GB" sz="1600" dirty="0" smtClean="0"/>
            </a:br>
            <a:endParaRPr lang="en-US" sz="1600" dirty="0"/>
          </a:p>
        </p:txBody>
      </p:sp>
      <p:pic>
        <p:nvPicPr>
          <p:cNvPr id="40964" name="Picture 2" descr="D:\gambar web perizinan\pengaduan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557338"/>
            <a:ext cx="7626350" cy="4286250"/>
          </a:xfrm>
        </p:spPr>
      </p:pic>
      <p:sp>
        <p:nvSpPr>
          <p:cNvPr id="4" name="Rounded Rectangle 3"/>
          <p:cNvSpPr/>
          <p:nvPr/>
        </p:nvSpPr>
        <p:spPr>
          <a:xfrm>
            <a:off x="107950" y="188913"/>
            <a:ext cx="863600" cy="100806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400" b="1" dirty="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16688" y="1268413"/>
            <a:ext cx="2627312" cy="26193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100" dirty="0" err="1">
                <a:solidFill>
                  <a:schemeClr val="bg1"/>
                </a:solidFill>
              </a:rPr>
              <a:t>Pengaduan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melalui</a:t>
            </a:r>
            <a:r>
              <a:rPr lang="en-US" sz="1100" dirty="0">
                <a:solidFill>
                  <a:schemeClr val="bg1"/>
                </a:solidFill>
              </a:rPr>
              <a:t> email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4312" y="6237312"/>
            <a:ext cx="2133600" cy="476250"/>
          </a:xfrm>
        </p:spPr>
        <p:txBody>
          <a:bodyPr/>
          <a:lstStyle/>
          <a:p>
            <a:fld id="{CF40B41D-FD10-4A38-B39B-626510BD49B7}" type="slidenum">
              <a:rPr lang="en-US" sz="1800" b="1" smtClean="0"/>
              <a:pPr/>
              <a:t>53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9649183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32887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2" descr="H:\1Presentasi Bupati\gambar 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990600"/>
            <a:ext cx="8229600" cy="3430588"/>
          </a:xfrm>
        </p:spPr>
      </p:pic>
      <p:sp>
        <p:nvSpPr>
          <p:cNvPr id="6" name="TextBox 5"/>
          <p:cNvSpPr txBox="1"/>
          <p:nvPr/>
        </p:nvSpPr>
        <p:spPr>
          <a:xfrm>
            <a:off x="6659563" y="549275"/>
            <a:ext cx="2465387" cy="2603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100" dirty="0" err="1">
                <a:solidFill>
                  <a:schemeClr val="bg1"/>
                </a:solidFill>
              </a:rPr>
              <a:t>Pengaduan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melalui</a:t>
            </a:r>
            <a:r>
              <a:rPr lang="en-US" sz="1100" dirty="0">
                <a:solidFill>
                  <a:schemeClr val="bg1"/>
                </a:solidFill>
              </a:rPr>
              <a:t>  SMS </a:t>
            </a:r>
            <a:r>
              <a:rPr lang="en-US" sz="1100" i="1" dirty="0">
                <a:solidFill>
                  <a:schemeClr val="bg1"/>
                </a:solidFill>
              </a:rPr>
              <a:t>gateway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4312" y="6237312"/>
            <a:ext cx="2133600" cy="476250"/>
          </a:xfrm>
        </p:spPr>
        <p:txBody>
          <a:bodyPr/>
          <a:lstStyle/>
          <a:p>
            <a:fld id="{CF40B41D-FD10-4A38-B39B-626510BD49B7}" type="slidenum">
              <a:rPr lang="en-US" sz="1800" b="1" smtClean="0"/>
              <a:pPr/>
              <a:t>54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8226229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32887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Box 6"/>
          <p:cNvSpPr txBox="1">
            <a:spLocks noChangeArrowheads="1"/>
          </p:cNvSpPr>
          <p:nvPr/>
        </p:nvSpPr>
        <p:spPr bwMode="auto">
          <a:xfrm>
            <a:off x="1258888" y="304800"/>
            <a:ext cx="750411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Rockwell" pitchFamily="18" charset="0"/>
                <a:cs typeface="Segoe UI Light" pitchFamily="34" charset="0"/>
              </a:rPr>
              <a:t>TRACKING SISTEM BERBASIS ANDROID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Rockwell" pitchFamily="18" charset="0"/>
                <a:cs typeface="Segoe UI Light" pitchFamily="34" charset="0"/>
              </a:rPr>
              <a:t>(M-SIPPADU)</a:t>
            </a:r>
          </a:p>
        </p:txBody>
      </p:sp>
      <p:sp>
        <p:nvSpPr>
          <p:cNvPr id="43012" name="TextBox 7"/>
          <p:cNvSpPr txBox="1">
            <a:spLocks noChangeArrowheads="1"/>
          </p:cNvSpPr>
          <p:nvPr/>
        </p:nvSpPr>
        <p:spPr bwMode="auto">
          <a:xfrm>
            <a:off x="4038600" y="2060575"/>
            <a:ext cx="47244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chemeClr val="tx1"/>
                </a:solidFill>
                <a:latin typeface="Rockwell" pitchFamily="18" charset="0"/>
                <a:cs typeface="Segoe UI Light" pitchFamily="34" charset="0"/>
              </a:rPr>
              <a:t>Pemohon hanya perlu men </a:t>
            </a:r>
            <a:r>
              <a:rPr lang="en-GB" altLang="en-US" sz="2400" b="1" i="1">
                <a:solidFill>
                  <a:schemeClr val="tx1"/>
                </a:solidFill>
                <a:latin typeface="Rockwell" pitchFamily="18" charset="0"/>
                <a:cs typeface="Segoe UI Light" pitchFamily="34" charset="0"/>
              </a:rPr>
              <a:t>scan barcode</a:t>
            </a:r>
            <a:r>
              <a:rPr lang="en-GB" altLang="en-US" sz="2400">
                <a:solidFill>
                  <a:schemeClr val="tx1"/>
                </a:solidFill>
                <a:latin typeface="Rockwell" pitchFamily="18" charset="0"/>
                <a:cs typeface="Segoe UI Light" pitchFamily="34" charset="0"/>
              </a:rPr>
              <a:t> (QR code) yang ada di tanda terima berkas melalui kamera handphone untuk mengetahui posisi berkas perizinan yang telah terdaftar.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GB" altLang="en-US" sz="2400">
              <a:solidFill>
                <a:schemeClr val="tx1"/>
              </a:solidFill>
              <a:latin typeface="Segoe UI Light" pitchFamily="34" charset="0"/>
              <a:cs typeface="Segoe UI Light" pitchFamily="34" charset="0"/>
            </a:endParaRPr>
          </a:p>
        </p:txBody>
      </p:sp>
      <p:pic>
        <p:nvPicPr>
          <p:cNvPr id="43013" name="Picture 2" descr="D:\gambar web perizinan\JJ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412875"/>
            <a:ext cx="2819400" cy="4071938"/>
          </a:xfrm>
        </p:spPr>
      </p:pic>
      <p:sp>
        <p:nvSpPr>
          <p:cNvPr id="5" name="Rounded Rectangle 4"/>
          <p:cNvSpPr/>
          <p:nvPr/>
        </p:nvSpPr>
        <p:spPr>
          <a:xfrm>
            <a:off x="107950" y="188913"/>
            <a:ext cx="863600" cy="100806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400" b="1" dirty="0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4312" y="6237312"/>
            <a:ext cx="2133600" cy="476250"/>
          </a:xfrm>
        </p:spPr>
        <p:txBody>
          <a:bodyPr/>
          <a:lstStyle/>
          <a:p>
            <a:fld id="{CF40B41D-FD10-4A38-B39B-626510BD49B7}" type="slidenum">
              <a:rPr lang="en-US" sz="1800" b="1" smtClean="0"/>
              <a:pPr/>
              <a:t>55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035744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6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32887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300" y="333375"/>
            <a:ext cx="7521575" cy="54768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/>
              <a:t>SIPPADU</a:t>
            </a:r>
            <a:br>
              <a:rPr lang="en-GB" dirty="0" smtClean="0"/>
            </a:br>
            <a:r>
              <a:rPr lang="en-GB" sz="1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(</a:t>
            </a:r>
            <a:r>
              <a:rPr lang="en-GB" sz="18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Sistem</a:t>
            </a:r>
            <a:r>
              <a:rPr lang="en-GB" sz="1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GB" sz="18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Informasi</a:t>
            </a:r>
            <a:r>
              <a:rPr lang="en-GB" sz="1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PELAYANAN </a:t>
            </a:r>
            <a:r>
              <a:rPr lang="en-GB" sz="18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perizinan</a:t>
            </a:r>
            <a:r>
              <a:rPr lang="en-GB" sz="1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GB" sz="18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terpadu</a:t>
            </a:r>
            <a:r>
              <a:rPr lang="en-GB" sz="1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)</a:t>
            </a:r>
            <a:endParaRPr lang="en-GB" sz="1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4036" name="Picture 2" descr="C:\Users\bpmp\Pictures\si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104900"/>
            <a:ext cx="6769100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Box 4"/>
          <p:cNvSpPr txBox="1">
            <a:spLocks noChangeArrowheads="1"/>
          </p:cNvSpPr>
          <p:nvPr/>
        </p:nvSpPr>
        <p:spPr bwMode="auto">
          <a:xfrm>
            <a:off x="1116013" y="4953000"/>
            <a:ext cx="7239000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-"/>
            </a:pPr>
            <a:r>
              <a:rPr lang="en-GB" altLang="en-US" sz="2000">
                <a:solidFill>
                  <a:schemeClr val="tx1"/>
                </a:solidFill>
                <a:latin typeface="Mongolian Baiti" pitchFamily="66" charset="0"/>
                <a:cs typeface="Arial" pitchFamily="34" charset="0"/>
              </a:rPr>
              <a:t>Aplikasi SIPPADU langsung terkoneksi dengan </a:t>
            </a:r>
            <a:r>
              <a:rPr lang="en-GB" altLang="en-US" sz="2000" i="1">
                <a:solidFill>
                  <a:schemeClr val="tx1"/>
                </a:solidFill>
                <a:latin typeface="Mongolian Baiti" pitchFamily="66" charset="0"/>
                <a:cs typeface="Arial" pitchFamily="34" charset="0"/>
              </a:rPr>
              <a:t>Digital Storage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GB" altLang="en-US" sz="2000">
                <a:solidFill>
                  <a:schemeClr val="tx1"/>
                </a:solidFill>
                <a:latin typeface="Mongolian Baiti" pitchFamily="66" charset="0"/>
                <a:cs typeface="Arial" pitchFamily="34" charset="0"/>
              </a:rPr>
              <a:t>SIPPADU dilakukan dengan cara menginput data aplikasi, pemohon memperoleh </a:t>
            </a:r>
            <a:r>
              <a:rPr lang="en-GB" altLang="en-US" sz="2000" i="1">
                <a:solidFill>
                  <a:schemeClr val="tx1"/>
                </a:solidFill>
                <a:latin typeface="Mongolian Baiti" pitchFamily="66" charset="0"/>
                <a:cs typeface="Arial" pitchFamily="34" charset="0"/>
              </a:rPr>
              <a:t>barcode</a:t>
            </a:r>
            <a:r>
              <a:rPr lang="en-GB" altLang="en-US" sz="2000">
                <a:solidFill>
                  <a:schemeClr val="tx1"/>
                </a:solidFill>
                <a:latin typeface="Mongolian Baiti" pitchFamily="66" charset="0"/>
                <a:cs typeface="Arial" pitchFamily="34" charset="0"/>
              </a:rPr>
              <a:t> dan nomor register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GB" altLang="en-US" sz="2000">
                <a:solidFill>
                  <a:schemeClr val="tx1"/>
                </a:solidFill>
                <a:latin typeface="Mongolian Baiti" pitchFamily="66" charset="0"/>
                <a:cs typeface="Arial" pitchFamily="34" charset="0"/>
              </a:rPr>
              <a:t>Dengan </a:t>
            </a:r>
            <a:r>
              <a:rPr lang="en-GB" altLang="en-US" sz="2000" i="1">
                <a:solidFill>
                  <a:schemeClr val="tx1"/>
                </a:solidFill>
                <a:latin typeface="Mongolian Baiti" pitchFamily="66" charset="0"/>
                <a:cs typeface="Arial" pitchFamily="34" charset="0"/>
              </a:rPr>
              <a:t>barcode</a:t>
            </a:r>
            <a:r>
              <a:rPr lang="en-GB" altLang="en-US" sz="2000">
                <a:solidFill>
                  <a:schemeClr val="tx1"/>
                </a:solidFill>
                <a:latin typeface="Mongolian Baiti" pitchFamily="66" charset="0"/>
                <a:cs typeface="Arial" pitchFamily="34" charset="0"/>
              </a:rPr>
              <a:t> dan nomor register pemohon bisa melakukan pelacakan berkas/tracking system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7950" y="188913"/>
            <a:ext cx="863600" cy="100806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400" b="1" dirty="0">
                <a:solidFill>
                  <a:schemeClr val="tx2"/>
                </a:solidFill>
              </a:rPr>
              <a:t>4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4312" y="6237312"/>
            <a:ext cx="2133600" cy="476250"/>
          </a:xfrm>
        </p:spPr>
        <p:txBody>
          <a:bodyPr/>
          <a:lstStyle/>
          <a:p>
            <a:fld id="{CF40B41D-FD10-4A38-B39B-626510BD49B7}" type="slidenum">
              <a:rPr lang="en-US" sz="1800" b="1" smtClean="0"/>
              <a:pPr/>
              <a:t>56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8335993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32887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Box 6"/>
          <p:cNvSpPr txBox="1">
            <a:spLocks noChangeArrowheads="1"/>
          </p:cNvSpPr>
          <p:nvPr/>
        </p:nvSpPr>
        <p:spPr bwMode="auto">
          <a:xfrm>
            <a:off x="1146175" y="331788"/>
            <a:ext cx="578008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3200" dirty="0">
                <a:solidFill>
                  <a:schemeClr val="tx1"/>
                </a:solidFill>
                <a:latin typeface="Rockwell" pitchFamily="18" charset="0"/>
                <a:cs typeface="Arial" pitchFamily="34" charset="0"/>
              </a:rPr>
              <a:t>Digital Storage (</a:t>
            </a:r>
            <a:r>
              <a:rPr lang="en-GB" altLang="en-US" sz="3200" dirty="0" err="1">
                <a:solidFill>
                  <a:schemeClr val="tx1"/>
                </a:solidFill>
                <a:latin typeface="Rockwell" pitchFamily="18" charset="0"/>
                <a:cs typeface="Arial" pitchFamily="34" charset="0"/>
              </a:rPr>
              <a:t>Arsip</a:t>
            </a:r>
            <a:r>
              <a:rPr lang="en-GB" altLang="en-US" sz="3200" dirty="0">
                <a:solidFill>
                  <a:schemeClr val="tx1"/>
                </a:solidFill>
                <a:latin typeface="Rockwell" pitchFamily="18" charset="0"/>
                <a:cs typeface="Arial" pitchFamily="34" charset="0"/>
              </a:rPr>
              <a:t> Digital)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16013" y="5013325"/>
            <a:ext cx="7239000" cy="16303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GB" sz="2000" dirty="0">
              <a:latin typeface="Perpetua" pitchFamily="18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en-GB" sz="2000" dirty="0" err="1">
                <a:latin typeface="Perpetua" pitchFamily="18" charset="0"/>
              </a:rPr>
              <a:t>Merupakan</a:t>
            </a:r>
            <a:r>
              <a:rPr lang="en-GB" sz="2000" dirty="0">
                <a:latin typeface="Perpetua" pitchFamily="18" charset="0"/>
              </a:rPr>
              <a:t> </a:t>
            </a:r>
            <a:r>
              <a:rPr lang="en-GB" sz="2000" dirty="0" err="1">
                <a:latin typeface="Perpetua" pitchFamily="18" charset="0"/>
              </a:rPr>
              <a:t>sistem</a:t>
            </a:r>
            <a:r>
              <a:rPr lang="en-GB" sz="2000" dirty="0">
                <a:latin typeface="Perpetua" pitchFamily="18" charset="0"/>
              </a:rPr>
              <a:t> </a:t>
            </a:r>
            <a:r>
              <a:rPr lang="en-GB" sz="2000" dirty="0" err="1">
                <a:latin typeface="Perpetua" pitchFamily="18" charset="0"/>
              </a:rPr>
              <a:t>informasi</a:t>
            </a:r>
            <a:r>
              <a:rPr lang="en-GB" sz="2000" dirty="0">
                <a:latin typeface="Perpetua" pitchFamily="18" charset="0"/>
              </a:rPr>
              <a:t> </a:t>
            </a:r>
            <a:r>
              <a:rPr lang="en-GB" sz="2000" dirty="0" err="1">
                <a:latin typeface="Perpetua" pitchFamily="18" charset="0"/>
              </a:rPr>
              <a:t>pengarsipan</a:t>
            </a:r>
            <a:r>
              <a:rPr lang="en-GB" sz="2000" dirty="0">
                <a:latin typeface="Perpetua" pitchFamily="18" charset="0"/>
              </a:rPr>
              <a:t> </a:t>
            </a:r>
            <a:r>
              <a:rPr lang="en-GB" sz="2000" dirty="0" err="1">
                <a:latin typeface="Perpetua" pitchFamily="18" charset="0"/>
              </a:rPr>
              <a:t>secara</a:t>
            </a:r>
            <a:r>
              <a:rPr lang="en-GB" sz="2000" dirty="0">
                <a:latin typeface="Perpetua" pitchFamily="18" charset="0"/>
              </a:rPr>
              <a:t> digital </a:t>
            </a:r>
            <a:r>
              <a:rPr lang="en-GB" sz="2000" dirty="0" err="1">
                <a:latin typeface="Perpetua" pitchFamily="18" charset="0"/>
              </a:rPr>
              <a:t>untuk</a:t>
            </a:r>
            <a:r>
              <a:rPr lang="en-GB" sz="2000" dirty="0">
                <a:latin typeface="Perpetua" pitchFamily="18" charset="0"/>
              </a:rPr>
              <a:t> </a:t>
            </a:r>
            <a:r>
              <a:rPr lang="en-GB" sz="2000" dirty="0" err="1">
                <a:latin typeface="Perpetua" pitchFamily="18" charset="0"/>
              </a:rPr>
              <a:t>mencari</a:t>
            </a:r>
            <a:r>
              <a:rPr lang="en-GB" sz="2000" dirty="0">
                <a:latin typeface="Perpetua" pitchFamily="18" charset="0"/>
              </a:rPr>
              <a:t> </a:t>
            </a:r>
            <a:r>
              <a:rPr lang="en-GB" sz="2000" dirty="0" err="1">
                <a:latin typeface="Perpetua" pitchFamily="18" charset="0"/>
              </a:rPr>
              <a:t>arsip</a:t>
            </a:r>
            <a:r>
              <a:rPr lang="en-GB" sz="2000" dirty="0">
                <a:latin typeface="Perpetua" pitchFamily="18" charset="0"/>
              </a:rPr>
              <a:t>/ </a:t>
            </a:r>
            <a:r>
              <a:rPr lang="en-GB" sz="2000" dirty="0" err="1">
                <a:latin typeface="Perpetua" pitchFamily="18" charset="0"/>
              </a:rPr>
              <a:t>berkas</a:t>
            </a:r>
            <a:r>
              <a:rPr lang="en-GB" sz="2000" dirty="0">
                <a:latin typeface="Perpetua" pitchFamily="18" charset="0"/>
              </a:rPr>
              <a:t> </a:t>
            </a:r>
            <a:r>
              <a:rPr lang="en-GB" sz="2000" dirty="0" err="1">
                <a:latin typeface="Perpetua" pitchFamily="18" charset="0"/>
              </a:rPr>
              <a:t>pemohon</a:t>
            </a:r>
            <a:r>
              <a:rPr lang="en-GB" sz="2000" dirty="0">
                <a:latin typeface="Perpetua" pitchFamily="18" charset="0"/>
              </a:rPr>
              <a:t> yang </a:t>
            </a:r>
            <a:r>
              <a:rPr lang="en-GB" sz="2000" dirty="0" err="1">
                <a:latin typeface="Perpetua" pitchFamily="18" charset="0"/>
              </a:rPr>
              <a:t>telah</a:t>
            </a:r>
            <a:r>
              <a:rPr lang="en-GB" sz="2000" dirty="0">
                <a:latin typeface="Perpetua" pitchFamily="18" charset="0"/>
              </a:rPr>
              <a:t> </a:t>
            </a:r>
            <a:r>
              <a:rPr lang="en-GB" sz="2000" dirty="0" err="1">
                <a:latin typeface="Perpetua" pitchFamily="18" charset="0"/>
              </a:rPr>
              <a:t>didaftarkan</a:t>
            </a:r>
            <a:r>
              <a:rPr lang="en-GB" sz="2000" dirty="0">
                <a:latin typeface="Perpetua" pitchFamily="18" charset="0"/>
              </a:rPr>
              <a:t>.</a:t>
            </a:r>
          </a:p>
          <a:p>
            <a:pPr marL="342900" indent="-342900">
              <a:buFontTx/>
              <a:buChar char="-"/>
              <a:defRPr/>
            </a:pPr>
            <a:r>
              <a:rPr lang="en-GB" sz="2000" dirty="0" err="1">
                <a:latin typeface="Perpetua" pitchFamily="18" charset="0"/>
              </a:rPr>
              <a:t>Pemohon</a:t>
            </a:r>
            <a:r>
              <a:rPr lang="en-GB" sz="2000" dirty="0">
                <a:latin typeface="Perpetua" pitchFamily="18" charset="0"/>
              </a:rPr>
              <a:t> </a:t>
            </a:r>
            <a:r>
              <a:rPr lang="en-GB" sz="2000" dirty="0" err="1">
                <a:latin typeface="Perpetua" pitchFamily="18" charset="0"/>
              </a:rPr>
              <a:t>tidak</a:t>
            </a:r>
            <a:r>
              <a:rPr lang="en-GB" sz="2000" dirty="0">
                <a:latin typeface="Perpetua" pitchFamily="18" charset="0"/>
              </a:rPr>
              <a:t> </a:t>
            </a:r>
            <a:r>
              <a:rPr lang="en-GB" sz="2000" dirty="0" err="1">
                <a:latin typeface="Perpetua" pitchFamily="18" charset="0"/>
              </a:rPr>
              <a:t>akan</a:t>
            </a:r>
            <a:r>
              <a:rPr lang="en-GB" sz="2000" dirty="0">
                <a:latin typeface="Perpetua" pitchFamily="18" charset="0"/>
              </a:rPr>
              <a:t> </a:t>
            </a:r>
            <a:r>
              <a:rPr lang="en-GB" sz="2000" dirty="0" err="1">
                <a:latin typeface="Perpetua" pitchFamily="18" charset="0"/>
              </a:rPr>
              <a:t>dimintai</a:t>
            </a:r>
            <a:r>
              <a:rPr lang="en-GB" sz="2000" dirty="0">
                <a:latin typeface="Perpetua" pitchFamily="18" charset="0"/>
              </a:rPr>
              <a:t> </a:t>
            </a:r>
            <a:r>
              <a:rPr lang="en-GB" sz="2000" dirty="0" err="1">
                <a:latin typeface="Perpetua" pitchFamily="18" charset="0"/>
              </a:rPr>
              <a:t>persyaratan</a:t>
            </a:r>
            <a:r>
              <a:rPr lang="en-GB" sz="2000" dirty="0">
                <a:latin typeface="Perpetua" pitchFamily="18" charset="0"/>
              </a:rPr>
              <a:t> </a:t>
            </a:r>
            <a:r>
              <a:rPr lang="en-GB" sz="2000" dirty="0" err="1">
                <a:latin typeface="Perpetua" pitchFamily="18" charset="0"/>
              </a:rPr>
              <a:t>lagi</a:t>
            </a:r>
            <a:r>
              <a:rPr lang="en-GB" sz="2000" dirty="0">
                <a:latin typeface="Perpetua" pitchFamily="18" charset="0"/>
              </a:rPr>
              <a:t> </a:t>
            </a:r>
            <a:r>
              <a:rPr lang="en-GB" sz="2000" dirty="0" err="1">
                <a:latin typeface="Perpetua" pitchFamily="18" charset="0"/>
              </a:rPr>
              <a:t>dari</a:t>
            </a:r>
            <a:r>
              <a:rPr lang="en-GB" sz="2000" dirty="0">
                <a:latin typeface="Perpetua" pitchFamily="18" charset="0"/>
              </a:rPr>
              <a:t> </a:t>
            </a:r>
            <a:r>
              <a:rPr lang="en-GB" sz="2000" dirty="0" err="1">
                <a:latin typeface="Perpetua" pitchFamily="18" charset="0"/>
              </a:rPr>
              <a:t>awal</a:t>
            </a:r>
            <a:r>
              <a:rPr lang="en-GB" sz="2000" dirty="0">
                <a:latin typeface="Perpetua" pitchFamily="18" charset="0"/>
              </a:rPr>
              <a:t> </a:t>
            </a:r>
            <a:r>
              <a:rPr lang="en-GB" sz="2000" dirty="0" err="1">
                <a:latin typeface="Perpetua" pitchFamily="18" charset="0"/>
              </a:rPr>
              <a:t>apabila</a:t>
            </a:r>
            <a:r>
              <a:rPr lang="en-GB" sz="2000" dirty="0">
                <a:latin typeface="Perpetua" pitchFamily="18" charset="0"/>
              </a:rPr>
              <a:t> </a:t>
            </a:r>
            <a:r>
              <a:rPr lang="en-GB" sz="2000" dirty="0" err="1">
                <a:latin typeface="Perpetua" pitchFamily="18" charset="0"/>
              </a:rPr>
              <a:t>dalam</a:t>
            </a:r>
            <a:r>
              <a:rPr lang="en-GB" sz="2000" dirty="0">
                <a:latin typeface="Perpetua" pitchFamily="18" charset="0"/>
              </a:rPr>
              <a:t> digital storage </a:t>
            </a:r>
            <a:r>
              <a:rPr lang="en-GB" sz="2000" dirty="0" err="1">
                <a:latin typeface="Perpetua" pitchFamily="18" charset="0"/>
              </a:rPr>
              <a:t>sudah</a:t>
            </a:r>
            <a:r>
              <a:rPr lang="en-GB" sz="2000" dirty="0">
                <a:latin typeface="Perpetua" pitchFamily="18" charset="0"/>
              </a:rPr>
              <a:t> </a:t>
            </a:r>
            <a:r>
              <a:rPr lang="en-GB" sz="2000" dirty="0" err="1">
                <a:latin typeface="Perpetua" pitchFamily="18" charset="0"/>
              </a:rPr>
              <a:t>terdapat</a:t>
            </a:r>
            <a:r>
              <a:rPr lang="en-GB" sz="2000" dirty="0">
                <a:latin typeface="Perpetua" pitchFamily="18" charset="0"/>
              </a:rPr>
              <a:t> data </a:t>
            </a:r>
            <a:r>
              <a:rPr lang="en-GB" sz="2000" dirty="0" err="1">
                <a:latin typeface="Perpetua" pitchFamily="18" charset="0"/>
              </a:rPr>
              <a:t>dimaksud</a:t>
            </a:r>
            <a:r>
              <a:rPr lang="en-GB" sz="2000" dirty="0">
                <a:latin typeface="Perpetua" pitchFamily="18" charset="0"/>
              </a:rPr>
              <a:t>.</a:t>
            </a:r>
          </a:p>
        </p:txBody>
      </p:sp>
      <p:pic>
        <p:nvPicPr>
          <p:cNvPr id="45061" name="Picture 2" descr="D:\gambar web perizinan\SMARCLINK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5525" y="1371600"/>
            <a:ext cx="6772275" cy="3124200"/>
          </a:xfrm>
        </p:spPr>
      </p:pic>
      <p:sp>
        <p:nvSpPr>
          <p:cNvPr id="5" name="Rounded Rectangle 4"/>
          <p:cNvSpPr/>
          <p:nvPr/>
        </p:nvSpPr>
        <p:spPr>
          <a:xfrm>
            <a:off x="107950" y="188913"/>
            <a:ext cx="863600" cy="1008062"/>
          </a:xfrm>
          <a:prstGeom prst="roundRect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400" b="1" dirty="0">
                <a:solidFill>
                  <a:schemeClr val="tx2"/>
                </a:solidFill>
              </a:rPr>
              <a:t>5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4312" y="6237312"/>
            <a:ext cx="2133600" cy="476250"/>
          </a:xfrm>
        </p:spPr>
        <p:txBody>
          <a:bodyPr/>
          <a:lstStyle/>
          <a:p>
            <a:fld id="{CF40B41D-FD10-4A38-B39B-626510BD49B7}" type="slidenum">
              <a:rPr lang="en-US" sz="1800" b="1" smtClean="0"/>
              <a:pPr/>
              <a:t>57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8458337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32887" cy="515719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988" y="116632"/>
            <a:ext cx="7849492" cy="1224136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/>
              <a:t>G I S</a:t>
            </a:r>
            <a:br>
              <a:rPr lang="en-GB" dirty="0" smtClean="0"/>
            </a:br>
            <a:r>
              <a:rPr lang="en-GB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(Geography System information)</a:t>
            </a:r>
            <a:endParaRPr lang="en-GB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6084" name="Picture 2" descr="C:\Users\bpmp\Pictures\gis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8287" y="1340768"/>
            <a:ext cx="5914033" cy="3713067"/>
          </a:xfrm>
          <a:noFill/>
        </p:spPr>
      </p:pic>
      <p:sp>
        <p:nvSpPr>
          <p:cNvPr id="4" name="TextBox 3"/>
          <p:cNvSpPr txBox="1"/>
          <p:nvPr/>
        </p:nvSpPr>
        <p:spPr>
          <a:xfrm>
            <a:off x="1116013" y="5013325"/>
            <a:ext cx="72390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GB" sz="2000" dirty="0">
              <a:latin typeface="Perpetua" pitchFamily="18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en-GB" sz="2000" dirty="0">
                <a:latin typeface="Perpetua" pitchFamily="18" charset="0"/>
              </a:rPr>
              <a:t>Info </a:t>
            </a:r>
            <a:r>
              <a:rPr lang="en-GB" sz="2000" dirty="0" err="1">
                <a:latin typeface="Perpetua" pitchFamily="18" charset="0"/>
              </a:rPr>
              <a:t>tentang</a:t>
            </a:r>
            <a:r>
              <a:rPr lang="en-GB" sz="2000" dirty="0">
                <a:latin typeface="Perpetua" pitchFamily="18" charset="0"/>
              </a:rPr>
              <a:t> Tata </a:t>
            </a:r>
            <a:r>
              <a:rPr lang="en-GB" sz="2000" dirty="0" err="1">
                <a:latin typeface="Perpetua" pitchFamily="18" charset="0"/>
              </a:rPr>
              <a:t>Ruang</a:t>
            </a:r>
            <a:r>
              <a:rPr lang="en-GB" sz="2000" dirty="0">
                <a:latin typeface="Perpetua" pitchFamily="18" charset="0"/>
              </a:rPr>
              <a:t> yang </a:t>
            </a:r>
            <a:r>
              <a:rPr lang="en-GB" sz="2000" dirty="0" err="1">
                <a:latin typeface="Perpetua" pitchFamily="18" charset="0"/>
              </a:rPr>
              <a:t>bisa</a:t>
            </a:r>
            <a:r>
              <a:rPr lang="en-GB" sz="2000" dirty="0">
                <a:latin typeface="Perpetua" pitchFamily="18" charset="0"/>
              </a:rPr>
              <a:t> </a:t>
            </a:r>
            <a:r>
              <a:rPr lang="en-GB" sz="2000" dirty="0" err="1">
                <a:latin typeface="Perpetua" pitchFamily="18" charset="0"/>
              </a:rPr>
              <a:t>diakses</a:t>
            </a:r>
            <a:r>
              <a:rPr lang="en-GB" sz="2000" dirty="0">
                <a:latin typeface="Perpetua" pitchFamily="18" charset="0"/>
              </a:rPr>
              <a:t> </a:t>
            </a:r>
            <a:r>
              <a:rPr lang="en-GB" sz="2000" dirty="0" err="1">
                <a:latin typeface="Perpetua" pitchFamily="18" charset="0"/>
              </a:rPr>
              <a:t>oleh</a:t>
            </a:r>
            <a:r>
              <a:rPr lang="en-GB" sz="2000" dirty="0">
                <a:latin typeface="Perpetua" pitchFamily="18" charset="0"/>
              </a:rPr>
              <a:t> </a:t>
            </a:r>
            <a:r>
              <a:rPr lang="en-GB" sz="2000" dirty="0" err="1">
                <a:latin typeface="Perpetua" pitchFamily="18" charset="0"/>
              </a:rPr>
              <a:t>pemohon</a:t>
            </a:r>
            <a:endParaRPr lang="en-GB" sz="2000" dirty="0">
              <a:latin typeface="Perpetua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7950" y="188913"/>
            <a:ext cx="863600" cy="100806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400" b="1" dirty="0">
                <a:solidFill>
                  <a:schemeClr val="tx2"/>
                </a:solidFill>
              </a:rPr>
              <a:t>6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4312" y="6237312"/>
            <a:ext cx="2133600" cy="476250"/>
          </a:xfrm>
        </p:spPr>
        <p:txBody>
          <a:bodyPr/>
          <a:lstStyle/>
          <a:p>
            <a:fld id="{CF40B41D-FD10-4A38-B39B-626510BD49B7}" type="slidenum">
              <a:rPr lang="en-US" sz="1800" b="1" smtClean="0"/>
              <a:pPr/>
              <a:t>58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9474912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63888" y="1556792"/>
            <a:ext cx="5472607" cy="4248472"/>
          </a:xfrm>
          <a:solidFill>
            <a:srgbClr val="EAD4E5"/>
          </a:solidFill>
        </p:spPr>
        <p:txBody>
          <a:bodyPr>
            <a:noAutofit/>
          </a:bodyPr>
          <a:lstStyle/>
          <a:p>
            <a:pPr marL="358775" indent="-358775" algn="just">
              <a:buClrTx/>
              <a:buFont typeface="Wingdings" pitchFamily="2" charset="2"/>
              <a:buChar char="Ø"/>
            </a:pPr>
            <a:r>
              <a:rPr lang="id-ID" sz="1400" dirty="0" smtClean="0">
                <a:solidFill>
                  <a:schemeClr val="tx1"/>
                </a:solidFill>
              </a:rPr>
              <a:t>Sejak tanggal 1 Januari 2018 DPM PTSP Kabupaten Gresik telah resmi mengimplementasikan Tanda Tangan Elektronik/ Digital Signature pada tiga jenis izin, diantaranya SIUP, TDP dan TDI, dengan demikian Kepala Dinas sudah tidak lagi melakukan penandatanganan pada surat izin untuk ketiga jenis izin tersebut.</a:t>
            </a:r>
          </a:p>
          <a:p>
            <a:pPr marL="358775" indent="-358775" algn="just">
              <a:buClrTx/>
              <a:buFont typeface="Wingdings" pitchFamily="2" charset="2"/>
              <a:buChar char="Ø"/>
            </a:pPr>
            <a:r>
              <a:rPr lang="id-ID" sz="1400" dirty="0" smtClean="0">
                <a:solidFill>
                  <a:schemeClr val="tx1"/>
                </a:solidFill>
              </a:rPr>
              <a:t>Dalam mengimplementasikan Tanda Tangan Elektronik Kepala Dinas hanya memberikan persetujuan / </a:t>
            </a:r>
            <a:r>
              <a:rPr lang="id-ID" sz="1400" i="1" dirty="0" smtClean="0">
                <a:solidFill>
                  <a:schemeClr val="tx1"/>
                </a:solidFill>
              </a:rPr>
              <a:t>approval</a:t>
            </a:r>
            <a:r>
              <a:rPr lang="id-ID" sz="1400" dirty="0" smtClean="0">
                <a:solidFill>
                  <a:schemeClr val="tx1"/>
                </a:solidFill>
              </a:rPr>
              <a:t> dengan cara mencentang kotak persetujuan pada aplikasi SIPPADU atas surat keputusan yang dianggap sudah benar dan secara otomatis surat keputusan akan muncul tanda tangan Kepala Dinas.</a:t>
            </a:r>
          </a:p>
          <a:p>
            <a:pPr marL="358775" indent="-358775" algn="just">
              <a:buClrTx/>
              <a:buFont typeface="Wingdings" pitchFamily="2" charset="2"/>
              <a:buChar char="Ø"/>
            </a:pPr>
            <a:r>
              <a:rPr lang="id-ID" sz="1400" dirty="0" smtClean="0">
                <a:solidFill>
                  <a:schemeClr val="tx1"/>
                </a:solidFill>
              </a:rPr>
              <a:t>Penandatanganan bisa dilakukan kapan saja dan dimana saja asal ada koneksi internet, karena sistem informasinya sudah berbasis online. </a:t>
            </a:r>
          </a:p>
          <a:p>
            <a:pPr marL="358775" indent="-358775" algn="just">
              <a:buClrTx/>
              <a:buFont typeface="Wingdings" pitchFamily="2" charset="2"/>
              <a:buChar char="Ø"/>
            </a:pPr>
            <a:r>
              <a:rPr lang="id-ID" sz="1400" dirty="0" smtClean="0">
                <a:solidFill>
                  <a:schemeClr val="tx1"/>
                </a:solidFill>
              </a:rPr>
              <a:t>Untuk system keamanannya, </a:t>
            </a:r>
            <a:r>
              <a:rPr lang="en-GB" sz="1400" dirty="0" err="1" smtClean="0">
                <a:solidFill>
                  <a:schemeClr val="tx1"/>
                </a:solidFill>
              </a:rPr>
              <a:t>digunakan</a:t>
            </a:r>
            <a:r>
              <a:rPr lang="en-GB" sz="1400" dirty="0" smtClean="0">
                <a:solidFill>
                  <a:schemeClr val="tx1"/>
                </a:solidFill>
              </a:rPr>
              <a:t> </a:t>
            </a:r>
            <a:r>
              <a:rPr lang="id-ID" sz="1400" dirty="0" smtClean="0"/>
              <a:t>barcode</a:t>
            </a:r>
            <a:r>
              <a:rPr lang="en-GB" sz="1400" dirty="0" smtClean="0"/>
              <a:t> </a:t>
            </a:r>
            <a:r>
              <a:rPr lang="en-GB" sz="1400" dirty="0" err="1" smtClean="0"/>
              <a:t>pada</a:t>
            </a:r>
            <a:r>
              <a:rPr lang="en-GB" sz="1400" dirty="0" smtClean="0"/>
              <a:t> </a:t>
            </a:r>
            <a:r>
              <a:rPr lang="id-ID" sz="1400" dirty="0" smtClean="0"/>
              <a:t>Surat </a:t>
            </a:r>
            <a:r>
              <a:rPr lang="id-ID" sz="1400" dirty="0" smtClean="0">
                <a:solidFill>
                  <a:schemeClr val="tx1"/>
                </a:solidFill>
              </a:rPr>
              <a:t>Keputusan (SK) tersebut.</a:t>
            </a:r>
          </a:p>
          <a:p>
            <a:pPr marL="358775" indent="-358775" algn="just">
              <a:buClrTx/>
              <a:buFont typeface="Wingdings" pitchFamily="2" charset="2"/>
              <a:buChar char="Ø"/>
            </a:pPr>
            <a:r>
              <a:rPr lang="id-ID" sz="1400" dirty="0" smtClean="0">
                <a:solidFill>
                  <a:schemeClr val="tx1"/>
                </a:solidFill>
              </a:rPr>
              <a:t>Yang bisa discan melalui aplikasi android </a:t>
            </a:r>
            <a:r>
              <a:rPr lang="id-ID" sz="1400" b="1" dirty="0" smtClean="0">
                <a:solidFill>
                  <a:schemeClr val="tx1"/>
                </a:solidFill>
              </a:rPr>
              <a:t>m-SIPPADU DPMPTSP</a:t>
            </a:r>
            <a:r>
              <a:rPr lang="id-ID" sz="1400" dirty="0" smtClean="0">
                <a:solidFill>
                  <a:schemeClr val="tx1"/>
                </a:solidFill>
              </a:rPr>
              <a:t> Gresik yang bisa diunduh di Playstore</a:t>
            </a: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3456384" cy="4896544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  <p:sp>
        <p:nvSpPr>
          <p:cNvPr id="8" name="Oval 7"/>
          <p:cNvSpPr/>
          <p:nvPr/>
        </p:nvSpPr>
        <p:spPr>
          <a:xfrm>
            <a:off x="1691680" y="4941168"/>
            <a:ext cx="1728192" cy="11521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9"/>
          <p:cNvSpPr/>
          <p:nvPr/>
        </p:nvSpPr>
        <p:spPr>
          <a:xfrm>
            <a:off x="107950" y="188913"/>
            <a:ext cx="863600" cy="100806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400" b="1" dirty="0" smtClean="0">
                <a:solidFill>
                  <a:schemeClr val="tx2"/>
                </a:solidFill>
              </a:rPr>
              <a:t>7</a:t>
            </a:r>
            <a:endParaRPr lang="en-GB" sz="4400" b="1" dirty="0">
              <a:solidFill>
                <a:schemeClr val="tx2"/>
              </a:solidFill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1146174" y="331788"/>
            <a:ext cx="760228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bg1"/>
                </a:solidFill>
                <a:latin typeface="Microsoft New Tai Lue" pitchFamily="34" charset="0"/>
                <a:ea typeface="Microsoft New Tai Lue" pitchFamily="34" charset="0"/>
                <a:cs typeface="Microsoft New Tai Lue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3200" dirty="0" err="1" smtClean="0">
                <a:latin typeface="Rockwell" pitchFamily="18" charset="0"/>
                <a:cs typeface="Arial" pitchFamily="34" charset="0"/>
              </a:rPr>
              <a:t>Tanda</a:t>
            </a:r>
            <a:r>
              <a:rPr lang="en-GB" altLang="en-US" sz="3200" dirty="0" smtClean="0">
                <a:latin typeface="Rockwell" pitchFamily="18" charset="0"/>
                <a:cs typeface="Arial" pitchFamily="34" charset="0"/>
              </a:rPr>
              <a:t> </a:t>
            </a:r>
            <a:r>
              <a:rPr lang="en-GB" altLang="en-US" sz="3200" dirty="0" err="1" smtClean="0">
                <a:latin typeface="Rockwell" pitchFamily="18" charset="0"/>
                <a:cs typeface="Arial" pitchFamily="34" charset="0"/>
              </a:rPr>
              <a:t>Tangan</a:t>
            </a:r>
            <a:r>
              <a:rPr lang="en-GB" altLang="en-US" sz="3200" dirty="0" smtClean="0">
                <a:latin typeface="Rockwell" pitchFamily="18" charset="0"/>
                <a:cs typeface="Arial" pitchFamily="34" charset="0"/>
              </a:rPr>
              <a:t> </a:t>
            </a:r>
            <a:r>
              <a:rPr lang="en-GB" altLang="en-US" sz="3200" dirty="0" err="1" smtClean="0">
                <a:latin typeface="Rockwell" pitchFamily="18" charset="0"/>
                <a:cs typeface="Arial" pitchFamily="34" charset="0"/>
              </a:rPr>
              <a:t>Elektronik</a:t>
            </a:r>
            <a:endParaRPr lang="en-GB" altLang="en-US" sz="3200" dirty="0" smtClean="0">
              <a:latin typeface="Rockwell" pitchFamily="18" charset="0"/>
              <a:cs typeface="Arial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3200" dirty="0">
                <a:latin typeface="Rockwell" pitchFamily="18" charset="0"/>
                <a:cs typeface="Arial" pitchFamily="34" charset="0"/>
              </a:rPr>
              <a:t>(</a:t>
            </a:r>
            <a:r>
              <a:rPr lang="en-GB" altLang="en-US" sz="3200" dirty="0" smtClean="0">
                <a:latin typeface="Rockwell" pitchFamily="18" charset="0"/>
                <a:cs typeface="Arial" pitchFamily="34" charset="0"/>
              </a:rPr>
              <a:t>Digital Signature)</a:t>
            </a:r>
            <a:endParaRPr lang="en-GB" altLang="en-US" sz="3200" dirty="0">
              <a:latin typeface="Rockwell" pitchFamily="18" charset="0"/>
              <a:cs typeface="Arial" pitchFamily="34" charset="0"/>
            </a:endParaRPr>
          </a:p>
        </p:txBody>
      </p:sp>
      <p:cxnSp>
        <p:nvCxnSpPr>
          <p:cNvPr id="14" name="Straight Arrow Connector 13"/>
          <p:cNvCxnSpPr>
            <a:stCxn id="8" idx="6"/>
          </p:cNvCxnSpPr>
          <p:nvPr/>
        </p:nvCxnSpPr>
        <p:spPr>
          <a:xfrm>
            <a:off x="3419872" y="5517232"/>
            <a:ext cx="288032" cy="43204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707904" y="5951471"/>
            <a:ext cx="5328592" cy="523220"/>
          </a:xfrm>
          <a:prstGeom prst="rect">
            <a:avLst/>
          </a:prstGeom>
          <a:solidFill>
            <a:srgbClr val="FF9999"/>
          </a:solidFill>
        </p:spPr>
        <p:txBody>
          <a:bodyPr wrap="square">
            <a:spAutoFit/>
          </a:bodyPr>
          <a:lstStyle/>
          <a:p>
            <a:pPr algn="just">
              <a:buClrTx/>
            </a:pPr>
            <a:r>
              <a:rPr lang="id-ID" sz="1400" dirty="0" smtClean="0"/>
              <a:t>Diharapkan </a:t>
            </a:r>
            <a:r>
              <a:rPr lang="id-ID" sz="1400" dirty="0"/>
              <a:t>dengan diimplementasikan tanda tangan elektronik ini bisa lebih meningkatkan kecepatan dalam pelayanan izin</a:t>
            </a: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4312" y="6237312"/>
            <a:ext cx="2133600" cy="476250"/>
          </a:xfrm>
        </p:spPr>
        <p:txBody>
          <a:bodyPr/>
          <a:lstStyle/>
          <a:p>
            <a:fld id="{CF40B41D-FD10-4A38-B39B-626510BD49B7}" type="slidenum">
              <a:rPr lang="en-US" sz="1800" b="1" smtClean="0"/>
              <a:pPr/>
              <a:t>59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0441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 rtlCol="0">
            <a:noAutofit/>
          </a:bodyPr>
          <a:lstStyle/>
          <a:p>
            <a:pPr defTabSz="914241">
              <a:defRPr/>
            </a:pPr>
            <a:r>
              <a:rPr lang="id-ID" sz="21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RENCANA STRATEGIS ( RENSTRA ) </a:t>
            </a:r>
            <a:r>
              <a:rPr lang="en-GB" sz="21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GB" sz="21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1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DINAS PENANAMAN MODAL &amp; PTSP </a:t>
            </a:r>
            <a:r>
              <a:rPr lang="id-ID" sz="21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TAHUN </a:t>
            </a:r>
            <a:r>
              <a:rPr lang="en-GB" sz="21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2016-2021</a:t>
            </a:r>
            <a:endParaRPr lang="id-ID" sz="21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7102557"/>
              </p:ext>
            </p:extLst>
          </p:nvPr>
        </p:nvGraphicFramePr>
        <p:xfrm>
          <a:off x="448468" y="1444240"/>
          <a:ext cx="8444011" cy="4865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165304"/>
            <a:ext cx="2133600" cy="476250"/>
          </a:xfrm>
        </p:spPr>
        <p:txBody>
          <a:bodyPr/>
          <a:lstStyle/>
          <a:p>
            <a:fld id="{72D3BB9E-5F64-4047-84D8-4443039E44AC}" type="slidenum">
              <a:rPr lang="en-US" sz="1600" smtClean="0"/>
              <a:pPr/>
              <a:t>6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0606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1056483"/>
              </p:ext>
            </p:extLst>
          </p:nvPr>
        </p:nvGraphicFramePr>
        <p:xfrm>
          <a:off x="449263" y="1664805"/>
          <a:ext cx="8229600" cy="4932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2" name="Right Arrow 1"/>
          <p:cNvSpPr/>
          <p:nvPr/>
        </p:nvSpPr>
        <p:spPr>
          <a:xfrm>
            <a:off x="5508104" y="1844824"/>
            <a:ext cx="720080" cy="36004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ounded Rectangle 2"/>
          <p:cNvSpPr/>
          <p:nvPr/>
        </p:nvSpPr>
        <p:spPr>
          <a:xfrm>
            <a:off x="6300192" y="1556792"/>
            <a:ext cx="2304256" cy="93610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err="1" smtClean="0">
                <a:solidFill>
                  <a:schemeClr val="tx1"/>
                </a:solidFill>
              </a:rPr>
              <a:t>Perjanjian</a:t>
            </a:r>
            <a:r>
              <a:rPr lang="en-GB" sz="1200" dirty="0" smtClean="0">
                <a:solidFill>
                  <a:schemeClr val="tx1"/>
                </a:solidFill>
              </a:rPr>
              <a:t> </a:t>
            </a:r>
            <a:r>
              <a:rPr lang="en-GB" sz="1200" dirty="0" err="1" smtClean="0">
                <a:solidFill>
                  <a:schemeClr val="tx1"/>
                </a:solidFill>
              </a:rPr>
              <a:t>kinerja</a:t>
            </a:r>
            <a:r>
              <a:rPr lang="en-GB" sz="1200" dirty="0" smtClean="0">
                <a:solidFill>
                  <a:schemeClr val="tx1"/>
                </a:solidFill>
              </a:rPr>
              <a:t> </a:t>
            </a:r>
            <a:r>
              <a:rPr lang="en-GB" sz="1200" dirty="0" err="1" smtClean="0">
                <a:solidFill>
                  <a:schemeClr val="tx1"/>
                </a:solidFill>
              </a:rPr>
              <a:t>dari</a:t>
            </a:r>
            <a:r>
              <a:rPr lang="en-GB" sz="1200" dirty="0" smtClean="0">
                <a:solidFill>
                  <a:schemeClr val="tx1"/>
                </a:solidFill>
              </a:rPr>
              <a:t> </a:t>
            </a:r>
            <a:r>
              <a:rPr lang="en-GB" sz="1200" dirty="0" err="1" smtClean="0">
                <a:solidFill>
                  <a:schemeClr val="tx1"/>
                </a:solidFill>
              </a:rPr>
              <a:t>Eselon</a:t>
            </a:r>
            <a:r>
              <a:rPr lang="en-GB" sz="1200" dirty="0" smtClean="0">
                <a:solidFill>
                  <a:schemeClr val="tx1"/>
                </a:solidFill>
              </a:rPr>
              <a:t> II </a:t>
            </a:r>
            <a:r>
              <a:rPr lang="en-GB" sz="1200" dirty="0" err="1" smtClean="0">
                <a:solidFill>
                  <a:schemeClr val="tx1"/>
                </a:solidFill>
              </a:rPr>
              <a:t>sampai</a:t>
            </a:r>
            <a:r>
              <a:rPr lang="en-GB" sz="1200" dirty="0" smtClean="0">
                <a:solidFill>
                  <a:schemeClr val="tx1"/>
                </a:solidFill>
              </a:rPr>
              <a:t> </a:t>
            </a:r>
            <a:r>
              <a:rPr lang="en-GB" sz="1200" dirty="0" err="1" smtClean="0">
                <a:solidFill>
                  <a:schemeClr val="tx1"/>
                </a:solidFill>
              </a:rPr>
              <a:t>dengan</a:t>
            </a:r>
            <a:r>
              <a:rPr lang="en-GB" sz="1200" dirty="0" smtClean="0">
                <a:solidFill>
                  <a:schemeClr val="tx1"/>
                </a:solidFill>
              </a:rPr>
              <a:t> JFU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 rot="5400000">
            <a:off x="7056276" y="4113076"/>
            <a:ext cx="720080" cy="36004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GB"/>
          </a:p>
        </p:txBody>
      </p:sp>
      <p:sp>
        <p:nvSpPr>
          <p:cNvPr id="6" name="Rounded Rectangle 5"/>
          <p:cNvSpPr/>
          <p:nvPr/>
        </p:nvSpPr>
        <p:spPr>
          <a:xfrm>
            <a:off x="6660232" y="4653136"/>
            <a:ext cx="1492696" cy="792088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SK </a:t>
            </a:r>
            <a:r>
              <a:rPr lang="en-GB" sz="1200" dirty="0" err="1" smtClean="0">
                <a:solidFill>
                  <a:schemeClr val="tx1"/>
                </a:solidFill>
              </a:rPr>
              <a:t>Kepala</a:t>
            </a:r>
            <a:r>
              <a:rPr lang="en-GB" sz="1200" dirty="0" smtClean="0">
                <a:solidFill>
                  <a:schemeClr val="tx1"/>
                </a:solidFill>
              </a:rPr>
              <a:t> </a:t>
            </a:r>
            <a:r>
              <a:rPr lang="en-GB" sz="1200" dirty="0" err="1" smtClean="0">
                <a:solidFill>
                  <a:schemeClr val="tx1"/>
                </a:solidFill>
              </a:rPr>
              <a:t>Dinas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6804248" y="5805264"/>
            <a:ext cx="720080" cy="36004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7596336" y="5589240"/>
            <a:ext cx="1394420" cy="792088"/>
          </a:xfrm>
          <a:prstGeom prst="roundRect">
            <a:avLst/>
          </a:prstGeom>
          <a:solidFill>
            <a:srgbClr val="EFD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err="1" smtClean="0">
                <a:solidFill>
                  <a:schemeClr val="tx1"/>
                </a:solidFill>
              </a:rPr>
              <a:t>Monev</a:t>
            </a:r>
            <a:r>
              <a:rPr lang="en-GB" sz="1200" dirty="0" smtClean="0">
                <a:solidFill>
                  <a:schemeClr val="tx1"/>
                </a:solidFill>
              </a:rPr>
              <a:t> per </a:t>
            </a:r>
            <a:r>
              <a:rPr lang="en-GB" sz="1200" dirty="0" err="1" smtClean="0">
                <a:solidFill>
                  <a:schemeClr val="tx1"/>
                </a:solidFill>
              </a:rPr>
              <a:t>bulan</a:t>
            </a:r>
            <a:r>
              <a:rPr lang="en-GB" sz="1200" dirty="0" smtClean="0">
                <a:solidFill>
                  <a:schemeClr val="tx1"/>
                </a:solidFill>
              </a:rPr>
              <a:t> </a:t>
            </a:r>
            <a:r>
              <a:rPr lang="en-GB" sz="1200" dirty="0" err="1" smtClean="0">
                <a:solidFill>
                  <a:schemeClr val="tx1"/>
                </a:solidFill>
              </a:rPr>
              <a:t>melalui</a:t>
            </a:r>
            <a:r>
              <a:rPr lang="en-GB" sz="1200" dirty="0" smtClean="0">
                <a:solidFill>
                  <a:schemeClr val="tx1"/>
                </a:solidFill>
              </a:rPr>
              <a:t> SKP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flipH="1">
            <a:off x="1619672" y="5805264"/>
            <a:ext cx="720080" cy="36004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9"/>
          <p:cNvSpPr/>
          <p:nvPr/>
        </p:nvSpPr>
        <p:spPr>
          <a:xfrm>
            <a:off x="225252" y="5733256"/>
            <a:ext cx="1394420" cy="792088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err="1" smtClean="0">
                <a:solidFill>
                  <a:schemeClr val="tx1"/>
                </a:solidFill>
              </a:rPr>
              <a:t>Monev</a:t>
            </a:r>
            <a:r>
              <a:rPr lang="en-GB" sz="1200" dirty="0" smtClean="0">
                <a:solidFill>
                  <a:schemeClr val="tx1"/>
                </a:solidFill>
              </a:rPr>
              <a:t> </a:t>
            </a:r>
            <a:r>
              <a:rPr lang="en-GB" sz="1200" dirty="0" err="1" smtClean="0">
                <a:solidFill>
                  <a:schemeClr val="tx1"/>
                </a:solidFill>
              </a:rPr>
              <a:t>renja</a:t>
            </a:r>
            <a:r>
              <a:rPr lang="en-GB" sz="1200" dirty="0" smtClean="0">
                <a:solidFill>
                  <a:schemeClr val="tx1"/>
                </a:solidFill>
              </a:rPr>
              <a:t> </a:t>
            </a:r>
            <a:r>
              <a:rPr lang="en-GB" sz="1200" dirty="0" err="1" smtClean="0">
                <a:solidFill>
                  <a:schemeClr val="tx1"/>
                </a:solidFill>
              </a:rPr>
              <a:t>Pertriwulan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5400000" flipH="1">
            <a:off x="2143710" y="3088942"/>
            <a:ext cx="720080" cy="39208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n-GB"/>
          </a:p>
        </p:txBody>
      </p:sp>
      <p:sp>
        <p:nvSpPr>
          <p:cNvPr id="12" name="Rounded Rectangle 11"/>
          <p:cNvSpPr/>
          <p:nvPr/>
        </p:nvSpPr>
        <p:spPr>
          <a:xfrm>
            <a:off x="1187623" y="1772816"/>
            <a:ext cx="2664297" cy="115212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Tx/>
              <a:buChar char="-"/>
            </a:pPr>
            <a:r>
              <a:rPr lang="en-GB" sz="1200" dirty="0" err="1" smtClean="0">
                <a:solidFill>
                  <a:schemeClr val="tx1"/>
                </a:solidFill>
              </a:rPr>
              <a:t>Tambahan</a:t>
            </a:r>
            <a:r>
              <a:rPr lang="en-GB" sz="1200" dirty="0" smtClean="0">
                <a:solidFill>
                  <a:schemeClr val="tx1"/>
                </a:solidFill>
              </a:rPr>
              <a:t> </a:t>
            </a:r>
            <a:r>
              <a:rPr lang="en-GB" sz="1200" dirty="0" err="1" smtClean="0">
                <a:solidFill>
                  <a:schemeClr val="tx1"/>
                </a:solidFill>
              </a:rPr>
              <a:t>Tunjangan</a:t>
            </a:r>
            <a:r>
              <a:rPr lang="en-GB" sz="1200" dirty="0" smtClean="0">
                <a:solidFill>
                  <a:schemeClr val="tx1"/>
                </a:solidFill>
              </a:rPr>
              <a:t> </a:t>
            </a:r>
            <a:r>
              <a:rPr lang="en-GB" sz="1200" dirty="0" err="1" smtClean="0">
                <a:solidFill>
                  <a:schemeClr val="tx1"/>
                </a:solidFill>
              </a:rPr>
              <a:t>Penghasilan</a:t>
            </a:r>
            <a:r>
              <a:rPr lang="en-GB" sz="1200" dirty="0" smtClean="0">
                <a:solidFill>
                  <a:schemeClr val="tx1"/>
                </a:solidFill>
              </a:rPr>
              <a:t> (</a:t>
            </a:r>
            <a:r>
              <a:rPr lang="en-GB" sz="1200" dirty="0" err="1" smtClean="0">
                <a:solidFill>
                  <a:schemeClr val="tx1"/>
                </a:solidFill>
              </a:rPr>
              <a:t>Perbup</a:t>
            </a:r>
            <a:r>
              <a:rPr lang="en-GB" sz="1200" dirty="0" smtClean="0">
                <a:solidFill>
                  <a:schemeClr val="tx1"/>
                </a:solidFill>
              </a:rPr>
              <a:t> 73 </a:t>
            </a:r>
            <a:r>
              <a:rPr lang="en-GB" sz="1200" dirty="0" err="1" smtClean="0">
                <a:solidFill>
                  <a:schemeClr val="tx1"/>
                </a:solidFill>
              </a:rPr>
              <a:t>Tahun</a:t>
            </a:r>
            <a:r>
              <a:rPr lang="en-GB" sz="1200" dirty="0" smtClean="0">
                <a:solidFill>
                  <a:schemeClr val="tx1"/>
                </a:solidFill>
              </a:rPr>
              <a:t> 2017)</a:t>
            </a:r>
          </a:p>
          <a:p>
            <a:pPr marL="171450" indent="-171450">
              <a:buFontTx/>
              <a:buChar char="-"/>
            </a:pPr>
            <a:r>
              <a:rPr lang="en-GB" sz="1200" dirty="0" err="1" smtClean="0">
                <a:solidFill>
                  <a:schemeClr val="tx1"/>
                </a:solidFill>
              </a:rPr>
              <a:t>Insentif</a:t>
            </a:r>
            <a:endParaRPr lang="en-GB" sz="1200" dirty="0" smtClean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</a:pPr>
            <a:r>
              <a:rPr lang="en-GB" sz="1200" dirty="0" smtClean="0">
                <a:solidFill>
                  <a:schemeClr val="tx1"/>
                </a:solidFill>
              </a:rPr>
              <a:t>Surat </a:t>
            </a:r>
            <a:r>
              <a:rPr lang="en-GB" sz="1200" dirty="0" err="1" smtClean="0">
                <a:solidFill>
                  <a:schemeClr val="tx1"/>
                </a:solidFill>
              </a:rPr>
              <a:t>Peringatan</a:t>
            </a:r>
            <a:r>
              <a:rPr lang="en-GB" sz="1200" dirty="0" smtClean="0">
                <a:solidFill>
                  <a:schemeClr val="tx1"/>
                </a:solidFill>
              </a:rPr>
              <a:t>, </a:t>
            </a:r>
            <a:r>
              <a:rPr lang="en-GB" sz="1200" dirty="0" err="1" smtClean="0">
                <a:solidFill>
                  <a:schemeClr val="tx1"/>
                </a:solidFill>
              </a:rPr>
              <a:t>Penundaan</a:t>
            </a:r>
            <a:r>
              <a:rPr lang="en-GB" sz="1200" dirty="0" smtClean="0">
                <a:solidFill>
                  <a:schemeClr val="tx1"/>
                </a:solidFill>
              </a:rPr>
              <a:t> </a:t>
            </a:r>
            <a:r>
              <a:rPr lang="en-GB" sz="1200" dirty="0" err="1" smtClean="0">
                <a:solidFill>
                  <a:schemeClr val="tx1"/>
                </a:solidFill>
              </a:rPr>
              <a:t>kenaikan</a:t>
            </a:r>
            <a:r>
              <a:rPr lang="en-GB" sz="1200" dirty="0" smtClean="0">
                <a:solidFill>
                  <a:schemeClr val="tx1"/>
                </a:solidFill>
              </a:rPr>
              <a:t> </a:t>
            </a:r>
            <a:r>
              <a:rPr lang="en-GB" sz="1200" dirty="0" err="1" smtClean="0">
                <a:solidFill>
                  <a:schemeClr val="tx1"/>
                </a:solidFill>
              </a:rPr>
              <a:t>gaji</a:t>
            </a:r>
            <a:r>
              <a:rPr lang="en-GB" sz="1200" dirty="0" smtClean="0">
                <a:solidFill>
                  <a:schemeClr val="tx1"/>
                </a:solidFill>
              </a:rPr>
              <a:t> </a:t>
            </a:r>
            <a:r>
              <a:rPr lang="en-GB" sz="1200" dirty="0" err="1" smtClean="0">
                <a:solidFill>
                  <a:schemeClr val="tx1"/>
                </a:solidFill>
              </a:rPr>
              <a:t>berkala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79512" y="44624"/>
            <a:ext cx="8712968" cy="14401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GB" sz="20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LANGKAH-LANGKAH</a:t>
            </a:r>
          </a:p>
          <a:p>
            <a:pPr marL="0" indent="0" algn="ctr">
              <a:buFont typeface="Arial" pitchFamily="34" charset="0"/>
              <a:buNone/>
            </a:pPr>
            <a:r>
              <a:rPr lang="en-GB" sz="20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OPTIMALISASI PENERAPAN</a:t>
            </a:r>
          </a:p>
          <a:p>
            <a:pPr marL="0" indent="0" algn="ctr">
              <a:buFont typeface="Arial" pitchFamily="34" charset="0"/>
              <a:buNone/>
            </a:pPr>
            <a:r>
              <a:rPr lang="en-GB" sz="2000" b="1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SAKIP</a:t>
            </a:r>
          </a:p>
          <a:p>
            <a:pPr marL="0" indent="0" algn="ctr">
              <a:buFont typeface="Arial" pitchFamily="34" charset="0"/>
              <a:buNone/>
            </a:pPr>
            <a:r>
              <a:rPr lang="en-GB" sz="20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(</a:t>
            </a:r>
            <a:r>
              <a:rPr lang="en-GB" sz="2000" dirty="0" err="1" smtClean="0">
                <a:solidFill>
                  <a:schemeClr val="bg1"/>
                </a:solidFill>
                <a:latin typeface="Brush Script MT" panose="03060802040406070304" pitchFamily="66" charset="0"/>
              </a:rPr>
              <a:t>disertai</a:t>
            </a:r>
            <a:r>
              <a:rPr lang="en-GB" sz="20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 </a:t>
            </a:r>
            <a:r>
              <a:rPr lang="en-GB" sz="2000" dirty="0" err="1" smtClean="0">
                <a:solidFill>
                  <a:schemeClr val="bg1"/>
                </a:solidFill>
                <a:latin typeface="Brush Script MT" panose="03060802040406070304" pitchFamily="66" charset="0"/>
              </a:rPr>
              <a:t>penjelasan</a:t>
            </a:r>
            <a:r>
              <a:rPr lang="en-GB" sz="20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)</a:t>
            </a:r>
            <a:endParaRPr lang="en-GB" sz="2000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  <p:sp>
        <p:nvSpPr>
          <p:cNvPr id="16" name="Slide Number Placeholder 3"/>
          <p:cNvSpPr txBox="1">
            <a:spLocks/>
          </p:cNvSpPr>
          <p:nvPr/>
        </p:nvSpPr>
        <p:spPr bwMode="auto">
          <a:xfrm>
            <a:off x="7014312" y="6337126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40B41D-FD10-4A38-B39B-626510BD49B7}" type="slidenum">
              <a:rPr lang="en-US" sz="1800" b="1" smtClean="0"/>
              <a:pPr/>
              <a:t>60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88728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25760"/>
            <a:ext cx="8229600" cy="1143000"/>
          </a:xfrm>
          <a:solidFill>
            <a:srgbClr val="00B0F0"/>
          </a:solidFill>
        </p:spPr>
        <p:txBody>
          <a:bodyPr/>
          <a:lstStyle/>
          <a:p>
            <a:pPr algn="r"/>
            <a:r>
              <a:rPr lang="en-GB" dirty="0" smtClean="0">
                <a:latin typeface="Berlin Sans FB" panose="020E0602020502020306" pitchFamily="34" charset="0"/>
              </a:rPr>
              <a:t>MANFAAT PENERAPAN SAKIP</a:t>
            </a:r>
            <a:endParaRPr lang="en-GB" dirty="0">
              <a:latin typeface="Berlin Sans FB" panose="020E0602020502020306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GB" sz="2000" dirty="0" err="1" smtClean="0"/>
              <a:t>Dapat</a:t>
            </a:r>
            <a:r>
              <a:rPr lang="en-GB" sz="2000" dirty="0" smtClean="0"/>
              <a:t> </a:t>
            </a:r>
            <a:r>
              <a:rPr lang="en-GB" sz="2000" dirty="0" err="1" smtClean="0"/>
              <a:t>mengukur</a:t>
            </a:r>
            <a:r>
              <a:rPr lang="en-GB" sz="2000" dirty="0" smtClean="0"/>
              <a:t> </a:t>
            </a:r>
            <a:r>
              <a:rPr lang="en-GB" sz="2000" dirty="0" err="1" smtClean="0"/>
              <a:t>kinerja</a:t>
            </a:r>
            <a:r>
              <a:rPr lang="en-GB" sz="2000" dirty="0" smtClean="0"/>
              <a:t> </a:t>
            </a:r>
            <a:r>
              <a:rPr lang="en-GB" sz="2000" dirty="0" err="1" smtClean="0"/>
              <a:t>Dinas</a:t>
            </a:r>
            <a:r>
              <a:rPr lang="en-GB" sz="2000" dirty="0" smtClean="0"/>
              <a:t> </a:t>
            </a:r>
            <a:r>
              <a:rPr lang="en-GB" sz="2000" dirty="0" err="1" smtClean="0"/>
              <a:t>Penanaman</a:t>
            </a:r>
            <a:r>
              <a:rPr lang="en-GB" sz="2000" dirty="0" smtClean="0"/>
              <a:t> Modal </a:t>
            </a:r>
            <a:r>
              <a:rPr lang="en-GB" sz="2000" dirty="0" err="1" smtClean="0"/>
              <a:t>dan</a:t>
            </a:r>
            <a:r>
              <a:rPr lang="en-GB" sz="2000" dirty="0" smtClean="0"/>
              <a:t> PTSP</a:t>
            </a:r>
          </a:p>
          <a:p>
            <a:pPr marL="514350" indent="-514350">
              <a:buAutoNum type="arabicPeriod"/>
            </a:pPr>
            <a:r>
              <a:rPr lang="en-GB" sz="2000" dirty="0" err="1" smtClean="0"/>
              <a:t>Fungsi</a:t>
            </a:r>
            <a:r>
              <a:rPr lang="en-GB" sz="2000" dirty="0" smtClean="0"/>
              <a:t> </a:t>
            </a:r>
            <a:r>
              <a:rPr lang="en-GB" sz="2000" dirty="0" err="1" smtClean="0"/>
              <a:t>manajemen</a:t>
            </a:r>
            <a:r>
              <a:rPr lang="en-GB" sz="2000" dirty="0" smtClean="0"/>
              <a:t> </a:t>
            </a:r>
            <a:r>
              <a:rPr lang="en-GB" sz="2000" dirty="0" err="1" smtClean="0"/>
              <a:t>berjalan</a:t>
            </a:r>
            <a:r>
              <a:rPr lang="en-GB" sz="2000" dirty="0" smtClean="0"/>
              <a:t> </a:t>
            </a:r>
            <a:r>
              <a:rPr lang="en-GB" sz="2000" dirty="0" err="1" smtClean="0"/>
              <a:t>sesuai</a:t>
            </a:r>
            <a:r>
              <a:rPr lang="en-GB" sz="2000" dirty="0" smtClean="0"/>
              <a:t> </a:t>
            </a:r>
            <a:r>
              <a:rPr lang="en-GB" sz="2000" dirty="0" err="1" smtClean="0"/>
              <a:t>Tupoksi</a:t>
            </a:r>
            <a:endParaRPr lang="en-GB" sz="2000" dirty="0" smtClean="0"/>
          </a:p>
          <a:p>
            <a:pPr marL="514350" indent="-514350">
              <a:buAutoNum type="arabicPeriod"/>
            </a:pPr>
            <a:r>
              <a:rPr lang="en-GB" sz="2000" dirty="0" smtClean="0"/>
              <a:t>Outcome </a:t>
            </a:r>
            <a:r>
              <a:rPr lang="en-GB" sz="2000" dirty="0" err="1" smtClean="0"/>
              <a:t>keberhasilan</a:t>
            </a:r>
            <a:r>
              <a:rPr lang="en-GB" sz="2000" dirty="0" smtClean="0"/>
              <a:t> </a:t>
            </a:r>
            <a:r>
              <a:rPr lang="en-GB" sz="2000" dirty="0" err="1" smtClean="0"/>
              <a:t>pembangunan</a:t>
            </a:r>
            <a:r>
              <a:rPr lang="en-GB" sz="2000" dirty="0" smtClean="0"/>
              <a:t> </a:t>
            </a:r>
            <a:r>
              <a:rPr lang="en-GB" sz="2000" dirty="0" err="1"/>
              <a:t>Dinas</a:t>
            </a:r>
            <a:r>
              <a:rPr lang="en-GB" sz="2000" dirty="0"/>
              <a:t> </a:t>
            </a:r>
            <a:r>
              <a:rPr lang="en-GB" sz="2000" dirty="0" err="1"/>
              <a:t>Penanaman</a:t>
            </a:r>
            <a:r>
              <a:rPr lang="en-GB" sz="2000" dirty="0"/>
              <a:t> Modal </a:t>
            </a:r>
            <a:r>
              <a:rPr lang="en-GB" sz="2000" dirty="0" err="1"/>
              <a:t>dan</a:t>
            </a:r>
            <a:r>
              <a:rPr lang="en-GB" sz="2000" dirty="0"/>
              <a:t> PTSP </a:t>
            </a:r>
            <a:r>
              <a:rPr lang="en-GB" sz="2000" dirty="0" err="1"/>
              <a:t>menjadi</a:t>
            </a:r>
            <a:r>
              <a:rPr lang="en-GB" sz="2000" dirty="0"/>
              <a:t> </a:t>
            </a:r>
            <a:r>
              <a:rPr lang="en-GB" sz="2000" dirty="0" err="1" smtClean="0"/>
              <a:t>terukur</a:t>
            </a:r>
            <a:endParaRPr lang="en-GB" sz="2000" dirty="0" smtClean="0"/>
          </a:p>
          <a:p>
            <a:pPr marL="514350" indent="-514350">
              <a:buAutoNum type="arabicPeriod"/>
            </a:pPr>
            <a:r>
              <a:rPr lang="en-GB" sz="2000" dirty="0" smtClean="0"/>
              <a:t>Tingkat </a:t>
            </a:r>
            <a:r>
              <a:rPr lang="en-GB" sz="2000" dirty="0" err="1" smtClean="0"/>
              <a:t>efektivitas</a:t>
            </a:r>
            <a:r>
              <a:rPr lang="en-GB" sz="2000" dirty="0" smtClean="0"/>
              <a:t> </a:t>
            </a:r>
            <a:r>
              <a:rPr lang="en-GB" sz="2000" dirty="0" err="1" smtClean="0"/>
              <a:t>dan</a:t>
            </a:r>
            <a:r>
              <a:rPr lang="en-GB" sz="2000" dirty="0" smtClean="0"/>
              <a:t> </a:t>
            </a:r>
            <a:r>
              <a:rPr lang="en-GB" sz="2000" dirty="0" err="1" smtClean="0"/>
              <a:t>efisiensi</a:t>
            </a:r>
            <a:r>
              <a:rPr lang="en-GB" sz="2000" dirty="0" smtClean="0"/>
              <a:t> </a:t>
            </a:r>
            <a:r>
              <a:rPr lang="en-GB" sz="2000" dirty="0" err="1" smtClean="0"/>
              <a:t>dapat</a:t>
            </a:r>
            <a:r>
              <a:rPr lang="en-GB" sz="2000" dirty="0" smtClean="0"/>
              <a:t> </a:t>
            </a:r>
            <a:r>
              <a:rPr lang="en-GB" sz="2000" dirty="0" err="1" smtClean="0"/>
              <a:t>terukur</a:t>
            </a:r>
            <a:endParaRPr lang="en-GB" sz="2000" dirty="0" smtClean="0"/>
          </a:p>
          <a:p>
            <a:pPr marL="514350" indent="-514350">
              <a:buAutoNum type="arabicPeriod"/>
            </a:pPr>
            <a:r>
              <a:rPr lang="en-GB" sz="2000" dirty="0" err="1" smtClean="0"/>
              <a:t>Kinerja</a:t>
            </a:r>
            <a:r>
              <a:rPr lang="en-GB" sz="2000" dirty="0" smtClean="0"/>
              <a:t> </a:t>
            </a:r>
            <a:r>
              <a:rPr lang="en-GB" sz="2000" dirty="0" err="1" smtClean="0"/>
              <a:t>pegawai</a:t>
            </a:r>
            <a:r>
              <a:rPr lang="en-GB" sz="2000" dirty="0" smtClean="0"/>
              <a:t> </a:t>
            </a:r>
            <a:r>
              <a:rPr lang="en-GB" sz="2000" dirty="0" err="1" smtClean="0"/>
              <a:t>dan</a:t>
            </a:r>
            <a:r>
              <a:rPr lang="en-GB" sz="2000" dirty="0" smtClean="0"/>
              <a:t> </a:t>
            </a:r>
            <a:r>
              <a:rPr lang="en-GB" sz="2000" dirty="0" err="1" smtClean="0"/>
              <a:t>akuntabilitas</a:t>
            </a:r>
            <a:r>
              <a:rPr lang="en-GB" sz="2000" dirty="0" smtClean="0"/>
              <a:t> </a:t>
            </a:r>
            <a:r>
              <a:rPr lang="en-GB" sz="2000" dirty="0" err="1" smtClean="0"/>
              <a:t>menjadi</a:t>
            </a:r>
            <a:r>
              <a:rPr lang="en-GB" sz="2000" dirty="0" smtClean="0"/>
              <a:t> </a:t>
            </a:r>
            <a:r>
              <a:rPr lang="en-GB" sz="2000" dirty="0" err="1" smtClean="0"/>
              <a:t>lebih</a:t>
            </a:r>
            <a:r>
              <a:rPr lang="en-GB" sz="2000" dirty="0" smtClean="0"/>
              <a:t> </a:t>
            </a:r>
            <a:r>
              <a:rPr lang="en-GB" sz="2000" dirty="0" err="1" smtClean="0"/>
              <a:t>baik</a:t>
            </a:r>
            <a:endParaRPr lang="en-GB" sz="2000" dirty="0" smtClean="0"/>
          </a:p>
          <a:p>
            <a:pPr marL="514350" indent="-514350">
              <a:buAutoNum type="arabicPeriod"/>
            </a:pPr>
            <a:r>
              <a:rPr lang="en-GB" sz="2000" dirty="0" err="1" smtClean="0"/>
              <a:t>Menghilangkan</a:t>
            </a:r>
            <a:r>
              <a:rPr lang="en-GB" sz="2000" dirty="0" smtClean="0"/>
              <a:t> </a:t>
            </a:r>
            <a:r>
              <a:rPr lang="en-GB" sz="2000" dirty="0" err="1" smtClean="0"/>
              <a:t>kegiatan-kegiatan</a:t>
            </a:r>
            <a:r>
              <a:rPr lang="en-GB" sz="2000" dirty="0" smtClean="0"/>
              <a:t> yang </a:t>
            </a:r>
            <a:r>
              <a:rPr lang="en-GB" sz="2000" dirty="0" err="1" smtClean="0"/>
              <a:t>tidak</a:t>
            </a:r>
            <a:r>
              <a:rPr lang="en-GB" sz="2000" dirty="0" smtClean="0"/>
              <a:t> </a:t>
            </a:r>
            <a:r>
              <a:rPr lang="en-GB" sz="2000" dirty="0" err="1" smtClean="0"/>
              <a:t>efisien</a:t>
            </a:r>
            <a:endParaRPr lang="en-GB" sz="2000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GB" sz="2000" dirty="0" err="1"/>
              <a:t>Sebagai</a:t>
            </a:r>
            <a:r>
              <a:rPr lang="en-GB" sz="2000" dirty="0"/>
              <a:t> </a:t>
            </a:r>
            <a:r>
              <a:rPr lang="en-GB" sz="2000" dirty="0" err="1"/>
              <a:t>dasar</a:t>
            </a:r>
            <a:r>
              <a:rPr lang="en-GB" sz="2000" dirty="0"/>
              <a:t> </a:t>
            </a:r>
            <a:r>
              <a:rPr lang="en-GB" sz="2000" dirty="0" err="1"/>
              <a:t>pemberian</a:t>
            </a:r>
            <a:r>
              <a:rPr lang="en-GB" sz="2000" dirty="0"/>
              <a:t> </a:t>
            </a:r>
            <a:r>
              <a:rPr lang="en-GB" sz="2000" i="1" dirty="0"/>
              <a:t>reward</a:t>
            </a:r>
            <a:r>
              <a:rPr lang="en-GB" sz="2000" dirty="0"/>
              <a:t> </a:t>
            </a:r>
            <a:r>
              <a:rPr lang="en-GB" sz="2000" dirty="0" err="1"/>
              <a:t>dan</a:t>
            </a:r>
            <a:r>
              <a:rPr lang="en-GB" sz="2000" dirty="0"/>
              <a:t> </a:t>
            </a:r>
            <a:r>
              <a:rPr lang="en-GB" sz="2000" i="1" dirty="0"/>
              <a:t>punishment</a:t>
            </a:r>
          </a:p>
          <a:p>
            <a:pPr marL="514350" indent="-514350">
              <a:buAutoNum type="arabicPeriod"/>
            </a:pPr>
            <a:endParaRPr lang="en-GB" sz="2000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4312" y="6237312"/>
            <a:ext cx="2133600" cy="476250"/>
          </a:xfrm>
        </p:spPr>
        <p:txBody>
          <a:bodyPr/>
          <a:lstStyle/>
          <a:p>
            <a:fld id="{CF40B41D-FD10-4A38-B39B-626510BD49B7}" type="slidenum">
              <a:rPr lang="en-US" sz="1800" b="1" smtClean="0"/>
              <a:pPr/>
              <a:t>61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69678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9" r="9154"/>
          <a:stretch>
            <a:fillRect/>
          </a:stretch>
        </p:blipFill>
        <p:spPr bwMode="auto">
          <a:xfrm>
            <a:off x="-16425" y="-17995"/>
            <a:ext cx="9144000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67744" y="4365104"/>
            <a:ext cx="481581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TERIMA KASIH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2051720" y="5589240"/>
            <a:ext cx="7086371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2536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2536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2536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2536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2536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1200" b="1" dirty="0" err="1" smtClean="0">
                <a:solidFill>
                  <a:schemeClr val="bg1"/>
                </a:solidFill>
                <a:latin typeface="Berlin Sans FB Demi" panose="020E0802020502020306" pitchFamily="34" charset="0"/>
              </a:rPr>
              <a:t>Dinas</a:t>
            </a:r>
            <a:r>
              <a:rPr lang="en-GB" sz="1200" b="1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 </a:t>
            </a:r>
            <a:r>
              <a:rPr lang="en-GB" sz="1200" b="1" dirty="0" err="1" smtClean="0">
                <a:solidFill>
                  <a:schemeClr val="bg1"/>
                </a:solidFill>
                <a:latin typeface="Berlin Sans FB Demi" panose="020E0802020502020306" pitchFamily="34" charset="0"/>
              </a:rPr>
              <a:t>Penanaman</a:t>
            </a:r>
            <a:r>
              <a:rPr lang="en-GB" sz="1200" b="1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 Modal </a:t>
            </a:r>
            <a:r>
              <a:rPr lang="en-GB" sz="1200" b="1" dirty="0" err="1" smtClean="0">
                <a:solidFill>
                  <a:schemeClr val="bg1"/>
                </a:solidFill>
                <a:latin typeface="Berlin Sans FB Demi" panose="020E0802020502020306" pitchFamily="34" charset="0"/>
              </a:rPr>
              <a:t>dan</a:t>
            </a:r>
            <a:r>
              <a:rPr lang="en-GB" sz="1200" b="1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 PTSP </a:t>
            </a:r>
            <a:r>
              <a:rPr lang="en-GB" sz="1200" b="1" dirty="0" err="1" smtClean="0">
                <a:solidFill>
                  <a:schemeClr val="bg1"/>
                </a:solidFill>
                <a:latin typeface="Berlin Sans FB Demi" panose="020E0802020502020306" pitchFamily="34" charset="0"/>
              </a:rPr>
              <a:t>Kabupaten</a:t>
            </a:r>
            <a:r>
              <a:rPr lang="en-GB" sz="1200" b="1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 Gresik</a:t>
            </a:r>
          </a:p>
          <a:p>
            <a:pPr marL="0" indent="0" algn="r">
              <a:buNone/>
            </a:pPr>
            <a:r>
              <a:rPr lang="en-GB" sz="1200" b="1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Jl. </a:t>
            </a:r>
            <a:r>
              <a:rPr lang="en-GB" sz="1200" b="1" dirty="0" err="1" smtClean="0">
                <a:solidFill>
                  <a:schemeClr val="bg1"/>
                </a:solidFill>
                <a:latin typeface="Berlin Sans FB Demi" panose="020E0802020502020306" pitchFamily="34" charset="0"/>
              </a:rPr>
              <a:t>Dr.</a:t>
            </a:r>
            <a:r>
              <a:rPr lang="en-GB" sz="1200" b="1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 </a:t>
            </a:r>
            <a:r>
              <a:rPr lang="en-GB" sz="1200" b="1" dirty="0" err="1" smtClean="0">
                <a:solidFill>
                  <a:schemeClr val="bg1"/>
                </a:solidFill>
                <a:latin typeface="Berlin Sans FB Demi" panose="020E0802020502020306" pitchFamily="34" charset="0"/>
              </a:rPr>
              <a:t>Wahidin</a:t>
            </a:r>
            <a:r>
              <a:rPr lang="en-GB" sz="1200" b="1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 </a:t>
            </a:r>
            <a:r>
              <a:rPr lang="en-GB" sz="1200" b="1" dirty="0" err="1" smtClean="0">
                <a:solidFill>
                  <a:schemeClr val="bg1"/>
                </a:solidFill>
                <a:latin typeface="Berlin Sans FB Demi" panose="020E0802020502020306" pitchFamily="34" charset="0"/>
              </a:rPr>
              <a:t>Sudirohusodo</a:t>
            </a:r>
            <a:r>
              <a:rPr lang="en-GB" sz="1200" b="1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 No. 245 Gresik</a:t>
            </a:r>
          </a:p>
          <a:p>
            <a:pPr marL="0" indent="0" algn="r">
              <a:buNone/>
            </a:pPr>
            <a:r>
              <a:rPr lang="en-GB" sz="1200" b="1" dirty="0" err="1" smtClean="0">
                <a:solidFill>
                  <a:schemeClr val="bg1"/>
                </a:solidFill>
                <a:latin typeface="Berlin Sans FB Demi" panose="020E0802020502020306" pitchFamily="34" charset="0"/>
              </a:rPr>
              <a:t>Telp</a:t>
            </a:r>
            <a:r>
              <a:rPr lang="en-GB" sz="1200" b="1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. (031) 3930732-33 Fax (031) 3930731</a:t>
            </a:r>
          </a:p>
          <a:p>
            <a:pPr marL="0" indent="0" algn="r">
              <a:buNone/>
            </a:pPr>
            <a:r>
              <a:rPr lang="en-GB" sz="1200" b="1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www.dpmptsp.gresikkab.go.id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54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467544" y="188640"/>
            <a:ext cx="7992888" cy="93610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tx1"/>
                </a:solidFill>
                <a:latin typeface="Cooper Black" panose="0208090404030B020404" pitchFamily="18" charset="0"/>
              </a:rPr>
              <a:t>Cascading </a:t>
            </a:r>
            <a:r>
              <a:rPr lang="en-GB" sz="2800" dirty="0" err="1">
                <a:solidFill>
                  <a:schemeClr val="tx1"/>
                </a:solidFill>
                <a:latin typeface="Cooper Black" panose="0208090404030B020404" pitchFamily="18" charset="0"/>
              </a:rPr>
              <a:t>Kinerja</a:t>
            </a:r>
            <a:r>
              <a:rPr lang="en-GB" sz="2800" dirty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ooper Black" panose="0208090404030B020404" pitchFamily="18" charset="0"/>
              </a:rPr>
              <a:t>Pemerintah</a:t>
            </a:r>
            <a:r>
              <a:rPr lang="en-GB" sz="2800" dirty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lang="en-GB" sz="2800" dirty="0" smtClean="0">
                <a:solidFill>
                  <a:schemeClr val="tx1"/>
                </a:solidFill>
                <a:latin typeface="Cooper Black" panose="0208090404030B020404" pitchFamily="18" charset="0"/>
              </a:rPr>
              <a:t>Daerah (</a:t>
            </a:r>
            <a:r>
              <a:rPr lang="en-GB" sz="2800" dirty="0" err="1" smtClean="0">
                <a:solidFill>
                  <a:schemeClr val="tx1"/>
                </a:solidFill>
                <a:latin typeface="Cooper Black" panose="0208090404030B020404" pitchFamily="18" charset="0"/>
              </a:rPr>
              <a:t>Sasaran</a:t>
            </a:r>
            <a:r>
              <a:rPr lang="en-GB" sz="2800" dirty="0" smtClean="0">
                <a:solidFill>
                  <a:schemeClr val="tx1"/>
                </a:solidFill>
                <a:latin typeface="Cooper Black" panose="0208090404030B020404" pitchFamily="18" charset="0"/>
              </a:rPr>
              <a:t> 1)</a:t>
            </a:r>
            <a:endParaRPr lang="en-GB" sz="2800" dirty="0">
              <a:solidFill>
                <a:schemeClr val="tx1"/>
              </a:solidFill>
              <a:latin typeface="Cooper Black" panose="0208090404030B0204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95536" y="1772816"/>
            <a:ext cx="2719035" cy="72008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schemeClr val="tx1"/>
                </a:solidFill>
              </a:rPr>
              <a:t>Kepala</a:t>
            </a:r>
            <a:r>
              <a:rPr lang="en-GB" dirty="0" smtClean="0">
                <a:solidFill>
                  <a:schemeClr val="tx1"/>
                </a:solidFill>
              </a:rPr>
              <a:t> Daerah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29067" y="2779694"/>
            <a:ext cx="2702773" cy="64930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schemeClr val="tx1"/>
                </a:solidFill>
              </a:rPr>
              <a:t>Kepala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Dinas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(</a:t>
            </a:r>
            <a:r>
              <a:rPr lang="en-GB" dirty="0" err="1" smtClean="0">
                <a:solidFill>
                  <a:schemeClr val="tx1"/>
                </a:solidFill>
              </a:rPr>
              <a:t>Eselon</a:t>
            </a:r>
            <a:r>
              <a:rPr lang="en-GB" dirty="0" smtClean="0">
                <a:solidFill>
                  <a:schemeClr val="tx1"/>
                </a:solidFill>
              </a:rPr>
              <a:t> 2)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82701" y="3954450"/>
            <a:ext cx="2795503" cy="74017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schemeClr val="tx1"/>
                </a:solidFill>
              </a:rPr>
              <a:t>Kepala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Bidang</a:t>
            </a:r>
            <a:endParaRPr lang="en-GB" dirty="0" smtClean="0">
              <a:solidFill>
                <a:schemeClr val="tx1"/>
              </a:solidFill>
            </a:endParaRP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(</a:t>
            </a:r>
            <a:r>
              <a:rPr lang="en-GB" dirty="0" err="1" smtClean="0">
                <a:solidFill>
                  <a:schemeClr val="tx1"/>
                </a:solidFill>
              </a:rPr>
              <a:t>Eselon</a:t>
            </a:r>
            <a:r>
              <a:rPr lang="en-GB" dirty="0" smtClean="0">
                <a:solidFill>
                  <a:schemeClr val="tx1"/>
                </a:solidFill>
              </a:rPr>
              <a:t> 3)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05896" y="5290486"/>
            <a:ext cx="2774782" cy="743994"/>
          </a:xfrm>
          <a:prstGeom prst="ellipse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 smtClean="0">
                <a:solidFill>
                  <a:schemeClr val="tx1"/>
                </a:solidFill>
              </a:rPr>
              <a:t>Kepala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r>
              <a:rPr lang="en-GB" sz="1600" dirty="0" err="1" smtClean="0">
                <a:solidFill>
                  <a:schemeClr val="tx1"/>
                </a:solidFill>
              </a:rPr>
              <a:t>Seksi</a:t>
            </a:r>
            <a:endParaRPr lang="en-GB" sz="1600" dirty="0" smtClean="0">
              <a:solidFill>
                <a:schemeClr val="tx1"/>
              </a:solidFill>
            </a:endParaRP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(</a:t>
            </a:r>
            <a:r>
              <a:rPr lang="en-GB" sz="1600" dirty="0" err="1" smtClean="0">
                <a:solidFill>
                  <a:schemeClr val="tx1"/>
                </a:solidFill>
              </a:rPr>
              <a:t>Eselon</a:t>
            </a:r>
            <a:r>
              <a:rPr lang="en-GB" sz="1600" dirty="0" smtClean="0">
                <a:solidFill>
                  <a:schemeClr val="tx1"/>
                </a:solidFill>
              </a:rPr>
              <a:t> 4)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60032" y="2132856"/>
            <a:ext cx="3672408" cy="504056"/>
          </a:xfrm>
          <a:prstGeom prst="rect">
            <a:avLst/>
          </a:prstGeom>
          <a:solidFill>
            <a:srgbClr val="99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 err="1" smtClean="0">
                <a:solidFill>
                  <a:schemeClr val="tx1"/>
                </a:solidFill>
              </a:rPr>
              <a:t>Indikator</a:t>
            </a:r>
            <a:r>
              <a:rPr lang="en-GB" sz="1000" dirty="0" smtClean="0">
                <a:solidFill>
                  <a:schemeClr val="tx1"/>
                </a:solidFill>
              </a:rPr>
              <a:t> </a:t>
            </a:r>
            <a:r>
              <a:rPr lang="en-GB" sz="1000" dirty="0" err="1" smtClean="0">
                <a:solidFill>
                  <a:schemeClr val="tx1"/>
                </a:solidFill>
              </a:rPr>
              <a:t>Kinerja</a:t>
            </a:r>
            <a:r>
              <a:rPr lang="en-GB" sz="1000" dirty="0" smtClean="0">
                <a:solidFill>
                  <a:schemeClr val="tx1"/>
                </a:solidFill>
              </a:rPr>
              <a:t> :</a:t>
            </a:r>
          </a:p>
          <a:p>
            <a:r>
              <a:rPr lang="en-GB" sz="1000" dirty="0" smtClean="0">
                <a:solidFill>
                  <a:schemeClr val="tx1"/>
                </a:solidFill>
              </a:rPr>
              <a:t>1. </a:t>
            </a:r>
            <a:r>
              <a:rPr lang="en-GB" sz="1000" dirty="0" err="1" smtClean="0">
                <a:solidFill>
                  <a:schemeClr val="tx1"/>
                </a:solidFill>
              </a:rPr>
              <a:t>Pertumbuhan</a:t>
            </a:r>
            <a:r>
              <a:rPr lang="en-GB" sz="1000" dirty="0" smtClean="0">
                <a:solidFill>
                  <a:schemeClr val="tx1"/>
                </a:solidFill>
              </a:rPr>
              <a:t> </a:t>
            </a:r>
            <a:r>
              <a:rPr lang="en-GB" sz="1000" dirty="0" err="1" smtClean="0">
                <a:solidFill>
                  <a:schemeClr val="tx1"/>
                </a:solidFill>
              </a:rPr>
              <a:t>realisasi</a:t>
            </a:r>
            <a:r>
              <a:rPr lang="en-GB" sz="1000" dirty="0" smtClean="0">
                <a:solidFill>
                  <a:schemeClr val="tx1"/>
                </a:solidFill>
              </a:rPr>
              <a:t> </a:t>
            </a:r>
            <a:r>
              <a:rPr lang="en-GB" sz="1000" dirty="0" err="1" smtClean="0">
                <a:solidFill>
                  <a:schemeClr val="tx1"/>
                </a:solidFill>
              </a:rPr>
              <a:t>investasi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69903" y="1556792"/>
            <a:ext cx="3672408" cy="576064"/>
          </a:xfrm>
          <a:prstGeom prst="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1000" dirty="0" err="1" smtClean="0">
                <a:solidFill>
                  <a:schemeClr val="tx1"/>
                </a:solidFill>
              </a:rPr>
              <a:t>Sasaran</a:t>
            </a:r>
            <a:r>
              <a:rPr lang="en-GB" sz="1000" dirty="0" smtClean="0">
                <a:solidFill>
                  <a:schemeClr val="tx1"/>
                </a:solidFill>
              </a:rPr>
              <a:t> : </a:t>
            </a:r>
            <a:r>
              <a:rPr lang="en-GB" sz="1000" dirty="0" err="1">
                <a:solidFill>
                  <a:schemeClr val="tx1"/>
                </a:solidFill>
                <a:latin typeface="Berlin Sans FB" panose="020E0602020502020306" pitchFamily="34" charset="0"/>
              </a:rPr>
              <a:t>Meningkatkan</a:t>
            </a:r>
            <a:r>
              <a:rPr lang="en-GB" sz="1000" dirty="0">
                <a:solidFill>
                  <a:schemeClr val="tx1"/>
                </a:solidFill>
                <a:latin typeface="Berlin Sans FB" panose="020E0602020502020306" pitchFamily="34" charset="0"/>
              </a:rPr>
              <a:t> </a:t>
            </a:r>
            <a:r>
              <a:rPr lang="en-GB" sz="1000" dirty="0" err="1">
                <a:solidFill>
                  <a:schemeClr val="tx1"/>
                </a:solidFill>
                <a:latin typeface="Berlin Sans FB" panose="020E0602020502020306" pitchFamily="34" charset="0"/>
              </a:rPr>
              <a:t>kuantitas</a:t>
            </a:r>
            <a:r>
              <a:rPr lang="en-GB" sz="1000" dirty="0">
                <a:solidFill>
                  <a:schemeClr val="tx1"/>
                </a:solidFill>
                <a:latin typeface="Berlin Sans FB" panose="020E0602020502020306" pitchFamily="34" charset="0"/>
              </a:rPr>
              <a:t> </a:t>
            </a:r>
            <a:r>
              <a:rPr lang="en-GB" sz="1000" dirty="0" err="1">
                <a:solidFill>
                  <a:schemeClr val="tx1"/>
                </a:solidFill>
                <a:latin typeface="Berlin Sans FB" panose="020E0602020502020306" pitchFamily="34" charset="0"/>
              </a:rPr>
              <a:t>iklim</a:t>
            </a:r>
            <a:r>
              <a:rPr lang="en-GB" sz="1000" dirty="0">
                <a:solidFill>
                  <a:schemeClr val="tx1"/>
                </a:solidFill>
                <a:latin typeface="Berlin Sans FB" panose="020E0602020502020306" pitchFamily="34" charset="0"/>
              </a:rPr>
              <a:t> </a:t>
            </a:r>
            <a:r>
              <a:rPr lang="en-GB" sz="1000" dirty="0" err="1">
                <a:solidFill>
                  <a:schemeClr val="tx1"/>
                </a:solidFill>
                <a:latin typeface="Berlin Sans FB" panose="020E0602020502020306" pitchFamily="34" charset="0"/>
              </a:rPr>
              <a:t>investasi</a:t>
            </a:r>
            <a:r>
              <a:rPr lang="en-GB" sz="1000" dirty="0">
                <a:solidFill>
                  <a:schemeClr val="tx1"/>
                </a:solidFill>
                <a:latin typeface="Berlin Sans FB" panose="020E0602020502020306" pitchFamily="34" charset="0"/>
              </a:rPr>
              <a:t> </a:t>
            </a:r>
            <a:r>
              <a:rPr lang="en-GB" sz="1000" dirty="0" err="1">
                <a:solidFill>
                  <a:schemeClr val="tx1"/>
                </a:solidFill>
                <a:latin typeface="Berlin Sans FB" panose="020E0602020502020306" pitchFamily="34" charset="0"/>
              </a:rPr>
              <a:t>dan</a:t>
            </a:r>
            <a:r>
              <a:rPr lang="en-GB" sz="1000" dirty="0">
                <a:solidFill>
                  <a:schemeClr val="tx1"/>
                </a:solidFill>
                <a:latin typeface="Berlin Sans FB" panose="020E0602020502020306" pitchFamily="34" charset="0"/>
              </a:rPr>
              <a:t> </a:t>
            </a:r>
            <a:r>
              <a:rPr lang="en-GB" sz="1000" dirty="0" err="1">
                <a:solidFill>
                  <a:schemeClr val="tx1"/>
                </a:solidFill>
                <a:latin typeface="Berlin Sans FB" panose="020E0602020502020306" pitchFamily="34" charset="0"/>
              </a:rPr>
              <a:t>frekuensi</a:t>
            </a:r>
            <a:r>
              <a:rPr lang="en-GB" sz="1000" dirty="0">
                <a:solidFill>
                  <a:schemeClr val="tx1"/>
                </a:solidFill>
                <a:latin typeface="Berlin Sans FB" panose="020E0602020502020306" pitchFamily="34" charset="0"/>
              </a:rPr>
              <a:t> </a:t>
            </a:r>
            <a:r>
              <a:rPr lang="en-GB" sz="1000" dirty="0" err="1">
                <a:solidFill>
                  <a:schemeClr val="tx1"/>
                </a:solidFill>
                <a:latin typeface="Berlin Sans FB" panose="020E0602020502020306" pitchFamily="34" charset="0"/>
              </a:rPr>
              <a:t>usaha</a:t>
            </a:r>
            <a:r>
              <a:rPr lang="en-GB" sz="1000" dirty="0">
                <a:solidFill>
                  <a:schemeClr val="tx1"/>
                </a:solidFill>
                <a:latin typeface="Berlin Sans FB" panose="020E0602020502020306" pitchFamily="34" charset="0"/>
              </a:rPr>
              <a:t> di </a:t>
            </a:r>
            <a:r>
              <a:rPr lang="en-GB" sz="1000" dirty="0" err="1">
                <a:solidFill>
                  <a:schemeClr val="tx1"/>
                </a:solidFill>
                <a:latin typeface="Berlin Sans FB" panose="020E0602020502020306" pitchFamily="34" charset="0"/>
              </a:rPr>
              <a:t>daerah</a:t>
            </a:r>
            <a:endParaRPr lang="en-GB" sz="1000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60032" y="2779694"/>
            <a:ext cx="3672408" cy="39185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 err="1" smtClean="0">
                <a:solidFill>
                  <a:schemeClr val="tx1"/>
                </a:solidFill>
              </a:rPr>
              <a:t>Sasaran</a:t>
            </a:r>
            <a:r>
              <a:rPr lang="en-GB" sz="1000" dirty="0" smtClean="0">
                <a:solidFill>
                  <a:schemeClr val="tx1"/>
                </a:solidFill>
              </a:rPr>
              <a:t> : </a:t>
            </a:r>
            <a:r>
              <a:rPr lang="en-GB" sz="1000" dirty="0" err="1" smtClean="0">
                <a:solidFill>
                  <a:schemeClr val="tx1"/>
                </a:solidFill>
              </a:rPr>
              <a:t>Meningkatnya</a:t>
            </a:r>
            <a:r>
              <a:rPr lang="en-GB" sz="1000" dirty="0" smtClean="0">
                <a:solidFill>
                  <a:schemeClr val="tx1"/>
                </a:solidFill>
              </a:rPr>
              <a:t> </a:t>
            </a:r>
            <a:r>
              <a:rPr lang="en-GB" sz="1000" dirty="0" err="1" smtClean="0">
                <a:solidFill>
                  <a:schemeClr val="tx1"/>
                </a:solidFill>
              </a:rPr>
              <a:t>realisasi</a:t>
            </a:r>
            <a:r>
              <a:rPr lang="en-GB" sz="1000" dirty="0" smtClean="0">
                <a:solidFill>
                  <a:schemeClr val="tx1"/>
                </a:solidFill>
              </a:rPr>
              <a:t> </a:t>
            </a:r>
            <a:r>
              <a:rPr lang="en-GB" sz="1000" dirty="0" err="1" smtClean="0">
                <a:solidFill>
                  <a:schemeClr val="tx1"/>
                </a:solidFill>
              </a:rPr>
              <a:t>investasi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60032" y="3157983"/>
            <a:ext cx="3672408" cy="8322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 err="1" smtClean="0">
                <a:solidFill>
                  <a:schemeClr val="tx1"/>
                </a:solidFill>
              </a:rPr>
              <a:t>Indikator</a:t>
            </a:r>
            <a:r>
              <a:rPr lang="en-GB" sz="1000" dirty="0" smtClean="0">
                <a:solidFill>
                  <a:schemeClr val="tx1"/>
                </a:solidFill>
              </a:rPr>
              <a:t> </a:t>
            </a:r>
            <a:r>
              <a:rPr lang="en-GB" sz="1000" dirty="0" err="1" smtClean="0">
                <a:solidFill>
                  <a:schemeClr val="tx1"/>
                </a:solidFill>
              </a:rPr>
              <a:t>Kinerja</a:t>
            </a:r>
            <a:r>
              <a:rPr lang="en-GB" sz="1000" dirty="0" smtClean="0">
                <a:solidFill>
                  <a:schemeClr val="tx1"/>
                </a:solidFill>
              </a:rPr>
              <a:t> :</a:t>
            </a:r>
          </a:p>
          <a:p>
            <a:r>
              <a:rPr lang="en-GB" sz="1000" dirty="0" smtClean="0">
                <a:solidFill>
                  <a:schemeClr val="tx1"/>
                </a:solidFill>
              </a:rPr>
              <a:t>1. </a:t>
            </a:r>
            <a:r>
              <a:rPr lang="en-GB" sz="1000" dirty="0" err="1" smtClean="0">
                <a:solidFill>
                  <a:schemeClr val="tx1"/>
                </a:solidFill>
              </a:rPr>
              <a:t>Nilai</a:t>
            </a:r>
            <a:r>
              <a:rPr lang="en-GB" sz="1000" dirty="0" smtClean="0">
                <a:solidFill>
                  <a:schemeClr val="tx1"/>
                </a:solidFill>
              </a:rPr>
              <a:t> </a:t>
            </a:r>
            <a:r>
              <a:rPr lang="en-GB" sz="1000" dirty="0" err="1" smtClean="0">
                <a:solidFill>
                  <a:schemeClr val="tx1"/>
                </a:solidFill>
              </a:rPr>
              <a:t>realisasi</a:t>
            </a:r>
            <a:r>
              <a:rPr lang="en-GB" sz="1000" dirty="0" smtClean="0">
                <a:solidFill>
                  <a:schemeClr val="tx1"/>
                </a:solidFill>
              </a:rPr>
              <a:t> </a:t>
            </a:r>
            <a:r>
              <a:rPr lang="en-GB" sz="1000" dirty="0" err="1" smtClean="0">
                <a:solidFill>
                  <a:schemeClr val="tx1"/>
                </a:solidFill>
              </a:rPr>
              <a:t>investasi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60032" y="4097170"/>
            <a:ext cx="3672408" cy="39185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>
                <a:solidFill>
                  <a:schemeClr val="tx1"/>
                </a:solidFill>
              </a:rPr>
              <a:t>Program : </a:t>
            </a:r>
            <a:r>
              <a:rPr lang="en-GB" sz="1000" dirty="0" err="1">
                <a:solidFill>
                  <a:schemeClr val="tx1"/>
                </a:solidFill>
              </a:rPr>
              <a:t>Pengendalian</a:t>
            </a:r>
            <a:r>
              <a:rPr lang="en-GB" sz="1000" dirty="0">
                <a:solidFill>
                  <a:schemeClr val="tx1"/>
                </a:solidFill>
              </a:rPr>
              <a:t> </a:t>
            </a:r>
            <a:r>
              <a:rPr lang="en-GB" sz="1000" dirty="0" err="1">
                <a:solidFill>
                  <a:schemeClr val="tx1"/>
                </a:solidFill>
              </a:rPr>
              <a:t>Pelaksanaan</a:t>
            </a:r>
            <a:r>
              <a:rPr lang="en-GB" sz="1000" dirty="0">
                <a:solidFill>
                  <a:schemeClr val="tx1"/>
                </a:solidFill>
              </a:rPr>
              <a:t> </a:t>
            </a:r>
            <a:r>
              <a:rPr lang="en-GB" sz="1000" dirty="0" err="1">
                <a:solidFill>
                  <a:schemeClr val="tx1"/>
                </a:solidFill>
              </a:rPr>
              <a:t>Penanaman</a:t>
            </a:r>
            <a:r>
              <a:rPr lang="en-GB" sz="1000" dirty="0">
                <a:solidFill>
                  <a:schemeClr val="tx1"/>
                </a:solidFill>
              </a:rPr>
              <a:t> Modal</a:t>
            </a:r>
            <a:endParaRPr lang="en-GB" sz="1000" dirty="0"/>
          </a:p>
          <a:p>
            <a:pPr lvl="0"/>
            <a:endParaRPr lang="en-GB" sz="1000" dirty="0"/>
          </a:p>
        </p:txBody>
      </p:sp>
      <p:sp>
        <p:nvSpPr>
          <p:cNvPr id="15" name="Rectangle 14"/>
          <p:cNvSpPr/>
          <p:nvPr/>
        </p:nvSpPr>
        <p:spPr>
          <a:xfrm>
            <a:off x="4860032" y="4489022"/>
            <a:ext cx="3672408" cy="8322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 err="1" smtClean="0">
                <a:solidFill>
                  <a:schemeClr val="tx1"/>
                </a:solidFill>
              </a:rPr>
              <a:t>Indikator</a:t>
            </a:r>
            <a:r>
              <a:rPr lang="en-GB" sz="1000" dirty="0" smtClean="0">
                <a:solidFill>
                  <a:schemeClr val="tx1"/>
                </a:solidFill>
              </a:rPr>
              <a:t> </a:t>
            </a:r>
            <a:r>
              <a:rPr lang="en-GB" sz="1000" dirty="0" err="1" smtClean="0">
                <a:solidFill>
                  <a:schemeClr val="tx1"/>
                </a:solidFill>
              </a:rPr>
              <a:t>Kinerja</a:t>
            </a:r>
            <a:r>
              <a:rPr lang="en-GB" sz="1000" dirty="0" smtClean="0">
                <a:solidFill>
                  <a:schemeClr val="tx1"/>
                </a:solidFill>
              </a:rPr>
              <a:t> :</a:t>
            </a:r>
          </a:p>
          <a:p>
            <a:pPr lvl="0"/>
            <a:r>
              <a:rPr lang="en-GB" sz="1000" dirty="0">
                <a:solidFill>
                  <a:schemeClr val="tx1"/>
                </a:solidFill>
              </a:rPr>
              <a:t>1. </a:t>
            </a:r>
            <a:r>
              <a:rPr lang="en-GB" sz="1000" dirty="0" err="1">
                <a:solidFill>
                  <a:schemeClr val="tx1"/>
                </a:solidFill>
              </a:rPr>
              <a:t>Persentase</a:t>
            </a:r>
            <a:r>
              <a:rPr lang="en-GB" sz="1000" dirty="0">
                <a:solidFill>
                  <a:schemeClr val="tx1"/>
                </a:solidFill>
              </a:rPr>
              <a:t> </a:t>
            </a:r>
            <a:r>
              <a:rPr lang="en-GB" sz="1000" dirty="0" err="1">
                <a:solidFill>
                  <a:schemeClr val="tx1"/>
                </a:solidFill>
              </a:rPr>
              <a:t>perusahaan</a:t>
            </a:r>
            <a:r>
              <a:rPr lang="en-GB" sz="1000" dirty="0">
                <a:solidFill>
                  <a:schemeClr val="tx1"/>
                </a:solidFill>
              </a:rPr>
              <a:t> yang </a:t>
            </a:r>
            <a:r>
              <a:rPr lang="en-GB" sz="1000" dirty="0" err="1">
                <a:solidFill>
                  <a:schemeClr val="tx1"/>
                </a:solidFill>
              </a:rPr>
              <a:t>terverifikasi</a:t>
            </a:r>
            <a:r>
              <a:rPr lang="en-GB" sz="1000" dirty="0">
                <a:solidFill>
                  <a:schemeClr val="tx1"/>
                </a:solidFill>
              </a:rPr>
              <a:t> </a:t>
            </a:r>
            <a:r>
              <a:rPr lang="en-GB" sz="1000" dirty="0" err="1">
                <a:solidFill>
                  <a:schemeClr val="tx1"/>
                </a:solidFill>
              </a:rPr>
              <a:t>izinnya</a:t>
            </a:r>
            <a:endParaRPr lang="en-GB" sz="1000" dirty="0"/>
          </a:p>
        </p:txBody>
      </p:sp>
      <p:sp>
        <p:nvSpPr>
          <p:cNvPr id="16" name="Rectangle 15"/>
          <p:cNvSpPr/>
          <p:nvPr/>
        </p:nvSpPr>
        <p:spPr>
          <a:xfrm>
            <a:off x="4860032" y="5413412"/>
            <a:ext cx="1836204" cy="463860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800" dirty="0" err="1" smtClean="0">
                <a:solidFill>
                  <a:schemeClr val="tx1"/>
                </a:solidFill>
              </a:rPr>
              <a:t>Kegiatan</a:t>
            </a:r>
            <a:r>
              <a:rPr lang="en-GB" sz="800" dirty="0" smtClean="0">
                <a:solidFill>
                  <a:schemeClr val="tx1"/>
                </a:solidFill>
              </a:rPr>
              <a:t> 1 : </a:t>
            </a:r>
            <a:r>
              <a:rPr lang="en-GB" sz="800" dirty="0">
                <a:solidFill>
                  <a:schemeClr val="tx1"/>
                </a:solidFill>
              </a:rPr>
              <a:t>Monitoring </a:t>
            </a:r>
            <a:r>
              <a:rPr lang="en-GB" sz="800" dirty="0" err="1">
                <a:solidFill>
                  <a:schemeClr val="tx1"/>
                </a:solidFill>
              </a:rPr>
              <a:t>Pelaksanaan</a:t>
            </a:r>
            <a:r>
              <a:rPr lang="en-GB" sz="800" dirty="0">
                <a:solidFill>
                  <a:schemeClr val="tx1"/>
                </a:solidFill>
              </a:rPr>
              <a:t> </a:t>
            </a:r>
            <a:r>
              <a:rPr lang="en-GB" sz="800" dirty="0" err="1">
                <a:solidFill>
                  <a:schemeClr val="tx1"/>
                </a:solidFill>
              </a:rPr>
              <a:t>Izin</a:t>
            </a:r>
            <a:r>
              <a:rPr lang="en-GB" sz="800" dirty="0">
                <a:solidFill>
                  <a:schemeClr val="tx1"/>
                </a:solidFill>
              </a:rPr>
              <a:t> Blok Plan </a:t>
            </a:r>
            <a:r>
              <a:rPr lang="en-GB" sz="800" dirty="0" err="1">
                <a:solidFill>
                  <a:schemeClr val="tx1"/>
                </a:solidFill>
              </a:rPr>
              <a:t>Perumahan</a:t>
            </a:r>
            <a:r>
              <a:rPr lang="en-GB" sz="800" dirty="0">
                <a:solidFill>
                  <a:schemeClr val="tx1"/>
                </a:solidFill>
              </a:rPr>
              <a:t> </a:t>
            </a:r>
            <a:r>
              <a:rPr lang="en-GB" sz="800" dirty="0" err="1">
                <a:solidFill>
                  <a:schemeClr val="tx1"/>
                </a:solidFill>
              </a:rPr>
              <a:t>dan</a:t>
            </a:r>
            <a:r>
              <a:rPr lang="en-GB" sz="800" dirty="0">
                <a:solidFill>
                  <a:schemeClr val="tx1"/>
                </a:solidFill>
              </a:rPr>
              <a:t> </a:t>
            </a:r>
            <a:r>
              <a:rPr lang="en-GB" sz="800" dirty="0" err="1">
                <a:solidFill>
                  <a:schemeClr val="tx1"/>
                </a:solidFill>
              </a:rPr>
              <a:t>Pemanfaatan</a:t>
            </a:r>
            <a:r>
              <a:rPr lang="en-GB" sz="800" dirty="0">
                <a:solidFill>
                  <a:schemeClr val="tx1"/>
                </a:solidFill>
              </a:rPr>
              <a:t> </a:t>
            </a:r>
            <a:r>
              <a:rPr lang="en-GB" sz="800" dirty="0" err="1">
                <a:solidFill>
                  <a:schemeClr val="tx1"/>
                </a:solidFill>
              </a:rPr>
              <a:t>Lahan</a:t>
            </a:r>
            <a:endParaRPr lang="en-GB" sz="8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60032" y="5877272"/>
            <a:ext cx="1836204" cy="832284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 err="1" smtClean="0">
                <a:solidFill>
                  <a:schemeClr val="tx1"/>
                </a:solidFill>
              </a:rPr>
              <a:t>Indikator</a:t>
            </a:r>
            <a:r>
              <a:rPr lang="en-GB" sz="1000" dirty="0" smtClean="0">
                <a:solidFill>
                  <a:schemeClr val="tx1"/>
                </a:solidFill>
              </a:rPr>
              <a:t> </a:t>
            </a:r>
            <a:r>
              <a:rPr lang="en-GB" sz="1000" dirty="0" err="1" smtClean="0">
                <a:solidFill>
                  <a:schemeClr val="tx1"/>
                </a:solidFill>
              </a:rPr>
              <a:t>Kinerja</a:t>
            </a:r>
            <a:r>
              <a:rPr lang="en-GB" sz="1000" dirty="0" smtClean="0">
                <a:solidFill>
                  <a:schemeClr val="tx1"/>
                </a:solidFill>
              </a:rPr>
              <a:t> :</a:t>
            </a:r>
          </a:p>
          <a:p>
            <a:r>
              <a:rPr lang="en-GB" sz="1000" dirty="0" smtClean="0">
                <a:solidFill>
                  <a:schemeClr val="tx1"/>
                </a:solidFill>
              </a:rPr>
              <a:t>1. </a:t>
            </a:r>
            <a:r>
              <a:rPr lang="en-GB" sz="1000" dirty="0" err="1">
                <a:solidFill>
                  <a:schemeClr val="tx1"/>
                </a:solidFill>
              </a:rPr>
              <a:t>Jumlah</a:t>
            </a:r>
            <a:r>
              <a:rPr lang="en-GB" sz="1000" dirty="0">
                <a:solidFill>
                  <a:schemeClr val="tx1"/>
                </a:solidFill>
              </a:rPr>
              <a:t> </a:t>
            </a:r>
            <a:r>
              <a:rPr lang="en-GB" sz="1000" dirty="0" err="1">
                <a:solidFill>
                  <a:schemeClr val="tx1"/>
                </a:solidFill>
              </a:rPr>
              <a:t>laporan</a:t>
            </a:r>
            <a:r>
              <a:rPr lang="en-GB" sz="1000" dirty="0">
                <a:solidFill>
                  <a:schemeClr val="tx1"/>
                </a:solidFill>
              </a:rPr>
              <a:t> monitoring </a:t>
            </a:r>
            <a:r>
              <a:rPr lang="en-GB" sz="1000" dirty="0" err="1">
                <a:solidFill>
                  <a:schemeClr val="tx1"/>
                </a:solidFill>
              </a:rPr>
              <a:t>pelaksanaan</a:t>
            </a:r>
            <a:r>
              <a:rPr lang="en-GB" sz="1000" dirty="0">
                <a:solidFill>
                  <a:schemeClr val="tx1"/>
                </a:solidFill>
              </a:rPr>
              <a:t> </a:t>
            </a:r>
            <a:r>
              <a:rPr lang="en-GB" sz="1000" dirty="0" err="1">
                <a:solidFill>
                  <a:schemeClr val="tx1"/>
                </a:solidFill>
              </a:rPr>
              <a:t>izin</a:t>
            </a:r>
            <a:r>
              <a:rPr lang="en-GB" sz="1000" dirty="0">
                <a:solidFill>
                  <a:schemeClr val="tx1"/>
                </a:solidFill>
              </a:rPr>
              <a:t> </a:t>
            </a:r>
            <a:r>
              <a:rPr lang="en-GB" sz="1000" dirty="0" err="1">
                <a:solidFill>
                  <a:schemeClr val="tx1"/>
                </a:solidFill>
              </a:rPr>
              <a:t>blok</a:t>
            </a:r>
            <a:r>
              <a:rPr lang="en-GB" sz="1000" dirty="0">
                <a:solidFill>
                  <a:schemeClr val="tx1"/>
                </a:solidFill>
              </a:rPr>
              <a:t> plan </a:t>
            </a:r>
            <a:r>
              <a:rPr lang="en-GB" sz="1000" dirty="0" err="1">
                <a:solidFill>
                  <a:schemeClr val="tx1"/>
                </a:solidFill>
              </a:rPr>
              <a:t>perumahan</a:t>
            </a:r>
            <a:r>
              <a:rPr lang="en-GB" sz="1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3513079" y="2888940"/>
            <a:ext cx="936104" cy="36004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ight Arrow 18"/>
          <p:cNvSpPr/>
          <p:nvPr/>
        </p:nvSpPr>
        <p:spPr>
          <a:xfrm>
            <a:off x="3549584" y="1952836"/>
            <a:ext cx="936104" cy="36004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ight Arrow 19"/>
          <p:cNvSpPr/>
          <p:nvPr/>
        </p:nvSpPr>
        <p:spPr>
          <a:xfrm>
            <a:off x="3513079" y="4258699"/>
            <a:ext cx="936104" cy="360040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ight Arrow 20"/>
          <p:cNvSpPr/>
          <p:nvPr/>
        </p:nvSpPr>
        <p:spPr>
          <a:xfrm>
            <a:off x="3479056" y="5482463"/>
            <a:ext cx="936104" cy="360040"/>
          </a:xfrm>
          <a:prstGeom prst="rightArrow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6696236" y="5413412"/>
            <a:ext cx="1836204" cy="463860"/>
          </a:xfrm>
          <a:prstGeom prst="rect">
            <a:avLst/>
          </a:prstGeom>
          <a:solidFill>
            <a:srgbClr val="FF9999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 err="1" smtClean="0">
                <a:solidFill>
                  <a:schemeClr val="tx1"/>
                </a:solidFill>
              </a:rPr>
              <a:t>Kegiatan</a:t>
            </a:r>
            <a:r>
              <a:rPr lang="en-GB" sz="1000" dirty="0" smtClean="0">
                <a:solidFill>
                  <a:schemeClr val="tx1"/>
                </a:solidFill>
              </a:rPr>
              <a:t> 2 : </a:t>
            </a:r>
            <a:r>
              <a:rPr lang="en-GB" sz="1000" dirty="0" err="1" smtClean="0">
                <a:solidFill>
                  <a:schemeClr val="tx1"/>
                </a:solidFill>
              </a:rPr>
              <a:t>Verifikasi</a:t>
            </a:r>
            <a:r>
              <a:rPr lang="en-GB" sz="1000" dirty="0" smtClean="0">
                <a:solidFill>
                  <a:schemeClr val="tx1"/>
                </a:solidFill>
              </a:rPr>
              <a:t> </a:t>
            </a:r>
            <a:r>
              <a:rPr lang="en-GB" sz="1000" dirty="0" err="1" smtClean="0">
                <a:solidFill>
                  <a:schemeClr val="tx1"/>
                </a:solidFill>
              </a:rPr>
              <a:t>perizinan</a:t>
            </a:r>
            <a:r>
              <a:rPr lang="en-GB" sz="1000" dirty="0" smtClean="0">
                <a:solidFill>
                  <a:schemeClr val="tx1"/>
                </a:solidFill>
              </a:rPr>
              <a:t> </a:t>
            </a:r>
            <a:r>
              <a:rPr lang="en-GB" sz="1000" dirty="0" err="1" smtClean="0">
                <a:solidFill>
                  <a:schemeClr val="tx1"/>
                </a:solidFill>
              </a:rPr>
              <a:t>usaha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706107" y="5877272"/>
            <a:ext cx="1836204" cy="832284"/>
          </a:xfrm>
          <a:prstGeom prst="rect">
            <a:avLst/>
          </a:prstGeom>
          <a:solidFill>
            <a:srgbClr val="FFCC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 err="1" smtClean="0">
                <a:solidFill>
                  <a:schemeClr val="tx1"/>
                </a:solidFill>
              </a:rPr>
              <a:t>Indikator</a:t>
            </a:r>
            <a:r>
              <a:rPr lang="en-GB" sz="1000" dirty="0" smtClean="0">
                <a:solidFill>
                  <a:schemeClr val="tx1"/>
                </a:solidFill>
              </a:rPr>
              <a:t> </a:t>
            </a:r>
            <a:r>
              <a:rPr lang="en-GB" sz="1000" dirty="0" err="1" smtClean="0">
                <a:solidFill>
                  <a:schemeClr val="tx1"/>
                </a:solidFill>
              </a:rPr>
              <a:t>Kinerja</a:t>
            </a:r>
            <a:r>
              <a:rPr lang="en-GB" sz="1000" dirty="0" smtClean="0">
                <a:solidFill>
                  <a:schemeClr val="tx1"/>
                </a:solidFill>
              </a:rPr>
              <a:t> :</a:t>
            </a:r>
          </a:p>
          <a:p>
            <a:r>
              <a:rPr lang="en-GB" sz="1000" dirty="0" smtClean="0">
                <a:solidFill>
                  <a:schemeClr val="tx1"/>
                </a:solidFill>
              </a:rPr>
              <a:t>1. </a:t>
            </a:r>
            <a:r>
              <a:rPr lang="en-GB" sz="1000" dirty="0" err="1" smtClean="0">
                <a:solidFill>
                  <a:schemeClr val="tx1"/>
                </a:solidFill>
              </a:rPr>
              <a:t>Jumlah</a:t>
            </a:r>
            <a:r>
              <a:rPr lang="en-GB" sz="1000" dirty="0" smtClean="0">
                <a:solidFill>
                  <a:schemeClr val="tx1"/>
                </a:solidFill>
              </a:rPr>
              <a:t> </a:t>
            </a:r>
            <a:r>
              <a:rPr lang="en-GB" sz="1000" dirty="0" err="1" smtClean="0">
                <a:solidFill>
                  <a:schemeClr val="tx1"/>
                </a:solidFill>
              </a:rPr>
              <a:t>pelaksanaan</a:t>
            </a:r>
            <a:r>
              <a:rPr lang="en-GB" sz="1000" dirty="0" smtClean="0">
                <a:solidFill>
                  <a:schemeClr val="tx1"/>
                </a:solidFill>
              </a:rPr>
              <a:t> </a:t>
            </a:r>
            <a:r>
              <a:rPr lang="en-GB" sz="1000" dirty="0" err="1" smtClean="0">
                <a:solidFill>
                  <a:schemeClr val="tx1"/>
                </a:solidFill>
              </a:rPr>
              <a:t>verifikasi</a:t>
            </a:r>
            <a:r>
              <a:rPr lang="en-GB" sz="1000" dirty="0" smtClean="0">
                <a:solidFill>
                  <a:schemeClr val="tx1"/>
                </a:solidFill>
              </a:rPr>
              <a:t>  </a:t>
            </a:r>
            <a:r>
              <a:rPr lang="en-GB" sz="1000" dirty="0" err="1" smtClean="0">
                <a:solidFill>
                  <a:schemeClr val="tx1"/>
                </a:solidFill>
              </a:rPr>
              <a:t>perizinan</a:t>
            </a:r>
            <a:r>
              <a:rPr lang="en-GB" sz="1000" dirty="0" smtClean="0">
                <a:solidFill>
                  <a:schemeClr val="tx1"/>
                </a:solidFill>
              </a:rPr>
              <a:t> </a:t>
            </a:r>
            <a:r>
              <a:rPr lang="en-GB" sz="1000" dirty="0" err="1" smtClean="0">
                <a:solidFill>
                  <a:schemeClr val="tx1"/>
                </a:solidFill>
              </a:rPr>
              <a:t>dan</a:t>
            </a:r>
            <a:r>
              <a:rPr lang="en-GB" sz="1000" dirty="0" smtClean="0">
                <a:solidFill>
                  <a:schemeClr val="tx1"/>
                </a:solidFill>
              </a:rPr>
              <a:t> </a:t>
            </a:r>
            <a:r>
              <a:rPr lang="en-GB" sz="1000" dirty="0" err="1" smtClean="0">
                <a:solidFill>
                  <a:schemeClr val="tx1"/>
                </a:solidFill>
              </a:rPr>
              <a:t>pemetaan</a:t>
            </a:r>
            <a:r>
              <a:rPr lang="en-GB" sz="1000" dirty="0" smtClean="0">
                <a:solidFill>
                  <a:schemeClr val="tx1"/>
                </a:solidFill>
              </a:rPr>
              <a:t> </a:t>
            </a:r>
            <a:r>
              <a:rPr lang="en-GB" sz="1000" dirty="0" err="1" smtClean="0">
                <a:solidFill>
                  <a:schemeClr val="tx1"/>
                </a:solidFill>
              </a:rPr>
              <a:t>koordinat</a:t>
            </a:r>
            <a:r>
              <a:rPr lang="en-GB" sz="1000" dirty="0" smtClean="0">
                <a:solidFill>
                  <a:schemeClr val="tx1"/>
                </a:solidFill>
              </a:rPr>
              <a:t> </a:t>
            </a:r>
            <a:r>
              <a:rPr lang="en-GB" sz="1000" dirty="0" err="1" smtClean="0">
                <a:solidFill>
                  <a:schemeClr val="tx1"/>
                </a:solidFill>
              </a:rPr>
              <a:t>titik</a:t>
            </a:r>
            <a:r>
              <a:rPr lang="en-GB" sz="1000" dirty="0" smtClean="0">
                <a:solidFill>
                  <a:schemeClr val="tx1"/>
                </a:solidFill>
              </a:rPr>
              <a:t> </a:t>
            </a:r>
            <a:r>
              <a:rPr lang="en-GB" sz="1000" dirty="0" err="1" smtClean="0">
                <a:solidFill>
                  <a:schemeClr val="tx1"/>
                </a:solidFill>
              </a:rPr>
              <a:t>bangunan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974904" y="6245225"/>
            <a:ext cx="2133600" cy="476250"/>
          </a:xfrm>
        </p:spPr>
        <p:txBody>
          <a:bodyPr/>
          <a:lstStyle/>
          <a:p>
            <a:fld id="{CF40B41D-FD10-4A38-B39B-626510BD49B7}" type="slidenum">
              <a:rPr lang="en-US" sz="1600" smtClean="0"/>
              <a:pPr/>
              <a:t>7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4378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467544" y="188640"/>
            <a:ext cx="7992888" cy="93610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tx1"/>
                </a:solidFill>
                <a:latin typeface="Cooper Black" panose="0208090404030B020404" pitchFamily="18" charset="0"/>
              </a:rPr>
              <a:t>Cascading </a:t>
            </a:r>
            <a:r>
              <a:rPr lang="en-GB" sz="2800" dirty="0" err="1">
                <a:solidFill>
                  <a:schemeClr val="tx1"/>
                </a:solidFill>
                <a:latin typeface="Cooper Black" panose="0208090404030B020404" pitchFamily="18" charset="0"/>
              </a:rPr>
              <a:t>Kinerja</a:t>
            </a:r>
            <a:r>
              <a:rPr lang="en-GB" sz="2800" dirty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ooper Black" panose="0208090404030B020404" pitchFamily="18" charset="0"/>
              </a:rPr>
              <a:t>Pemerintah</a:t>
            </a:r>
            <a:r>
              <a:rPr lang="en-GB" sz="2800" dirty="0">
                <a:solidFill>
                  <a:schemeClr val="tx1"/>
                </a:solidFill>
                <a:latin typeface="Cooper Black" panose="0208090404030B020404" pitchFamily="18" charset="0"/>
              </a:rPr>
              <a:t> </a:t>
            </a:r>
            <a:r>
              <a:rPr lang="en-GB" sz="2800" dirty="0" smtClean="0">
                <a:solidFill>
                  <a:schemeClr val="tx1"/>
                </a:solidFill>
                <a:latin typeface="Cooper Black" panose="0208090404030B020404" pitchFamily="18" charset="0"/>
              </a:rPr>
              <a:t>Daerah (</a:t>
            </a:r>
            <a:r>
              <a:rPr lang="en-GB" sz="2800" dirty="0" err="1" smtClean="0">
                <a:solidFill>
                  <a:schemeClr val="tx1"/>
                </a:solidFill>
                <a:latin typeface="Cooper Black" panose="0208090404030B020404" pitchFamily="18" charset="0"/>
              </a:rPr>
              <a:t>Sasaran</a:t>
            </a:r>
            <a:r>
              <a:rPr lang="en-GB" sz="2800" dirty="0" smtClean="0">
                <a:solidFill>
                  <a:schemeClr val="tx1"/>
                </a:solidFill>
                <a:latin typeface="Cooper Black" panose="0208090404030B020404" pitchFamily="18" charset="0"/>
              </a:rPr>
              <a:t> 2)</a:t>
            </a:r>
            <a:endParaRPr lang="en-GB" sz="2800" dirty="0">
              <a:solidFill>
                <a:schemeClr val="tx1"/>
              </a:solidFill>
              <a:latin typeface="Cooper Black" panose="0208090404030B0204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95536" y="1772816"/>
            <a:ext cx="2719035" cy="72008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schemeClr val="tx1"/>
                </a:solidFill>
              </a:rPr>
              <a:t>Kepala</a:t>
            </a:r>
            <a:r>
              <a:rPr lang="en-GB" dirty="0" smtClean="0">
                <a:solidFill>
                  <a:schemeClr val="tx1"/>
                </a:solidFill>
              </a:rPr>
              <a:t> Daerah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29067" y="2779694"/>
            <a:ext cx="2702773" cy="64930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schemeClr val="tx1"/>
                </a:solidFill>
              </a:rPr>
              <a:t>Kepala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Dinas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(</a:t>
            </a:r>
            <a:r>
              <a:rPr lang="en-GB" dirty="0" err="1" smtClean="0">
                <a:solidFill>
                  <a:schemeClr val="tx1"/>
                </a:solidFill>
              </a:rPr>
              <a:t>Eselon</a:t>
            </a:r>
            <a:r>
              <a:rPr lang="en-GB" dirty="0" smtClean="0">
                <a:solidFill>
                  <a:schemeClr val="tx1"/>
                </a:solidFill>
              </a:rPr>
              <a:t> 2)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82701" y="3954450"/>
            <a:ext cx="2795503" cy="74017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schemeClr val="tx1"/>
                </a:solidFill>
              </a:rPr>
              <a:t>Kepala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Bidang</a:t>
            </a:r>
            <a:endParaRPr lang="en-GB" dirty="0" smtClean="0">
              <a:solidFill>
                <a:schemeClr val="tx1"/>
              </a:solidFill>
            </a:endParaRP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(</a:t>
            </a:r>
            <a:r>
              <a:rPr lang="en-GB" dirty="0" err="1" smtClean="0">
                <a:solidFill>
                  <a:schemeClr val="tx1"/>
                </a:solidFill>
              </a:rPr>
              <a:t>Eselon</a:t>
            </a:r>
            <a:r>
              <a:rPr lang="en-GB" dirty="0" smtClean="0">
                <a:solidFill>
                  <a:schemeClr val="tx1"/>
                </a:solidFill>
              </a:rPr>
              <a:t> 3)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05896" y="5290486"/>
            <a:ext cx="2774782" cy="743994"/>
          </a:xfrm>
          <a:prstGeom prst="ellipse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solidFill>
                  <a:schemeClr val="tx1"/>
                </a:solidFill>
              </a:rPr>
              <a:t>Kepala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Seksi</a:t>
            </a:r>
            <a:endParaRPr lang="en-GB" dirty="0" smtClean="0">
              <a:solidFill>
                <a:schemeClr val="tx1"/>
              </a:solidFill>
            </a:endParaRP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(</a:t>
            </a:r>
            <a:r>
              <a:rPr lang="en-GB" dirty="0" err="1" smtClean="0">
                <a:solidFill>
                  <a:schemeClr val="tx1"/>
                </a:solidFill>
              </a:rPr>
              <a:t>Eselon</a:t>
            </a:r>
            <a:r>
              <a:rPr lang="en-GB" dirty="0" smtClean="0">
                <a:solidFill>
                  <a:schemeClr val="tx1"/>
                </a:solidFill>
              </a:rPr>
              <a:t> 4)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60032" y="2132856"/>
            <a:ext cx="3672408" cy="504056"/>
          </a:xfrm>
          <a:prstGeom prst="rect">
            <a:avLst/>
          </a:prstGeom>
          <a:solidFill>
            <a:srgbClr val="99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 err="1" smtClean="0">
                <a:solidFill>
                  <a:schemeClr val="tx1"/>
                </a:solidFill>
              </a:rPr>
              <a:t>Indikator</a:t>
            </a:r>
            <a:r>
              <a:rPr lang="en-GB" sz="1000" dirty="0" smtClean="0">
                <a:solidFill>
                  <a:schemeClr val="tx1"/>
                </a:solidFill>
              </a:rPr>
              <a:t> </a:t>
            </a:r>
            <a:r>
              <a:rPr lang="en-GB" sz="1000" dirty="0" err="1" smtClean="0">
                <a:solidFill>
                  <a:schemeClr val="tx1"/>
                </a:solidFill>
              </a:rPr>
              <a:t>Kinerja</a:t>
            </a:r>
            <a:r>
              <a:rPr lang="en-GB" sz="1000" dirty="0" smtClean="0">
                <a:solidFill>
                  <a:schemeClr val="tx1"/>
                </a:solidFill>
              </a:rPr>
              <a:t> :</a:t>
            </a:r>
          </a:p>
          <a:p>
            <a:r>
              <a:rPr lang="en-GB" sz="1000" dirty="0" smtClean="0">
                <a:solidFill>
                  <a:schemeClr val="tx1"/>
                </a:solidFill>
              </a:rPr>
              <a:t>1. </a:t>
            </a:r>
            <a:r>
              <a:rPr lang="en-GB" sz="1000" dirty="0" err="1" smtClean="0">
                <a:solidFill>
                  <a:schemeClr val="tx1"/>
                </a:solidFill>
              </a:rPr>
              <a:t>Pertumbuhan</a:t>
            </a:r>
            <a:r>
              <a:rPr lang="en-GB" sz="1000" dirty="0" smtClean="0">
                <a:solidFill>
                  <a:schemeClr val="tx1"/>
                </a:solidFill>
              </a:rPr>
              <a:t> </a:t>
            </a:r>
            <a:r>
              <a:rPr lang="en-GB" sz="1000" dirty="0" err="1" smtClean="0">
                <a:solidFill>
                  <a:schemeClr val="tx1"/>
                </a:solidFill>
              </a:rPr>
              <a:t>realisasi</a:t>
            </a:r>
            <a:r>
              <a:rPr lang="en-GB" sz="1000" dirty="0" smtClean="0">
                <a:solidFill>
                  <a:schemeClr val="tx1"/>
                </a:solidFill>
              </a:rPr>
              <a:t> </a:t>
            </a:r>
            <a:r>
              <a:rPr lang="en-GB" sz="1000" dirty="0" err="1" smtClean="0">
                <a:solidFill>
                  <a:schemeClr val="tx1"/>
                </a:solidFill>
              </a:rPr>
              <a:t>investasi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40897" y="1556792"/>
            <a:ext cx="3672408" cy="57606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1000" dirty="0" err="1" smtClean="0">
                <a:solidFill>
                  <a:schemeClr val="tx1"/>
                </a:solidFill>
              </a:rPr>
              <a:t>Sasaran</a:t>
            </a:r>
            <a:r>
              <a:rPr lang="en-GB" sz="1000" dirty="0" smtClean="0">
                <a:solidFill>
                  <a:schemeClr val="tx1"/>
                </a:solidFill>
              </a:rPr>
              <a:t> : </a:t>
            </a:r>
            <a:r>
              <a:rPr lang="en-GB" sz="1000" dirty="0" err="1">
                <a:solidFill>
                  <a:schemeClr val="tx1"/>
                </a:solidFill>
                <a:latin typeface="Berlin Sans FB" panose="020E0602020502020306" pitchFamily="34" charset="0"/>
              </a:rPr>
              <a:t>Meningkatkan</a:t>
            </a:r>
            <a:r>
              <a:rPr lang="en-GB" sz="1000" dirty="0">
                <a:solidFill>
                  <a:schemeClr val="tx1"/>
                </a:solidFill>
                <a:latin typeface="Berlin Sans FB" panose="020E0602020502020306" pitchFamily="34" charset="0"/>
              </a:rPr>
              <a:t> </a:t>
            </a:r>
            <a:r>
              <a:rPr lang="en-GB" sz="1000" dirty="0" err="1">
                <a:solidFill>
                  <a:schemeClr val="tx1"/>
                </a:solidFill>
                <a:latin typeface="Berlin Sans FB" panose="020E0602020502020306" pitchFamily="34" charset="0"/>
              </a:rPr>
              <a:t>kuantitas</a:t>
            </a:r>
            <a:r>
              <a:rPr lang="en-GB" sz="1000" dirty="0">
                <a:solidFill>
                  <a:schemeClr val="tx1"/>
                </a:solidFill>
                <a:latin typeface="Berlin Sans FB" panose="020E0602020502020306" pitchFamily="34" charset="0"/>
              </a:rPr>
              <a:t> </a:t>
            </a:r>
            <a:r>
              <a:rPr lang="en-GB" sz="1000" dirty="0" err="1">
                <a:solidFill>
                  <a:schemeClr val="tx1"/>
                </a:solidFill>
                <a:latin typeface="Berlin Sans FB" panose="020E0602020502020306" pitchFamily="34" charset="0"/>
              </a:rPr>
              <a:t>iklim</a:t>
            </a:r>
            <a:r>
              <a:rPr lang="en-GB" sz="1000" dirty="0">
                <a:solidFill>
                  <a:schemeClr val="tx1"/>
                </a:solidFill>
                <a:latin typeface="Berlin Sans FB" panose="020E0602020502020306" pitchFamily="34" charset="0"/>
              </a:rPr>
              <a:t> </a:t>
            </a:r>
            <a:r>
              <a:rPr lang="en-GB" sz="1000" dirty="0" err="1">
                <a:solidFill>
                  <a:schemeClr val="tx1"/>
                </a:solidFill>
                <a:latin typeface="Berlin Sans FB" panose="020E0602020502020306" pitchFamily="34" charset="0"/>
              </a:rPr>
              <a:t>investasi</a:t>
            </a:r>
            <a:r>
              <a:rPr lang="en-GB" sz="1000" dirty="0">
                <a:solidFill>
                  <a:schemeClr val="tx1"/>
                </a:solidFill>
                <a:latin typeface="Berlin Sans FB" panose="020E0602020502020306" pitchFamily="34" charset="0"/>
              </a:rPr>
              <a:t> </a:t>
            </a:r>
            <a:r>
              <a:rPr lang="en-GB" sz="1000" dirty="0" err="1">
                <a:solidFill>
                  <a:schemeClr val="tx1"/>
                </a:solidFill>
                <a:latin typeface="Berlin Sans FB" panose="020E0602020502020306" pitchFamily="34" charset="0"/>
              </a:rPr>
              <a:t>dan</a:t>
            </a:r>
            <a:r>
              <a:rPr lang="en-GB" sz="1000" dirty="0">
                <a:solidFill>
                  <a:schemeClr val="tx1"/>
                </a:solidFill>
                <a:latin typeface="Berlin Sans FB" panose="020E0602020502020306" pitchFamily="34" charset="0"/>
              </a:rPr>
              <a:t> </a:t>
            </a:r>
            <a:r>
              <a:rPr lang="en-GB" sz="1000" dirty="0" err="1">
                <a:solidFill>
                  <a:schemeClr val="tx1"/>
                </a:solidFill>
                <a:latin typeface="Berlin Sans FB" panose="020E0602020502020306" pitchFamily="34" charset="0"/>
              </a:rPr>
              <a:t>frekuensi</a:t>
            </a:r>
            <a:r>
              <a:rPr lang="en-GB" sz="1000" dirty="0">
                <a:solidFill>
                  <a:schemeClr val="tx1"/>
                </a:solidFill>
                <a:latin typeface="Berlin Sans FB" panose="020E0602020502020306" pitchFamily="34" charset="0"/>
              </a:rPr>
              <a:t> </a:t>
            </a:r>
            <a:r>
              <a:rPr lang="en-GB" sz="1000" dirty="0" err="1">
                <a:solidFill>
                  <a:schemeClr val="tx1"/>
                </a:solidFill>
                <a:latin typeface="Berlin Sans FB" panose="020E0602020502020306" pitchFamily="34" charset="0"/>
              </a:rPr>
              <a:t>usaha</a:t>
            </a:r>
            <a:r>
              <a:rPr lang="en-GB" sz="1000" dirty="0">
                <a:solidFill>
                  <a:schemeClr val="tx1"/>
                </a:solidFill>
                <a:latin typeface="Berlin Sans FB" panose="020E0602020502020306" pitchFamily="34" charset="0"/>
              </a:rPr>
              <a:t> di </a:t>
            </a:r>
            <a:r>
              <a:rPr lang="en-GB" sz="1000" dirty="0" err="1">
                <a:solidFill>
                  <a:schemeClr val="tx1"/>
                </a:solidFill>
                <a:latin typeface="Berlin Sans FB" panose="020E0602020502020306" pitchFamily="34" charset="0"/>
              </a:rPr>
              <a:t>daerah</a:t>
            </a:r>
            <a:endParaRPr lang="en-GB" sz="1000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60032" y="2750350"/>
            <a:ext cx="3672408" cy="53463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1000" dirty="0" err="1" smtClean="0">
                <a:solidFill>
                  <a:schemeClr val="tx1"/>
                </a:solidFill>
              </a:rPr>
              <a:t>Sasaran</a:t>
            </a:r>
            <a:r>
              <a:rPr lang="en-GB" sz="1000" dirty="0" smtClean="0">
                <a:solidFill>
                  <a:schemeClr val="tx1"/>
                </a:solidFill>
              </a:rPr>
              <a:t> : MENINGKATNYA KUALITAS PELAYANAN PERIZINAN</a:t>
            </a:r>
            <a:endParaRPr lang="en-GB" sz="1000" dirty="0"/>
          </a:p>
          <a:p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60032" y="3248979"/>
            <a:ext cx="3672408" cy="7412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 err="1" smtClean="0">
                <a:solidFill>
                  <a:schemeClr val="tx1"/>
                </a:solidFill>
              </a:rPr>
              <a:t>Indikator</a:t>
            </a:r>
            <a:r>
              <a:rPr lang="en-GB" sz="1000" dirty="0" smtClean="0">
                <a:solidFill>
                  <a:schemeClr val="tx1"/>
                </a:solidFill>
              </a:rPr>
              <a:t> </a:t>
            </a:r>
            <a:r>
              <a:rPr lang="en-GB" sz="1000" dirty="0" err="1" smtClean="0">
                <a:solidFill>
                  <a:schemeClr val="tx1"/>
                </a:solidFill>
              </a:rPr>
              <a:t>Kinerja</a:t>
            </a:r>
            <a:r>
              <a:rPr lang="en-GB" sz="1000" dirty="0" smtClean="0">
                <a:solidFill>
                  <a:schemeClr val="tx1"/>
                </a:solidFill>
              </a:rPr>
              <a:t> :</a:t>
            </a:r>
          </a:p>
          <a:p>
            <a:pPr lvl="0"/>
            <a:r>
              <a:rPr lang="en-GB" sz="1000" dirty="0" smtClean="0">
                <a:solidFill>
                  <a:schemeClr val="tx1"/>
                </a:solidFill>
              </a:rPr>
              <a:t>1. </a:t>
            </a:r>
            <a:r>
              <a:rPr lang="en-GB" sz="1000" dirty="0">
                <a:solidFill>
                  <a:schemeClr val="tx1"/>
                </a:solidFill>
              </a:rPr>
              <a:t>NILAI SURVEY KEPUASAN MASYARAKAT</a:t>
            </a:r>
          </a:p>
          <a:p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60032" y="4097170"/>
            <a:ext cx="3672408" cy="39185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1000" dirty="0">
                <a:solidFill>
                  <a:schemeClr val="tx1"/>
                </a:solidFill>
              </a:rPr>
              <a:t>Program : Program </a:t>
            </a:r>
            <a:r>
              <a:rPr lang="en-GB" sz="1000" dirty="0" err="1">
                <a:solidFill>
                  <a:schemeClr val="tx1"/>
                </a:solidFill>
              </a:rPr>
              <a:t>Pelayanan</a:t>
            </a:r>
            <a:r>
              <a:rPr lang="en-GB" sz="1000" dirty="0">
                <a:solidFill>
                  <a:schemeClr val="tx1"/>
                </a:solidFill>
              </a:rPr>
              <a:t> </a:t>
            </a:r>
            <a:r>
              <a:rPr lang="en-GB" sz="1000" dirty="0" err="1">
                <a:solidFill>
                  <a:schemeClr val="tx1"/>
                </a:solidFill>
              </a:rPr>
              <a:t>Perizinan</a:t>
            </a:r>
            <a:r>
              <a:rPr lang="en-GB" sz="1000" dirty="0">
                <a:solidFill>
                  <a:schemeClr val="tx1"/>
                </a:solidFill>
              </a:rPr>
              <a:t> Tata </a:t>
            </a:r>
            <a:r>
              <a:rPr lang="en-GB" sz="1000" dirty="0" err="1">
                <a:solidFill>
                  <a:schemeClr val="tx1"/>
                </a:solidFill>
              </a:rPr>
              <a:t>Ruang</a:t>
            </a:r>
            <a:r>
              <a:rPr lang="en-GB" sz="1000" dirty="0">
                <a:solidFill>
                  <a:schemeClr val="tx1"/>
                </a:solidFill>
              </a:rPr>
              <a:t>, </a:t>
            </a:r>
            <a:r>
              <a:rPr lang="en-GB" sz="1000" dirty="0" err="1">
                <a:solidFill>
                  <a:schemeClr val="tx1"/>
                </a:solidFill>
              </a:rPr>
              <a:t>Bangunan</a:t>
            </a:r>
            <a:r>
              <a:rPr lang="en-GB" sz="1000" dirty="0">
                <a:solidFill>
                  <a:schemeClr val="tx1"/>
                </a:solidFill>
              </a:rPr>
              <a:t>  </a:t>
            </a:r>
            <a:r>
              <a:rPr lang="en-GB" sz="1000" dirty="0" err="1" smtClean="0">
                <a:solidFill>
                  <a:schemeClr val="tx1"/>
                </a:solidFill>
              </a:rPr>
              <a:t>dan</a:t>
            </a:r>
            <a:r>
              <a:rPr lang="en-GB" sz="1000" dirty="0" smtClean="0">
                <a:solidFill>
                  <a:schemeClr val="tx1"/>
                </a:solidFill>
              </a:rPr>
              <a:t> </a:t>
            </a:r>
            <a:r>
              <a:rPr lang="en-GB" sz="1000" dirty="0" err="1" smtClean="0">
                <a:solidFill>
                  <a:schemeClr val="tx1"/>
                </a:solidFill>
              </a:rPr>
              <a:t>Lingkungan</a:t>
            </a:r>
            <a:endParaRPr lang="en-GB" sz="1000" dirty="0">
              <a:solidFill>
                <a:schemeClr val="tx1"/>
              </a:solidFill>
            </a:endParaRPr>
          </a:p>
          <a:p>
            <a:pPr lvl="0"/>
            <a:endParaRPr lang="en-GB" sz="1000" dirty="0"/>
          </a:p>
        </p:txBody>
      </p:sp>
      <p:sp>
        <p:nvSpPr>
          <p:cNvPr id="15" name="Rectangle 14"/>
          <p:cNvSpPr/>
          <p:nvPr/>
        </p:nvSpPr>
        <p:spPr>
          <a:xfrm>
            <a:off x="4860032" y="4489022"/>
            <a:ext cx="3672408" cy="8322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 err="1" smtClean="0">
                <a:solidFill>
                  <a:schemeClr val="tx1"/>
                </a:solidFill>
              </a:rPr>
              <a:t>Indikator</a:t>
            </a:r>
            <a:r>
              <a:rPr lang="en-GB" sz="1000" dirty="0" smtClean="0">
                <a:solidFill>
                  <a:schemeClr val="tx1"/>
                </a:solidFill>
              </a:rPr>
              <a:t> </a:t>
            </a:r>
            <a:r>
              <a:rPr lang="en-GB" sz="1000" dirty="0" err="1" smtClean="0">
                <a:solidFill>
                  <a:schemeClr val="tx1"/>
                </a:solidFill>
              </a:rPr>
              <a:t>Kinerja</a:t>
            </a:r>
            <a:r>
              <a:rPr lang="en-GB" sz="1000" dirty="0" smtClean="0">
                <a:solidFill>
                  <a:schemeClr val="tx1"/>
                </a:solidFill>
              </a:rPr>
              <a:t> :</a:t>
            </a:r>
          </a:p>
          <a:p>
            <a:r>
              <a:rPr lang="en-GB" sz="1000" dirty="0">
                <a:solidFill>
                  <a:schemeClr val="tx1"/>
                </a:solidFill>
              </a:rPr>
              <a:t>1. </a:t>
            </a:r>
            <a:r>
              <a:rPr lang="en-GB" sz="1000" dirty="0" err="1">
                <a:solidFill>
                  <a:schemeClr val="tx1"/>
                </a:solidFill>
              </a:rPr>
              <a:t>Persentase</a:t>
            </a:r>
            <a:r>
              <a:rPr lang="en-GB" sz="1000" dirty="0">
                <a:solidFill>
                  <a:schemeClr val="tx1"/>
                </a:solidFill>
              </a:rPr>
              <a:t> </a:t>
            </a:r>
            <a:r>
              <a:rPr lang="en-GB" sz="1000" dirty="0" err="1">
                <a:solidFill>
                  <a:schemeClr val="tx1"/>
                </a:solidFill>
              </a:rPr>
              <a:t>penyelesaian</a:t>
            </a:r>
            <a:r>
              <a:rPr lang="en-GB" sz="1000" dirty="0">
                <a:solidFill>
                  <a:schemeClr val="tx1"/>
                </a:solidFill>
              </a:rPr>
              <a:t> </a:t>
            </a:r>
            <a:r>
              <a:rPr lang="en-GB" sz="1000" dirty="0" err="1">
                <a:solidFill>
                  <a:schemeClr val="tx1"/>
                </a:solidFill>
              </a:rPr>
              <a:t>perizinan</a:t>
            </a:r>
            <a:r>
              <a:rPr lang="en-GB" sz="1000" dirty="0">
                <a:solidFill>
                  <a:schemeClr val="tx1"/>
                </a:solidFill>
              </a:rPr>
              <a:t> </a:t>
            </a:r>
            <a:r>
              <a:rPr lang="en-GB" sz="1000" dirty="0" err="1">
                <a:solidFill>
                  <a:schemeClr val="tx1"/>
                </a:solidFill>
              </a:rPr>
              <a:t>tata</a:t>
            </a:r>
            <a:r>
              <a:rPr lang="en-GB" sz="1000" dirty="0">
                <a:solidFill>
                  <a:schemeClr val="tx1"/>
                </a:solidFill>
              </a:rPr>
              <a:t> </a:t>
            </a:r>
            <a:r>
              <a:rPr lang="en-GB" sz="1000" dirty="0" err="1">
                <a:solidFill>
                  <a:schemeClr val="tx1"/>
                </a:solidFill>
              </a:rPr>
              <a:t>ruang</a:t>
            </a:r>
            <a:r>
              <a:rPr lang="en-GB" sz="1000" dirty="0">
                <a:solidFill>
                  <a:schemeClr val="tx1"/>
                </a:solidFill>
              </a:rPr>
              <a:t>, </a:t>
            </a:r>
            <a:r>
              <a:rPr lang="en-GB" sz="1000" dirty="0" err="1">
                <a:solidFill>
                  <a:schemeClr val="tx1"/>
                </a:solidFill>
              </a:rPr>
              <a:t>bangunan</a:t>
            </a:r>
            <a:r>
              <a:rPr lang="en-GB" sz="1000" dirty="0">
                <a:solidFill>
                  <a:schemeClr val="tx1"/>
                </a:solidFill>
              </a:rPr>
              <a:t> </a:t>
            </a:r>
            <a:r>
              <a:rPr lang="en-GB" sz="1000" dirty="0" err="1">
                <a:solidFill>
                  <a:schemeClr val="tx1"/>
                </a:solidFill>
              </a:rPr>
              <a:t>dan</a:t>
            </a:r>
            <a:r>
              <a:rPr lang="en-GB" sz="1000" dirty="0">
                <a:solidFill>
                  <a:schemeClr val="tx1"/>
                </a:solidFill>
              </a:rPr>
              <a:t> </a:t>
            </a:r>
            <a:r>
              <a:rPr lang="en-GB" sz="1000" dirty="0" err="1">
                <a:solidFill>
                  <a:schemeClr val="tx1"/>
                </a:solidFill>
              </a:rPr>
              <a:t>lingkungan</a:t>
            </a:r>
            <a:endParaRPr lang="en-GB" sz="1000" dirty="0"/>
          </a:p>
          <a:p>
            <a:pPr lvl="0"/>
            <a:endParaRPr lang="en-GB" sz="1000" dirty="0"/>
          </a:p>
        </p:txBody>
      </p:sp>
      <p:sp>
        <p:nvSpPr>
          <p:cNvPr id="16" name="Rectangle 15"/>
          <p:cNvSpPr/>
          <p:nvPr/>
        </p:nvSpPr>
        <p:spPr>
          <a:xfrm>
            <a:off x="4860032" y="5413412"/>
            <a:ext cx="1836204" cy="463860"/>
          </a:xfrm>
          <a:prstGeom prst="rect">
            <a:avLst/>
          </a:prstGeom>
          <a:solidFill>
            <a:srgbClr val="FFCCCC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 err="1" smtClean="0">
                <a:solidFill>
                  <a:schemeClr val="tx1"/>
                </a:solidFill>
              </a:rPr>
              <a:t>Kegiatan</a:t>
            </a:r>
            <a:r>
              <a:rPr lang="en-GB" sz="1000" dirty="0" smtClean="0">
                <a:solidFill>
                  <a:schemeClr val="tx1"/>
                </a:solidFill>
              </a:rPr>
              <a:t> 1 : </a:t>
            </a:r>
            <a:r>
              <a:rPr lang="en-GB" sz="1000" dirty="0" err="1" smtClean="0">
                <a:solidFill>
                  <a:schemeClr val="tx1"/>
                </a:solidFill>
              </a:rPr>
              <a:t>Operasional</a:t>
            </a:r>
            <a:r>
              <a:rPr lang="en-GB" sz="1000" dirty="0" smtClean="0">
                <a:solidFill>
                  <a:schemeClr val="tx1"/>
                </a:solidFill>
              </a:rPr>
              <a:t>  </a:t>
            </a:r>
            <a:r>
              <a:rPr lang="en-GB" sz="1000" dirty="0" err="1" smtClean="0">
                <a:solidFill>
                  <a:schemeClr val="tx1"/>
                </a:solidFill>
              </a:rPr>
              <a:t>Pelayanan</a:t>
            </a:r>
            <a:r>
              <a:rPr lang="en-GB" sz="1000" dirty="0" smtClean="0">
                <a:solidFill>
                  <a:schemeClr val="tx1"/>
                </a:solidFill>
              </a:rPr>
              <a:t> </a:t>
            </a:r>
            <a:r>
              <a:rPr lang="en-GB" sz="1000" dirty="0" err="1" smtClean="0">
                <a:solidFill>
                  <a:schemeClr val="tx1"/>
                </a:solidFill>
              </a:rPr>
              <a:t>Perizinan</a:t>
            </a:r>
            <a:r>
              <a:rPr lang="en-GB" sz="1000" dirty="0" smtClean="0">
                <a:solidFill>
                  <a:schemeClr val="tx1"/>
                </a:solidFill>
              </a:rPr>
              <a:t> </a:t>
            </a:r>
            <a:r>
              <a:rPr lang="en-GB" sz="1000" dirty="0" err="1" smtClean="0">
                <a:solidFill>
                  <a:schemeClr val="tx1"/>
                </a:solidFill>
              </a:rPr>
              <a:t>Bangunan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60032" y="5877272"/>
            <a:ext cx="1836204" cy="832284"/>
          </a:xfrm>
          <a:prstGeom prst="rect">
            <a:avLst/>
          </a:prstGeom>
          <a:solidFill>
            <a:srgbClr val="FFCCCC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 err="1" smtClean="0">
                <a:solidFill>
                  <a:schemeClr val="tx1"/>
                </a:solidFill>
              </a:rPr>
              <a:t>Indikator</a:t>
            </a:r>
            <a:r>
              <a:rPr lang="en-GB" sz="1000" dirty="0" smtClean="0">
                <a:solidFill>
                  <a:schemeClr val="tx1"/>
                </a:solidFill>
              </a:rPr>
              <a:t> </a:t>
            </a:r>
            <a:r>
              <a:rPr lang="en-GB" sz="1000" dirty="0" err="1" smtClean="0">
                <a:solidFill>
                  <a:schemeClr val="tx1"/>
                </a:solidFill>
              </a:rPr>
              <a:t>Kinerja</a:t>
            </a:r>
            <a:r>
              <a:rPr lang="en-GB" sz="1000" dirty="0" smtClean="0">
                <a:solidFill>
                  <a:schemeClr val="tx1"/>
                </a:solidFill>
              </a:rPr>
              <a:t> :</a:t>
            </a:r>
          </a:p>
          <a:p>
            <a:r>
              <a:rPr lang="en-GB" sz="1000" dirty="0" smtClean="0">
                <a:solidFill>
                  <a:schemeClr val="tx1"/>
                </a:solidFill>
              </a:rPr>
              <a:t>1. </a:t>
            </a:r>
            <a:r>
              <a:rPr lang="en-GB" sz="1000" dirty="0" err="1">
                <a:solidFill>
                  <a:schemeClr val="tx1"/>
                </a:solidFill>
              </a:rPr>
              <a:t>Jumlah</a:t>
            </a:r>
            <a:r>
              <a:rPr lang="en-GB" sz="1000" dirty="0">
                <a:solidFill>
                  <a:schemeClr val="tx1"/>
                </a:solidFill>
              </a:rPr>
              <a:t> </a:t>
            </a:r>
            <a:r>
              <a:rPr lang="en-GB" sz="1000" dirty="0" err="1" smtClean="0">
                <a:solidFill>
                  <a:schemeClr val="tx1"/>
                </a:solidFill>
              </a:rPr>
              <a:t>izin-izin</a:t>
            </a:r>
            <a:r>
              <a:rPr lang="en-GB" sz="1000" dirty="0" smtClean="0">
                <a:solidFill>
                  <a:schemeClr val="tx1"/>
                </a:solidFill>
              </a:rPr>
              <a:t> yang </a:t>
            </a:r>
            <a:r>
              <a:rPr lang="en-GB" sz="1000" dirty="0" err="1" smtClean="0">
                <a:solidFill>
                  <a:schemeClr val="tx1"/>
                </a:solidFill>
              </a:rPr>
              <a:t>terbit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3513079" y="2888940"/>
            <a:ext cx="936104" cy="36004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ight Arrow 18"/>
          <p:cNvSpPr/>
          <p:nvPr/>
        </p:nvSpPr>
        <p:spPr>
          <a:xfrm>
            <a:off x="3549584" y="1952836"/>
            <a:ext cx="936104" cy="36004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ight Arrow 19"/>
          <p:cNvSpPr/>
          <p:nvPr/>
        </p:nvSpPr>
        <p:spPr>
          <a:xfrm>
            <a:off x="3513079" y="4258699"/>
            <a:ext cx="936104" cy="36004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ight Arrow 20"/>
          <p:cNvSpPr/>
          <p:nvPr/>
        </p:nvSpPr>
        <p:spPr>
          <a:xfrm>
            <a:off x="3479056" y="5482463"/>
            <a:ext cx="936104" cy="360040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6696236" y="5413412"/>
            <a:ext cx="1836204" cy="4638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 err="1" smtClean="0">
                <a:solidFill>
                  <a:schemeClr val="tx1"/>
                </a:solidFill>
              </a:rPr>
              <a:t>Kegiatan</a:t>
            </a:r>
            <a:r>
              <a:rPr lang="en-GB" sz="1000" dirty="0" smtClean="0">
                <a:solidFill>
                  <a:schemeClr val="tx1"/>
                </a:solidFill>
              </a:rPr>
              <a:t> 2 : </a:t>
            </a:r>
            <a:r>
              <a:rPr lang="en-GB" sz="1000" dirty="0" err="1" smtClean="0">
                <a:solidFill>
                  <a:schemeClr val="tx1"/>
                </a:solidFill>
              </a:rPr>
              <a:t>Operasional</a:t>
            </a:r>
            <a:r>
              <a:rPr lang="en-GB" sz="1000" dirty="0" smtClean="0">
                <a:solidFill>
                  <a:schemeClr val="tx1"/>
                </a:solidFill>
              </a:rPr>
              <a:t> </a:t>
            </a:r>
            <a:r>
              <a:rPr lang="en-GB" sz="1000" dirty="0" err="1" smtClean="0">
                <a:solidFill>
                  <a:schemeClr val="tx1"/>
                </a:solidFill>
              </a:rPr>
              <a:t>Pelayanan</a:t>
            </a:r>
            <a:r>
              <a:rPr lang="en-GB" sz="1000" dirty="0" smtClean="0">
                <a:solidFill>
                  <a:schemeClr val="tx1"/>
                </a:solidFill>
              </a:rPr>
              <a:t> </a:t>
            </a:r>
            <a:r>
              <a:rPr lang="en-GB" sz="1000" dirty="0" err="1" smtClean="0">
                <a:solidFill>
                  <a:schemeClr val="tx1"/>
                </a:solidFill>
              </a:rPr>
              <a:t>Perizinan</a:t>
            </a:r>
            <a:r>
              <a:rPr lang="en-GB" sz="1000" dirty="0" smtClean="0">
                <a:solidFill>
                  <a:schemeClr val="tx1"/>
                </a:solidFill>
              </a:rPr>
              <a:t> </a:t>
            </a:r>
            <a:r>
              <a:rPr lang="en-GB" sz="1000" dirty="0" err="1" smtClean="0">
                <a:solidFill>
                  <a:schemeClr val="tx1"/>
                </a:solidFill>
              </a:rPr>
              <a:t>Lingkungan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706107" y="5877272"/>
            <a:ext cx="1836204" cy="8322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 err="1" smtClean="0">
                <a:solidFill>
                  <a:schemeClr val="tx1"/>
                </a:solidFill>
              </a:rPr>
              <a:t>Indikator</a:t>
            </a:r>
            <a:r>
              <a:rPr lang="en-GB" sz="1000" dirty="0" smtClean="0">
                <a:solidFill>
                  <a:schemeClr val="tx1"/>
                </a:solidFill>
              </a:rPr>
              <a:t> </a:t>
            </a:r>
            <a:r>
              <a:rPr lang="en-GB" sz="1000" dirty="0" err="1" smtClean="0">
                <a:solidFill>
                  <a:schemeClr val="tx1"/>
                </a:solidFill>
              </a:rPr>
              <a:t>Kinerja</a:t>
            </a:r>
            <a:r>
              <a:rPr lang="en-GB" sz="1000" dirty="0" smtClean="0">
                <a:solidFill>
                  <a:schemeClr val="tx1"/>
                </a:solidFill>
              </a:rPr>
              <a:t> :</a:t>
            </a:r>
          </a:p>
          <a:p>
            <a:r>
              <a:rPr lang="en-GB" sz="1000" dirty="0" smtClean="0">
                <a:solidFill>
                  <a:schemeClr val="tx1"/>
                </a:solidFill>
              </a:rPr>
              <a:t>1. </a:t>
            </a:r>
            <a:r>
              <a:rPr lang="en-GB" sz="1000" dirty="0" err="1" smtClean="0">
                <a:solidFill>
                  <a:schemeClr val="tx1"/>
                </a:solidFill>
              </a:rPr>
              <a:t>Jumlah</a:t>
            </a:r>
            <a:r>
              <a:rPr lang="en-GB" sz="1000" dirty="0" smtClean="0">
                <a:solidFill>
                  <a:schemeClr val="tx1"/>
                </a:solidFill>
              </a:rPr>
              <a:t> </a:t>
            </a:r>
            <a:r>
              <a:rPr lang="en-GB" sz="1000" dirty="0" err="1" smtClean="0">
                <a:solidFill>
                  <a:schemeClr val="tx1"/>
                </a:solidFill>
              </a:rPr>
              <a:t>izin-izin</a:t>
            </a:r>
            <a:r>
              <a:rPr lang="en-GB" sz="1000" dirty="0" smtClean="0">
                <a:solidFill>
                  <a:schemeClr val="tx1"/>
                </a:solidFill>
              </a:rPr>
              <a:t> yang </a:t>
            </a:r>
            <a:r>
              <a:rPr lang="en-GB" sz="1000" dirty="0" err="1" smtClean="0">
                <a:solidFill>
                  <a:schemeClr val="tx1"/>
                </a:solidFill>
              </a:rPr>
              <a:t>terbit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974904" y="6245225"/>
            <a:ext cx="2133600" cy="476250"/>
          </a:xfrm>
        </p:spPr>
        <p:txBody>
          <a:bodyPr/>
          <a:lstStyle/>
          <a:p>
            <a:fld id="{CF40B41D-FD10-4A38-B39B-626510BD49B7}" type="slidenum">
              <a:rPr lang="en-US" sz="1600" smtClean="0"/>
              <a:pPr/>
              <a:t>8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4460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7462743"/>
              </p:ext>
            </p:extLst>
          </p:nvPr>
        </p:nvGraphicFramePr>
        <p:xfrm>
          <a:off x="485292" y="1700808"/>
          <a:ext cx="8119155" cy="393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60942"/>
                <a:gridCol w="1405992"/>
                <a:gridCol w="1717407"/>
                <a:gridCol w="1490599"/>
                <a:gridCol w="1944215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Arial Nova Light" panose="020B0304020202020204" pitchFamily="34" charset="0"/>
                        </a:rPr>
                        <a:t>KINERJA UTAMA (SASARAN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Arial Nova Light" panose="020B0304020202020204" pitchFamily="34" charset="0"/>
                        </a:rPr>
                        <a:t> STRATEGIS)</a:t>
                      </a:r>
                      <a:endParaRPr lang="en-GB" sz="1200" dirty="0">
                        <a:solidFill>
                          <a:schemeClr val="tx1"/>
                        </a:solidFill>
                        <a:latin typeface="Arial Nova Light" panose="020B0304020202020204" pitchFamily="34" charset="0"/>
                        <a:cs typeface="Arial Nova Light" panose="020B03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Arial Nova Light" panose="020B0304020202020204" pitchFamily="34" charset="0"/>
                        </a:rPr>
                        <a:t>INDIKATOR KINERJA UTAMA</a:t>
                      </a:r>
                      <a:endParaRPr lang="en-GB" sz="1200" dirty="0">
                        <a:solidFill>
                          <a:schemeClr val="tx1"/>
                        </a:solidFill>
                        <a:latin typeface="Arial Nova Light" panose="020B0304020202020204" pitchFamily="34" charset="0"/>
                        <a:cs typeface="Arial Nova Light" panose="020B03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Arial Nova Light" panose="020B0304020202020204" pitchFamily="34" charset="0"/>
                        </a:rPr>
                        <a:t>DEFISI OPERASIONAL/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Arial Nova Light" panose="020B0304020202020204" pitchFamily="34" charset="0"/>
                        </a:rPr>
                        <a:t> FORMULASI PERHITUNGAN</a:t>
                      </a:r>
                      <a:endParaRPr lang="en-GB" sz="1200" dirty="0">
                        <a:solidFill>
                          <a:schemeClr val="tx1"/>
                        </a:solidFill>
                        <a:latin typeface="Arial Nova Light" panose="020B0304020202020204" pitchFamily="34" charset="0"/>
                        <a:cs typeface="Arial Nova Light" panose="020B03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Arial Nova Light" panose="020B0304020202020204" pitchFamily="34" charset="0"/>
                        </a:rPr>
                        <a:t>SUMBER DATA</a:t>
                      </a:r>
                      <a:endParaRPr lang="en-GB" sz="1200" dirty="0">
                        <a:solidFill>
                          <a:schemeClr val="tx1"/>
                        </a:solidFill>
                        <a:latin typeface="Arial Nova Light" panose="020B0304020202020204" pitchFamily="34" charset="0"/>
                        <a:cs typeface="Arial Nova Light" panose="020B03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Arial Nova Light" panose="020B0304020202020204" pitchFamily="34" charset="0"/>
                          <a:cs typeface="Arial Nova Light" panose="020B0304020202020204" pitchFamily="34" charset="0"/>
                        </a:rPr>
                        <a:t>PENANGGUNG JAWAB</a:t>
                      </a:r>
                      <a:endParaRPr lang="en-GB" sz="1200" dirty="0">
                        <a:solidFill>
                          <a:schemeClr val="tx1"/>
                        </a:solidFill>
                        <a:latin typeface="Arial Nova Light" panose="020B0304020202020204" pitchFamily="34" charset="0"/>
                        <a:cs typeface="Arial Nova Light" panose="020B03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1159284">
                <a:tc>
                  <a:txBody>
                    <a:bodyPr/>
                    <a:lstStyle/>
                    <a:p>
                      <a:r>
                        <a:rPr lang="en-GB" sz="1200" dirty="0" err="1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Meningkatny</a:t>
                      </a:r>
                      <a:r>
                        <a:rPr lang="en-GB" sz="1200" baseline="0" dirty="0" err="1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a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 </a:t>
                      </a:r>
                      <a:r>
                        <a:rPr lang="en-GB" sz="1200" baseline="0" dirty="0" err="1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angka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 </a:t>
                      </a:r>
                      <a:r>
                        <a:rPr lang="en-GB" sz="1200" baseline="0" dirty="0" err="1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investasi</a:t>
                      </a:r>
                      <a:endParaRPr lang="en-GB" sz="1200" dirty="0">
                        <a:solidFill>
                          <a:schemeClr val="tx1"/>
                        </a:solidFill>
                        <a:latin typeface="+mj-lt"/>
                        <a:cs typeface="Arial Nova Light" panose="020B0304020202020204" pitchFamily="34" charset="0"/>
                      </a:endParaRPr>
                    </a:p>
                  </a:txBody>
                  <a:tcPr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err="1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Nilai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 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realisasi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investasi</a:t>
                      </a:r>
                      <a:endParaRPr lang="en-GB" sz="1200" dirty="0">
                        <a:solidFill>
                          <a:schemeClr val="tx1"/>
                        </a:solidFill>
                        <a:latin typeface="+mj-lt"/>
                        <a:cs typeface="Arial Nova Light" panose="020B0304020202020204" pitchFamily="34" charset="0"/>
                      </a:endParaRPr>
                    </a:p>
                  </a:txBody>
                  <a:tcPr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Realisasi Investasi Permodalan Asing (PMA) dan Permodalan Dalam Negeri (PMDN)</a:t>
                      </a:r>
                    </a:p>
                  </a:txBody>
                  <a:tcPr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Izin </a:t>
                      </a:r>
                      <a:r>
                        <a:rPr lang="fi-FI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Usaha (SPIPISE BKPM)</a:t>
                      </a:r>
                      <a:endParaRPr lang="fi-FI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fi-FI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Bidang Pengembangan Iklim, Promosi,</a:t>
                      </a:r>
                      <a:r>
                        <a:rPr lang="fi-FI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Data dan Informasi Penanaman Modal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fi-FI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Bidang Pengendalian Pelaksanaan Penanaman Modal</a:t>
                      </a:r>
                      <a:endParaRPr lang="fi-FI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>
                    <a:solidFill>
                      <a:srgbClr val="EAD4E5"/>
                    </a:solidFill>
                  </a:tcPr>
                </a:tc>
              </a:tr>
              <a:tr h="9056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 Nova Light" panose="020B0304020202020204" pitchFamily="34" charset="0"/>
                        </a:rPr>
                        <a:t>Meningkatnya</a:t>
                      </a:r>
                      <a:r>
                        <a:rPr lang="en-GB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 Nova Light" panose="020B0304020202020204" pitchFamily="34" charset="0"/>
                        </a:rPr>
                        <a:t> </a:t>
                      </a:r>
                      <a:r>
                        <a:rPr lang="en-GB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 Nova Light" panose="020B0304020202020204" pitchFamily="34" charset="0"/>
                        </a:rPr>
                        <a:t>kualitas</a:t>
                      </a:r>
                      <a:r>
                        <a:rPr lang="en-GB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 Nova Light" panose="020B0304020202020204" pitchFamily="34" charset="0"/>
                        </a:rPr>
                        <a:t> </a:t>
                      </a:r>
                      <a:r>
                        <a:rPr lang="en-GB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 Nova Light" panose="020B0304020202020204" pitchFamily="34" charset="0"/>
                        </a:rPr>
                        <a:t>pelayanan</a:t>
                      </a:r>
                      <a:r>
                        <a:rPr lang="en-GB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 Nova Light" panose="020B0304020202020204" pitchFamily="34" charset="0"/>
                        </a:rPr>
                        <a:t> </a:t>
                      </a:r>
                      <a:r>
                        <a:rPr lang="en-GB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 Nova Light" panose="020B0304020202020204" pitchFamily="34" charset="0"/>
                        </a:rPr>
                        <a:t>perizinan</a:t>
                      </a:r>
                      <a:endParaRPr lang="en-GB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 Nova Light" panose="020B0304020202020204" pitchFamily="34" charset="0"/>
                      </a:endParaRPr>
                    </a:p>
                  </a:txBody>
                  <a:tcPr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err="1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Nilai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 Survey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Kepuasan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 </a:t>
                      </a:r>
                      <a:r>
                        <a:rPr lang="en-GB" sz="1200" baseline="0" dirty="0" err="1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Masyarakat</a:t>
                      </a:r>
                      <a:endParaRPr lang="en-GB" sz="1200" dirty="0">
                        <a:solidFill>
                          <a:schemeClr val="tx1"/>
                        </a:solidFill>
                        <a:latin typeface="+mj-lt"/>
                        <a:cs typeface="Arial Nova Light" panose="020B0304020202020204" pitchFamily="34" charset="0"/>
                      </a:endParaRPr>
                    </a:p>
                  </a:txBody>
                  <a:tcPr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err="1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Hasil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 Survey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Kepuasan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Masyarakat</a:t>
                      </a:r>
                      <a:endParaRPr lang="en-GB" sz="1200" dirty="0">
                        <a:solidFill>
                          <a:schemeClr val="tx1"/>
                        </a:solidFill>
                        <a:latin typeface="+mj-lt"/>
                        <a:cs typeface="Arial Nova Light" panose="020B0304020202020204" pitchFamily="34" charset="0"/>
                      </a:endParaRPr>
                    </a:p>
                  </a:txBody>
                  <a:tcPr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err="1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Buku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hasil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 Survey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Kepuasan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 </a:t>
                      </a:r>
                      <a:r>
                        <a:rPr lang="en-GB" sz="1200" dirty="0" err="1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Masyarakat</a:t>
                      </a:r>
                      <a:endParaRPr lang="en-GB" sz="1200" dirty="0">
                        <a:solidFill>
                          <a:schemeClr val="tx1"/>
                        </a:solidFill>
                        <a:latin typeface="+mj-lt"/>
                        <a:cs typeface="Arial Nova Light" panose="020B0304020202020204" pitchFamily="34" charset="0"/>
                      </a:endParaRPr>
                    </a:p>
                  </a:txBody>
                  <a:tcPr>
                    <a:solidFill>
                      <a:srgbClr val="EAD4E5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GB" sz="1200" baseline="0" dirty="0" err="1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Bidang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 </a:t>
                      </a:r>
                      <a:r>
                        <a:rPr lang="en-GB" sz="1200" baseline="0" dirty="0" err="1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Pelayanan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 </a:t>
                      </a:r>
                      <a:r>
                        <a:rPr lang="en-GB" sz="1200" baseline="0" dirty="0" err="1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Perizinan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 Usaha </a:t>
                      </a:r>
                      <a:r>
                        <a:rPr lang="en-GB" sz="1200" baseline="0" dirty="0" err="1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dan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 </a:t>
                      </a:r>
                      <a:r>
                        <a:rPr lang="en-GB" sz="1200" baseline="0" dirty="0" err="1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Perizinan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 </a:t>
                      </a:r>
                      <a:r>
                        <a:rPr lang="en-GB" sz="1200" baseline="0" dirty="0" err="1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Tertentu</a:t>
                      </a:r>
                      <a:endParaRPr lang="en-GB" sz="1200" baseline="0" dirty="0" smtClean="0">
                        <a:solidFill>
                          <a:schemeClr val="tx1"/>
                        </a:solidFill>
                        <a:latin typeface="+mj-lt"/>
                        <a:cs typeface="Arial Nova Light" panose="020B0304020202020204" pitchFamily="34" charset="0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en-GB" sz="1200" baseline="0" dirty="0" err="1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Bidang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 </a:t>
                      </a:r>
                      <a:r>
                        <a:rPr lang="en-GB" sz="1200" baseline="0" dirty="0" err="1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Pelayanan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 </a:t>
                      </a:r>
                      <a:r>
                        <a:rPr lang="en-GB" sz="1200" baseline="0" dirty="0" err="1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Perizinan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 Tata </a:t>
                      </a:r>
                      <a:r>
                        <a:rPr lang="en-GB" sz="1200" baseline="0" dirty="0" err="1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Ruang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, </a:t>
                      </a:r>
                      <a:r>
                        <a:rPr lang="en-GB" sz="1200" baseline="0" dirty="0" err="1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Bangunan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 </a:t>
                      </a:r>
                      <a:r>
                        <a:rPr lang="en-GB" sz="1200" baseline="0" dirty="0" err="1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dan</a:t>
                      </a: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 </a:t>
                      </a:r>
                      <a:r>
                        <a:rPr lang="en-GB" sz="1200" baseline="0" dirty="0" err="1" smtClean="0">
                          <a:solidFill>
                            <a:schemeClr val="tx1"/>
                          </a:solidFill>
                          <a:latin typeface="+mj-lt"/>
                          <a:cs typeface="Arial Nova Light" panose="020B0304020202020204" pitchFamily="34" charset="0"/>
                        </a:rPr>
                        <a:t>Lingkungan</a:t>
                      </a:r>
                      <a:endParaRPr lang="en-GB" sz="1200" dirty="0">
                        <a:solidFill>
                          <a:schemeClr val="tx1"/>
                        </a:solidFill>
                        <a:latin typeface="+mj-lt"/>
                        <a:cs typeface="Arial Nova Light" panose="020B0304020202020204" pitchFamily="34" charset="0"/>
                      </a:endParaRPr>
                    </a:p>
                  </a:txBody>
                  <a:tcPr>
                    <a:solidFill>
                      <a:srgbClr val="EAD4E5"/>
                    </a:solidFill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20272" y="6245225"/>
            <a:ext cx="2133600" cy="476250"/>
          </a:xfrm>
        </p:spPr>
        <p:txBody>
          <a:bodyPr/>
          <a:lstStyle/>
          <a:p>
            <a:fld id="{CF40B41D-FD10-4A38-B39B-626510BD49B7}" type="slidenum">
              <a:rPr lang="en-US" sz="1600" smtClean="0"/>
              <a:pPr/>
              <a:t>9</a:t>
            </a:fld>
            <a:endParaRPr lang="en-US" sz="1600" dirty="0"/>
          </a:p>
        </p:txBody>
      </p:sp>
      <p:sp>
        <p:nvSpPr>
          <p:cNvPr id="4" name="Horizontal Scroll 3"/>
          <p:cNvSpPr/>
          <p:nvPr/>
        </p:nvSpPr>
        <p:spPr>
          <a:xfrm>
            <a:off x="485291" y="129694"/>
            <a:ext cx="3312368" cy="1211074"/>
          </a:xfrm>
          <a:prstGeom prst="horizontalScroll">
            <a:avLst/>
          </a:prstGeom>
          <a:solidFill>
            <a:srgbClr val="EFDDCF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0070C0"/>
                </a:solidFill>
                <a:latin typeface="Curlz MT" panose="04040404050702020202" pitchFamily="82" charset="0"/>
              </a:rPr>
              <a:t>IKU</a:t>
            </a:r>
            <a:endParaRPr lang="en-GB" sz="6000" b="1" dirty="0">
              <a:solidFill>
                <a:srgbClr val="0070C0"/>
              </a:solidFill>
              <a:latin typeface="Curlz MT" panose="040404040507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7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3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me41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eme2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Theme40</Template>
  <TotalTime>7130</TotalTime>
  <Words>5923</Words>
  <Application>Microsoft Office PowerPoint</Application>
  <PresentationFormat>On-screen Show (4:3)</PresentationFormat>
  <Paragraphs>1899</Paragraphs>
  <Slides>62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62</vt:i4>
      </vt:variant>
    </vt:vector>
  </HeadingPairs>
  <TitlesOfParts>
    <vt:vector size="65" baseType="lpstr">
      <vt:lpstr>Theme30</vt:lpstr>
      <vt:lpstr>Theme41</vt:lpstr>
      <vt:lpstr>Theme24</vt:lpstr>
      <vt:lpstr>IMPLEMENTASI SAKIP </vt:lpstr>
      <vt:lpstr>PowerPoint Presentation</vt:lpstr>
      <vt:lpstr>KESELARASAN ANTAR DOKUMEN PERENCANAAN</vt:lpstr>
      <vt:lpstr>Lanjutan.....</vt:lpstr>
      <vt:lpstr>Lanjutan.....</vt:lpstr>
      <vt:lpstr>RENCANA STRATEGIS ( RENSTRA )  DINAS PENANAMAN MODAL &amp; PTSP TAHUN 2016-2021</vt:lpstr>
      <vt:lpstr>PowerPoint Presentation</vt:lpstr>
      <vt:lpstr>PowerPoint Presentation</vt:lpstr>
      <vt:lpstr>PowerPoint Presentation</vt:lpstr>
      <vt:lpstr>RENCANA KERJA TAHUNAN 2019</vt:lpstr>
      <vt:lpstr>PowerPoint Presentation</vt:lpstr>
      <vt:lpstr>PowerPoint Presentation</vt:lpstr>
      <vt:lpstr>PowerPoint Presentation</vt:lpstr>
      <vt:lpstr>PowerPoint Presentation</vt:lpstr>
      <vt:lpstr>PERJANJIAN KINERJA   DISUSUN SAMPAI KEPADA TINGKATAN JFU</vt:lpstr>
      <vt:lpstr>PowerPoint Presentation</vt:lpstr>
      <vt:lpstr>PERJANJIAN KINERJA TAHUN 2018 ESELON 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SASARAN 1 : Meningkatnya angka investasi</vt:lpstr>
      <vt:lpstr>SASARAN 2 : Meningkatnya kualitas pelayanan perizinan</vt:lpstr>
      <vt:lpstr>AKUNTABILITAS KINERJA</vt:lpstr>
      <vt:lpstr>PowerPoint Presentation</vt:lpstr>
      <vt:lpstr>PowerPoint Presentation</vt:lpstr>
      <vt:lpstr>PowerPoint Presentation</vt:lpstr>
      <vt:lpstr>PowerPoint Presentation</vt:lpstr>
      <vt:lpstr>PENERBITAN IZIN 2008 - 2017</vt:lpstr>
      <vt:lpstr>PENERBITAN IZIN 2017</vt:lpstr>
      <vt:lpstr>HASIL SURVEY KEPUASAN MASYARAKAT  Dinas Penanaman Modal dan PTSP</vt:lpstr>
      <vt:lpstr>PENCAPAIAN KINERJA DAN ANGGARAN</vt:lpstr>
      <vt:lpstr>EVALUASI HASIL RENJA 2017</vt:lpstr>
      <vt:lpstr>Lanjutan......</vt:lpstr>
      <vt:lpstr>Lanjutan......</vt:lpstr>
      <vt:lpstr>Lanjutan......</vt:lpstr>
      <vt:lpstr>Lanjutan......</vt:lpstr>
      <vt:lpstr>PowerPoint Presentation</vt:lpstr>
      <vt:lpstr>PowerPoint Presentation</vt:lpstr>
      <vt:lpstr>INOVASI DINAS PENANAMAN MODAL &amp; PTSP</vt:lpstr>
      <vt:lpstr>PowerPoint Presentation</vt:lpstr>
      <vt:lpstr>PowerPoint Presentation</vt:lpstr>
      <vt:lpstr>PowerPoint Presentation</vt:lpstr>
      <vt:lpstr>PowerPoint Presentation</vt:lpstr>
      <vt:lpstr>LAYANAN E-PERIZINAN</vt:lpstr>
      <vt:lpstr>LAYANAN PERIZINAN ONLINE Pemohon bisa mendaftarkan izin secara online (tidak harus datang ke kantor)  </vt:lpstr>
      <vt:lpstr>     APLIKASI LAYANAN PENGADUAN MASYARAKAT Masyarakat bisa menyampaikan keluhan ataupun saran dan kritik terhadap pelayanan perizinan melalui website SKPD (Web base) atau dengan SMS (SMS Gateway). </vt:lpstr>
      <vt:lpstr>PowerPoint Presentation</vt:lpstr>
      <vt:lpstr>PowerPoint Presentation</vt:lpstr>
      <vt:lpstr>SIPPADU (Sistem Informasi PELAYANAN perizinan terpadu)</vt:lpstr>
      <vt:lpstr>PowerPoint Presentation</vt:lpstr>
      <vt:lpstr>G I S (Geography System information)</vt:lpstr>
      <vt:lpstr>PowerPoint Presentation</vt:lpstr>
      <vt:lpstr>PowerPoint Presentation</vt:lpstr>
      <vt:lpstr>MANFAAT PENERAPAN SAKIP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IMPLEMENTASI SAKIP</dc:title>
  <dc:creator>bpmp</dc:creator>
  <cp:lastModifiedBy>bpmp</cp:lastModifiedBy>
  <cp:revision>258</cp:revision>
  <cp:lastPrinted>2018-07-10T10:02:03Z</cp:lastPrinted>
  <dcterms:created xsi:type="dcterms:W3CDTF">2017-04-20T03:28:58Z</dcterms:created>
  <dcterms:modified xsi:type="dcterms:W3CDTF">2018-07-13T06:32:43Z</dcterms:modified>
</cp:coreProperties>
</file>